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728" r:id="rId2"/>
    <p:sldMasterId id="2147484197" r:id="rId3"/>
  </p:sldMasterIdLst>
  <p:notesMasterIdLst>
    <p:notesMasterId r:id="rId51"/>
  </p:notesMasterIdLst>
  <p:handoutMasterIdLst>
    <p:handoutMasterId r:id="rId52"/>
  </p:handoutMasterIdLst>
  <p:sldIdLst>
    <p:sldId id="262" r:id="rId4"/>
    <p:sldId id="308" r:id="rId5"/>
    <p:sldId id="356" r:id="rId6"/>
    <p:sldId id="335" r:id="rId7"/>
    <p:sldId id="359" r:id="rId8"/>
    <p:sldId id="321" r:id="rId9"/>
    <p:sldId id="322" r:id="rId10"/>
    <p:sldId id="347" r:id="rId11"/>
    <p:sldId id="349" r:id="rId12"/>
    <p:sldId id="320" r:id="rId13"/>
    <p:sldId id="319" r:id="rId14"/>
    <p:sldId id="318" r:id="rId15"/>
    <p:sldId id="316" r:id="rId16"/>
    <p:sldId id="315" r:id="rId17"/>
    <p:sldId id="312" r:id="rId18"/>
    <p:sldId id="313" r:id="rId19"/>
    <p:sldId id="323" r:id="rId20"/>
    <p:sldId id="325" r:id="rId21"/>
    <p:sldId id="327" r:id="rId22"/>
    <p:sldId id="360" r:id="rId23"/>
    <p:sldId id="338" r:id="rId24"/>
    <p:sldId id="324" r:id="rId25"/>
    <p:sldId id="330" r:id="rId26"/>
    <p:sldId id="331" r:id="rId27"/>
    <p:sldId id="332" r:id="rId28"/>
    <p:sldId id="334" r:id="rId29"/>
    <p:sldId id="336" r:id="rId30"/>
    <p:sldId id="343" r:id="rId31"/>
    <p:sldId id="339" r:id="rId32"/>
    <p:sldId id="357" r:id="rId33"/>
    <p:sldId id="344" r:id="rId34"/>
    <p:sldId id="345" r:id="rId35"/>
    <p:sldId id="340" r:id="rId36"/>
    <p:sldId id="346" r:id="rId37"/>
    <p:sldId id="337" r:id="rId38"/>
    <p:sldId id="354" r:id="rId39"/>
    <p:sldId id="362" r:id="rId40"/>
    <p:sldId id="351" r:id="rId41"/>
    <p:sldId id="364" r:id="rId42"/>
    <p:sldId id="365" r:id="rId43"/>
    <p:sldId id="367" r:id="rId44"/>
    <p:sldId id="366" r:id="rId45"/>
    <p:sldId id="353" r:id="rId46"/>
    <p:sldId id="355" r:id="rId47"/>
    <p:sldId id="298" r:id="rId48"/>
    <p:sldId id="299" r:id="rId49"/>
    <p:sldId id="363" r:id="rId50"/>
  </p:sldIdLst>
  <p:sldSz cx="9144000" cy="6858000" type="screen4x3"/>
  <p:notesSz cx="6718300" cy="98552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740"/>
    <a:srgbClr val="A5002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9281" autoAdjust="0"/>
  </p:normalViewPr>
  <p:slideViewPr>
    <p:cSldViewPr>
      <p:cViewPr>
        <p:scale>
          <a:sx n="81" d="100"/>
          <a:sy n="81" d="100"/>
        </p:scale>
        <p:origin x="-1056" y="-3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eal\Documents\My%20Dropbox\Journalysis\Database\Database%20(I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458321182074"/>
          <c:y val="4.0222884860296099E-2"/>
          <c:w val="0.87596541751725499"/>
          <c:h val="0.71368323827556701"/>
        </c:manualLayout>
      </c:layout>
      <c:barChart>
        <c:barDir val="col"/>
        <c:grouping val="clustered"/>
        <c:varyColors val="0"/>
        <c:ser>
          <c:idx val="0"/>
          <c:order val="0"/>
          <c:tx>
            <c:strRef>
              <c:f>'Science Journals Data'!$O$1</c:f>
              <c:strCache>
                <c:ptCount val="1"/>
                <c:pt idx="0">
                  <c:v>Frequency</c:v>
                </c:pt>
              </c:strCache>
            </c:strRef>
          </c:tx>
          <c:spPr>
            <a:solidFill>
              <a:schemeClr val="accent1"/>
            </a:solidFill>
            <a:ln w="25400" cap="flat" cmpd="sng" algn="ctr">
              <a:solidFill>
                <a:schemeClr val="accent1">
                  <a:shade val="50000"/>
                </a:schemeClr>
              </a:solidFill>
              <a:prstDash val="solid"/>
            </a:ln>
            <a:effectLst/>
          </c:spPr>
          <c:invertIfNegative val="0"/>
          <c:cat>
            <c:strRef>
              <c:f>'Science Journals Data'!$N$2:$N$82</c:f>
              <c:strCache>
                <c:ptCount val="81"/>
                <c:pt idx="0">
                  <c:v>0-0.5</c:v>
                </c:pt>
                <c:pt idx="1">
                  <c:v>0.5-1</c:v>
                </c:pt>
                <c:pt idx="2">
                  <c:v>1-1.5</c:v>
                </c:pt>
                <c:pt idx="3">
                  <c:v>1.5-2</c:v>
                </c:pt>
                <c:pt idx="4">
                  <c:v>2-2.5</c:v>
                </c:pt>
                <c:pt idx="5">
                  <c:v>2.5-3</c:v>
                </c:pt>
                <c:pt idx="6">
                  <c:v>3-3.5</c:v>
                </c:pt>
                <c:pt idx="7">
                  <c:v>3.5-4</c:v>
                </c:pt>
                <c:pt idx="8">
                  <c:v>4-4.5</c:v>
                </c:pt>
                <c:pt idx="9">
                  <c:v>4.5-5</c:v>
                </c:pt>
                <c:pt idx="10">
                  <c:v>5-5.5</c:v>
                </c:pt>
                <c:pt idx="11">
                  <c:v>5.5-6</c:v>
                </c:pt>
                <c:pt idx="12">
                  <c:v>6-6.5</c:v>
                </c:pt>
                <c:pt idx="13">
                  <c:v>6.5-7</c:v>
                </c:pt>
                <c:pt idx="14">
                  <c:v>7-7.5</c:v>
                </c:pt>
                <c:pt idx="15">
                  <c:v>7.5-8</c:v>
                </c:pt>
                <c:pt idx="16">
                  <c:v>8-8.5</c:v>
                </c:pt>
                <c:pt idx="17">
                  <c:v>8.5-9</c:v>
                </c:pt>
                <c:pt idx="18">
                  <c:v>9-9.5</c:v>
                </c:pt>
                <c:pt idx="19">
                  <c:v>9.5-10</c:v>
                </c:pt>
                <c:pt idx="20">
                  <c:v>10-10.5</c:v>
                </c:pt>
                <c:pt idx="21">
                  <c:v>10.5-11</c:v>
                </c:pt>
                <c:pt idx="22">
                  <c:v>11-11.5</c:v>
                </c:pt>
                <c:pt idx="23">
                  <c:v>11.5-12</c:v>
                </c:pt>
                <c:pt idx="24">
                  <c:v>12-12.5</c:v>
                </c:pt>
                <c:pt idx="25">
                  <c:v>12.5-13</c:v>
                </c:pt>
                <c:pt idx="26">
                  <c:v>13-13.5</c:v>
                </c:pt>
                <c:pt idx="27">
                  <c:v>13.5-14</c:v>
                </c:pt>
                <c:pt idx="28">
                  <c:v>14-14.5</c:v>
                </c:pt>
                <c:pt idx="29">
                  <c:v>14.5-15</c:v>
                </c:pt>
                <c:pt idx="30">
                  <c:v>15-15.5</c:v>
                </c:pt>
                <c:pt idx="31">
                  <c:v>15.5-16</c:v>
                </c:pt>
                <c:pt idx="32">
                  <c:v>16-16.5</c:v>
                </c:pt>
                <c:pt idx="33">
                  <c:v>16.5-17</c:v>
                </c:pt>
                <c:pt idx="34">
                  <c:v>17-17.5</c:v>
                </c:pt>
                <c:pt idx="35">
                  <c:v>17.5-18</c:v>
                </c:pt>
                <c:pt idx="36">
                  <c:v>18-18.5</c:v>
                </c:pt>
                <c:pt idx="37">
                  <c:v>18.5-19</c:v>
                </c:pt>
                <c:pt idx="38">
                  <c:v>19-19.5</c:v>
                </c:pt>
                <c:pt idx="39">
                  <c:v>19.5-20</c:v>
                </c:pt>
                <c:pt idx="40">
                  <c:v>20-20.5</c:v>
                </c:pt>
                <c:pt idx="41">
                  <c:v>20.5-21</c:v>
                </c:pt>
                <c:pt idx="42">
                  <c:v>21-21.5</c:v>
                </c:pt>
                <c:pt idx="43">
                  <c:v>21.5-22</c:v>
                </c:pt>
                <c:pt idx="44">
                  <c:v>22-22.5</c:v>
                </c:pt>
                <c:pt idx="45">
                  <c:v>22.5-23</c:v>
                </c:pt>
                <c:pt idx="46">
                  <c:v>23-23.5</c:v>
                </c:pt>
                <c:pt idx="47">
                  <c:v>23.5-24</c:v>
                </c:pt>
                <c:pt idx="48">
                  <c:v>24-24.5</c:v>
                </c:pt>
                <c:pt idx="49">
                  <c:v>24.5-25</c:v>
                </c:pt>
                <c:pt idx="50">
                  <c:v>25-25.5</c:v>
                </c:pt>
                <c:pt idx="51">
                  <c:v>25.5-26</c:v>
                </c:pt>
                <c:pt idx="52">
                  <c:v>26-26.5</c:v>
                </c:pt>
                <c:pt idx="53">
                  <c:v>26.5-27</c:v>
                </c:pt>
                <c:pt idx="54">
                  <c:v>27-27.5</c:v>
                </c:pt>
                <c:pt idx="55">
                  <c:v>27.5-28</c:v>
                </c:pt>
                <c:pt idx="56">
                  <c:v>28-28.5</c:v>
                </c:pt>
                <c:pt idx="57">
                  <c:v>28.5-29</c:v>
                </c:pt>
                <c:pt idx="58">
                  <c:v>29-29.5</c:v>
                </c:pt>
                <c:pt idx="59">
                  <c:v>29.5-30</c:v>
                </c:pt>
                <c:pt idx="60">
                  <c:v>30-30.5</c:v>
                </c:pt>
                <c:pt idx="61">
                  <c:v>30.5-31</c:v>
                </c:pt>
                <c:pt idx="62">
                  <c:v>31-31.5</c:v>
                </c:pt>
                <c:pt idx="63">
                  <c:v>31.5-32</c:v>
                </c:pt>
                <c:pt idx="64">
                  <c:v>32-32.5</c:v>
                </c:pt>
                <c:pt idx="65">
                  <c:v>32.5-33</c:v>
                </c:pt>
                <c:pt idx="66">
                  <c:v>33-33.5</c:v>
                </c:pt>
                <c:pt idx="67">
                  <c:v>33.5-34</c:v>
                </c:pt>
                <c:pt idx="68">
                  <c:v>34-34.5</c:v>
                </c:pt>
                <c:pt idx="69">
                  <c:v>34.5-35</c:v>
                </c:pt>
                <c:pt idx="70">
                  <c:v>35-35.5</c:v>
                </c:pt>
                <c:pt idx="71">
                  <c:v>35.5-36</c:v>
                </c:pt>
                <c:pt idx="72">
                  <c:v>36-36.5</c:v>
                </c:pt>
                <c:pt idx="73">
                  <c:v>36.5-37</c:v>
                </c:pt>
                <c:pt idx="74">
                  <c:v>37-37.5</c:v>
                </c:pt>
                <c:pt idx="75">
                  <c:v>37.5-38</c:v>
                </c:pt>
                <c:pt idx="76">
                  <c:v>38-38.5</c:v>
                </c:pt>
                <c:pt idx="77">
                  <c:v>38.5-39</c:v>
                </c:pt>
                <c:pt idx="78">
                  <c:v>39-39.5</c:v>
                </c:pt>
                <c:pt idx="79">
                  <c:v>39.5-40</c:v>
                </c:pt>
                <c:pt idx="80">
                  <c:v>&gt;40</c:v>
                </c:pt>
              </c:strCache>
            </c:strRef>
          </c:cat>
          <c:val>
            <c:numRef>
              <c:f>'Science Journals Data'!$O$2:$O$82</c:f>
              <c:numCache>
                <c:formatCode>General</c:formatCode>
                <c:ptCount val="81"/>
                <c:pt idx="0">
                  <c:v>1530</c:v>
                </c:pt>
                <c:pt idx="1">
                  <c:v>1711</c:v>
                </c:pt>
                <c:pt idx="2">
                  <c:v>1264</c:v>
                </c:pt>
                <c:pt idx="3">
                  <c:v>946</c:v>
                </c:pt>
                <c:pt idx="4">
                  <c:v>725</c:v>
                </c:pt>
                <c:pt idx="5">
                  <c:v>516</c:v>
                </c:pt>
                <c:pt idx="6">
                  <c:v>369</c:v>
                </c:pt>
                <c:pt idx="7">
                  <c:v>249</c:v>
                </c:pt>
                <c:pt idx="8">
                  <c:v>165</c:v>
                </c:pt>
                <c:pt idx="9">
                  <c:v>135</c:v>
                </c:pt>
                <c:pt idx="10">
                  <c:v>98</c:v>
                </c:pt>
                <c:pt idx="11">
                  <c:v>59</c:v>
                </c:pt>
                <c:pt idx="12">
                  <c:v>66</c:v>
                </c:pt>
                <c:pt idx="13">
                  <c:v>31</c:v>
                </c:pt>
                <c:pt idx="14">
                  <c:v>29</c:v>
                </c:pt>
                <c:pt idx="15">
                  <c:v>23</c:v>
                </c:pt>
                <c:pt idx="16">
                  <c:v>16</c:v>
                </c:pt>
                <c:pt idx="17">
                  <c:v>11</c:v>
                </c:pt>
                <c:pt idx="18">
                  <c:v>21</c:v>
                </c:pt>
                <c:pt idx="19">
                  <c:v>17</c:v>
                </c:pt>
                <c:pt idx="20">
                  <c:v>14</c:v>
                </c:pt>
                <c:pt idx="21">
                  <c:v>9</c:v>
                </c:pt>
                <c:pt idx="22">
                  <c:v>10</c:v>
                </c:pt>
                <c:pt idx="23">
                  <c:v>8</c:v>
                </c:pt>
                <c:pt idx="24">
                  <c:v>7</c:v>
                </c:pt>
                <c:pt idx="25">
                  <c:v>6</c:v>
                </c:pt>
                <c:pt idx="26">
                  <c:v>7</c:v>
                </c:pt>
                <c:pt idx="27">
                  <c:v>7</c:v>
                </c:pt>
                <c:pt idx="28">
                  <c:v>10</c:v>
                </c:pt>
                <c:pt idx="29">
                  <c:v>6</c:v>
                </c:pt>
                <c:pt idx="30">
                  <c:v>1</c:v>
                </c:pt>
                <c:pt idx="31">
                  <c:v>3</c:v>
                </c:pt>
                <c:pt idx="32">
                  <c:v>4</c:v>
                </c:pt>
                <c:pt idx="33">
                  <c:v>2</c:v>
                </c:pt>
                <c:pt idx="34">
                  <c:v>2</c:v>
                </c:pt>
                <c:pt idx="35">
                  <c:v>1</c:v>
                </c:pt>
                <c:pt idx="36">
                  <c:v>2</c:v>
                </c:pt>
                <c:pt idx="37">
                  <c:v>1</c:v>
                </c:pt>
                <c:pt idx="38">
                  <c:v>2</c:v>
                </c:pt>
                <c:pt idx="39">
                  <c:v>1</c:v>
                </c:pt>
                <c:pt idx="40">
                  <c:v>2</c:v>
                </c:pt>
                <c:pt idx="41">
                  <c:v>2</c:v>
                </c:pt>
                <c:pt idx="42">
                  <c:v>1</c:v>
                </c:pt>
                <c:pt idx="43">
                  <c:v>3</c:v>
                </c:pt>
                <c:pt idx="44">
                  <c:v>2</c:v>
                </c:pt>
                <c:pt idx="45">
                  <c:v>1</c:v>
                </c:pt>
                <c:pt idx="46">
                  <c:v>1</c:v>
                </c:pt>
                <c:pt idx="47">
                  <c:v>0</c:v>
                </c:pt>
                <c:pt idx="48">
                  <c:v>1</c:v>
                </c:pt>
                <c:pt idx="49">
                  <c:v>0</c:v>
                </c:pt>
                <c:pt idx="50">
                  <c:v>2</c:v>
                </c:pt>
                <c:pt idx="51">
                  <c:v>2</c:v>
                </c:pt>
                <c:pt idx="52">
                  <c:v>2</c:v>
                </c:pt>
                <c:pt idx="53">
                  <c:v>2</c:v>
                </c:pt>
                <c:pt idx="54">
                  <c:v>1</c:v>
                </c:pt>
                <c:pt idx="55">
                  <c:v>0</c:v>
                </c:pt>
                <c:pt idx="56">
                  <c:v>0</c:v>
                </c:pt>
                <c:pt idx="57">
                  <c:v>1</c:v>
                </c:pt>
                <c:pt idx="58">
                  <c:v>2</c:v>
                </c:pt>
                <c:pt idx="59">
                  <c:v>0</c:v>
                </c:pt>
                <c:pt idx="60">
                  <c:v>2</c:v>
                </c:pt>
                <c:pt idx="61">
                  <c:v>0</c:v>
                </c:pt>
                <c:pt idx="62">
                  <c:v>1</c:v>
                </c:pt>
                <c:pt idx="63">
                  <c:v>1</c:v>
                </c:pt>
                <c:pt idx="64">
                  <c:v>1</c:v>
                </c:pt>
                <c:pt idx="65">
                  <c:v>1</c:v>
                </c:pt>
                <c:pt idx="66">
                  <c:v>1</c:v>
                </c:pt>
                <c:pt idx="67">
                  <c:v>0</c:v>
                </c:pt>
                <c:pt idx="68">
                  <c:v>1</c:v>
                </c:pt>
                <c:pt idx="69">
                  <c:v>0</c:v>
                </c:pt>
                <c:pt idx="70">
                  <c:v>0</c:v>
                </c:pt>
                <c:pt idx="71">
                  <c:v>1</c:v>
                </c:pt>
                <c:pt idx="72">
                  <c:v>1</c:v>
                </c:pt>
                <c:pt idx="73">
                  <c:v>0</c:v>
                </c:pt>
                <c:pt idx="74">
                  <c:v>0</c:v>
                </c:pt>
                <c:pt idx="75">
                  <c:v>1</c:v>
                </c:pt>
                <c:pt idx="76">
                  <c:v>2</c:v>
                </c:pt>
                <c:pt idx="77">
                  <c:v>0</c:v>
                </c:pt>
                <c:pt idx="78">
                  <c:v>1</c:v>
                </c:pt>
                <c:pt idx="79">
                  <c:v>0</c:v>
                </c:pt>
                <c:pt idx="80">
                  <c:v>4</c:v>
                </c:pt>
              </c:numCache>
            </c:numRef>
          </c:val>
        </c:ser>
        <c:dLbls>
          <c:showLegendKey val="0"/>
          <c:showVal val="0"/>
          <c:showCatName val="0"/>
          <c:showSerName val="0"/>
          <c:showPercent val="0"/>
          <c:showBubbleSize val="0"/>
        </c:dLbls>
        <c:gapWidth val="150"/>
        <c:axId val="76779904"/>
        <c:axId val="76781824"/>
      </c:barChart>
      <c:catAx>
        <c:axId val="76779904"/>
        <c:scaling>
          <c:orientation val="minMax"/>
        </c:scaling>
        <c:delete val="0"/>
        <c:axPos val="b"/>
        <c:title>
          <c:tx>
            <c:rich>
              <a:bodyPr/>
              <a:lstStyle/>
              <a:p>
                <a:pPr>
                  <a:defRPr/>
                </a:pPr>
                <a:r>
                  <a:rPr lang="en-GB" sz="1200" b="1" i="0" u="none" strike="noStrike" baseline="0">
                    <a:effectLst/>
                  </a:rPr>
                  <a:t>2011 </a:t>
                </a:r>
                <a:r>
                  <a:rPr lang="en-GB"/>
                  <a:t>Impact Factor</a:t>
                </a:r>
              </a:p>
            </c:rich>
          </c:tx>
          <c:overlay val="0"/>
        </c:title>
        <c:majorTickMark val="out"/>
        <c:minorTickMark val="none"/>
        <c:tickLblPos val="nextTo"/>
        <c:txPr>
          <a:bodyPr rot="-5400000" vert="horz"/>
          <a:lstStyle/>
          <a:p>
            <a:pPr>
              <a:defRPr/>
            </a:pPr>
            <a:endParaRPr lang="en-US"/>
          </a:p>
        </c:txPr>
        <c:crossAx val="76781824"/>
        <c:crosses val="autoZero"/>
        <c:auto val="1"/>
        <c:lblAlgn val="ctr"/>
        <c:lblOffset val="100"/>
        <c:tickLblSkip val="2"/>
        <c:noMultiLvlLbl val="0"/>
      </c:catAx>
      <c:valAx>
        <c:axId val="76781824"/>
        <c:scaling>
          <c:orientation val="minMax"/>
        </c:scaling>
        <c:delete val="0"/>
        <c:axPos val="l"/>
        <c:title>
          <c:tx>
            <c:rich>
              <a:bodyPr rot="-5400000" vert="horz"/>
              <a:lstStyle/>
              <a:p>
                <a:pPr>
                  <a:defRPr/>
                </a:pPr>
                <a:r>
                  <a:rPr lang="en-GB"/>
                  <a:t>Frequency</a:t>
                </a:r>
              </a:p>
            </c:rich>
          </c:tx>
          <c:layout>
            <c:manualLayout>
              <c:xMode val="edge"/>
              <c:yMode val="edge"/>
              <c:x val="1.9677832054506698E-3"/>
              <c:y val="0.25173284883123298"/>
            </c:manualLayout>
          </c:layout>
          <c:overlay val="0"/>
        </c:title>
        <c:numFmt formatCode="General" sourceLinked="1"/>
        <c:majorTickMark val="out"/>
        <c:minorTickMark val="none"/>
        <c:tickLblPos val="nextTo"/>
        <c:crossAx val="76779904"/>
        <c:crosses val="autoZero"/>
        <c:crossBetween val="between"/>
      </c:valAx>
      <c:spPr>
        <a:ln>
          <a:noFill/>
        </a:ln>
      </c:spPr>
    </c:plotArea>
    <c:plotVisOnly val="1"/>
    <c:dispBlanksAs val="gap"/>
    <c:showDLblsOverMax val="0"/>
  </c:chart>
  <c:spPr>
    <a:ln>
      <a:noFill/>
    </a:ln>
  </c:spPr>
  <c:txPr>
    <a:bodyPr/>
    <a:lstStyle/>
    <a:p>
      <a:pPr>
        <a:defRPr sz="12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11571" cy="493779"/>
          </a:xfrm>
          <a:prstGeom prst="rect">
            <a:avLst/>
          </a:prstGeom>
          <a:noFill/>
          <a:ln w="9525">
            <a:noFill/>
            <a:miter lim="800000"/>
            <a:headEnd/>
            <a:tailEnd/>
          </a:ln>
          <a:effectLst/>
        </p:spPr>
        <p:txBody>
          <a:bodyPr vert="horz" wrap="square" lIns="92303" tIns="46152" rIns="92303" bIns="46152" numCol="1" anchor="t" anchorCtr="0" compatLnSpc="1">
            <a:prstTxWarp prst="textNoShape">
              <a:avLst/>
            </a:prstTxWarp>
          </a:bodyPr>
          <a:lstStyle>
            <a:lvl1pPr defTabSz="922275">
              <a:defRPr sz="1200">
                <a:latin typeface="Arial" charset="0"/>
              </a:defRPr>
            </a:lvl1pPr>
          </a:lstStyle>
          <a:p>
            <a:pPr>
              <a:defRPr/>
            </a:pPr>
            <a:endParaRPr lang="en-GB"/>
          </a:p>
        </p:txBody>
      </p:sp>
      <p:sp>
        <p:nvSpPr>
          <p:cNvPr id="62467" name="Rectangle 3"/>
          <p:cNvSpPr>
            <a:spLocks noGrp="1" noChangeArrowheads="1"/>
          </p:cNvSpPr>
          <p:nvPr>
            <p:ph type="dt" sz="quarter" idx="1"/>
          </p:nvPr>
        </p:nvSpPr>
        <p:spPr bwMode="auto">
          <a:xfrm>
            <a:off x="3805191" y="0"/>
            <a:ext cx="2911571" cy="493779"/>
          </a:xfrm>
          <a:prstGeom prst="rect">
            <a:avLst/>
          </a:prstGeom>
          <a:noFill/>
          <a:ln w="9525">
            <a:noFill/>
            <a:miter lim="800000"/>
            <a:headEnd/>
            <a:tailEnd/>
          </a:ln>
          <a:effectLst/>
        </p:spPr>
        <p:txBody>
          <a:bodyPr vert="horz" wrap="square" lIns="92303" tIns="46152" rIns="92303" bIns="46152" numCol="1" anchor="t" anchorCtr="0" compatLnSpc="1">
            <a:prstTxWarp prst="textNoShape">
              <a:avLst/>
            </a:prstTxWarp>
          </a:bodyPr>
          <a:lstStyle>
            <a:lvl1pPr algn="r" defTabSz="922275">
              <a:defRPr sz="1200">
                <a:latin typeface="Arial" charset="0"/>
              </a:defRPr>
            </a:lvl1pPr>
          </a:lstStyle>
          <a:p>
            <a:pPr>
              <a:defRPr/>
            </a:pPr>
            <a:endParaRPr lang="en-GB"/>
          </a:p>
        </p:txBody>
      </p:sp>
      <p:sp>
        <p:nvSpPr>
          <p:cNvPr id="62468" name="Rectangle 4"/>
          <p:cNvSpPr>
            <a:spLocks noGrp="1" noChangeArrowheads="1"/>
          </p:cNvSpPr>
          <p:nvPr>
            <p:ph type="ftr" sz="quarter" idx="2"/>
          </p:nvPr>
        </p:nvSpPr>
        <p:spPr bwMode="auto">
          <a:xfrm>
            <a:off x="0" y="9359725"/>
            <a:ext cx="2911571" cy="493779"/>
          </a:xfrm>
          <a:prstGeom prst="rect">
            <a:avLst/>
          </a:prstGeom>
          <a:noFill/>
          <a:ln w="9525">
            <a:noFill/>
            <a:miter lim="800000"/>
            <a:headEnd/>
            <a:tailEnd/>
          </a:ln>
          <a:effectLst/>
        </p:spPr>
        <p:txBody>
          <a:bodyPr vert="horz" wrap="square" lIns="92303" tIns="46152" rIns="92303" bIns="46152" numCol="1" anchor="b" anchorCtr="0" compatLnSpc="1">
            <a:prstTxWarp prst="textNoShape">
              <a:avLst/>
            </a:prstTxWarp>
          </a:bodyPr>
          <a:lstStyle>
            <a:lvl1pPr defTabSz="922275">
              <a:defRPr sz="1200">
                <a:latin typeface="Arial" charset="0"/>
              </a:defRPr>
            </a:lvl1pPr>
          </a:lstStyle>
          <a:p>
            <a:pPr>
              <a:defRPr/>
            </a:pPr>
            <a:endParaRPr lang="en-GB"/>
          </a:p>
        </p:txBody>
      </p:sp>
      <p:sp>
        <p:nvSpPr>
          <p:cNvPr id="62469" name="Rectangle 5"/>
          <p:cNvSpPr>
            <a:spLocks noGrp="1" noChangeArrowheads="1"/>
          </p:cNvSpPr>
          <p:nvPr>
            <p:ph type="sldNum" sz="quarter" idx="3"/>
          </p:nvPr>
        </p:nvSpPr>
        <p:spPr bwMode="auto">
          <a:xfrm>
            <a:off x="3805191" y="9359725"/>
            <a:ext cx="2911571" cy="493779"/>
          </a:xfrm>
          <a:prstGeom prst="rect">
            <a:avLst/>
          </a:prstGeom>
          <a:noFill/>
          <a:ln w="9525">
            <a:noFill/>
            <a:miter lim="800000"/>
            <a:headEnd/>
            <a:tailEnd/>
          </a:ln>
          <a:effectLst/>
        </p:spPr>
        <p:txBody>
          <a:bodyPr vert="horz" wrap="square" lIns="92303" tIns="46152" rIns="92303" bIns="46152" numCol="1" anchor="b" anchorCtr="0" compatLnSpc="1">
            <a:prstTxWarp prst="textNoShape">
              <a:avLst/>
            </a:prstTxWarp>
          </a:bodyPr>
          <a:lstStyle>
            <a:lvl1pPr algn="r" defTabSz="922275">
              <a:defRPr sz="1200">
                <a:latin typeface="Arial" charset="0"/>
              </a:defRPr>
            </a:lvl1pPr>
          </a:lstStyle>
          <a:p>
            <a:pPr>
              <a:defRPr/>
            </a:pPr>
            <a:fld id="{C9AB514C-6C30-493F-BC72-2D6D7AFE02A2}" type="slidenum">
              <a:rPr lang="en-GB"/>
              <a:pPr>
                <a:defRPr/>
              </a:pPr>
              <a:t>‹#›</a:t>
            </a:fld>
            <a:endParaRPr lang="en-GB"/>
          </a:p>
        </p:txBody>
      </p:sp>
    </p:spTree>
    <p:extLst>
      <p:ext uri="{BB962C8B-B14F-4D97-AF65-F5344CB8AC3E}">
        <p14:creationId xmlns:p14="http://schemas.microsoft.com/office/powerpoint/2010/main" val="3235694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11571" cy="493779"/>
          </a:xfrm>
          <a:prstGeom prst="rect">
            <a:avLst/>
          </a:prstGeom>
          <a:noFill/>
          <a:ln w="9525">
            <a:noFill/>
            <a:miter lim="800000"/>
            <a:headEnd/>
            <a:tailEnd/>
          </a:ln>
          <a:effectLst/>
        </p:spPr>
        <p:txBody>
          <a:bodyPr vert="horz" wrap="square" lIns="92303" tIns="46152" rIns="92303" bIns="46152" numCol="1" anchor="t" anchorCtr="0" compatLnSpc="1">
            <a:prstTxWarp prst="textNoShape">
              <a:avLst/>
            </a:prstTxWarp>
          </a:bodyPr>
          <a:lstStyle>
            <a:lvl1pPr defTabSz="922275">
              <a:defRPr sz="1200">
                <a:latin typeface="Arial" charset="0"/>
              </a:defRPr>
            </a:lvl1pPr>
          </a:lstStyle>
          <a:p>
            <a:pPr>
              <a:defRPr/>
            </a:pPr>
            <a:endParaRPr lang="en-GB"/>
          </a:p>
        </p:txBody>
      </p:sp>
      <p:sp>
        <p:nvSpPr>
          <p:cNvPr id="11267" name="Rectangle 3"/>
          <p:cNvSpPr>
            <a:spLocks noGrp="1" noChangeArrowheads="1"/>
          </p:cNvSpPr>
          <p:nvPr>
            <p:ph type="dt" idx="1"/>
          </p:nvPr>
        </p:nvSpPr>
        <p:spPr bwMode="auto">
          <a:xfrm>
            <a:off x="3805191" y="0"/>
            <a:ext cx="2911571" cy="493779"/>
          </a:xfrm>
          <a:prstGeom prst="rect">
            <a:avLst/>
          </a:prstGeom>
          <a:noFill/>
          <a:ln w="9525">
            <a:noFill/>
            <a:miter lim="800000"/>
            <a:headEnd/>
            <a:tailEnd/>
          </a:ln>
          <a:effectLst/>
        </p:spPr>
        <p:txBody>
          <a:bodyPr vert="horz" wrap="square" lIns="92303" tIns="46152" rIns="92303" bIns="46152" numCol="1" anchor="t" anchorCtr="0" compatLnSpc="1">
            <a:prstTxWarp prst="textNoShape">
              <a:avLst/>
            </a:prstTxWarp>
          </a:bodyPr>
          <a:lstStyle>
            <a:lvl1pPr algn="r" defTabSz="922275">
              <a:defRPr sz="1200">
                <a:latin typeface="Arial" charset="0"/>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896938" y="739775"/>
            <a:ext cx="4924425" cy="3694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72138" y="4681561"/>
            <a:ext cx="5374025" cy="4433821"/>
          </a:xfrm>
          <a:prstGeom prst="rect">
            <a:avLst/>
          </a:prstGeom>
          <a:noFill/>
          <a:ln w="9525">
            <a:noFill/>
            <a:miter lim="800000"/>
            <a:headEnd/>
            <a:tailEnd/>
          </a:ln>
          <a:effectLst/>
        </p:spPr>
        <p:txBody>
          <a:bodyPr vert="horz" wrap="square" lIns="92303" tIns="46152" rIns="92303" bIns="4615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270" name="Rectangle 6"/>
          <p:cNvSpPr>
            <a:spLocks noGrp="1" noChangeArrowheads="1"/>
          </p:cNvSpPr>
          <p:nvPr>
            <p:ph type="ftr" sz="quarter" idx="4"/>
          </p:nvPr>
        </p:nvSpPr>
        <p:spPr bwMode="auto">
          <a:xfrm>
            <a:off x="0" y="9359725"/>
            <a:ext cx="2911571" cy="493779"/>
          </a:xfrm>
          <a:prstGeom prst="rect">
            <a:avLst/>
          </a:prstGeom>
          <a:noFill/>
          <a:ln w="9525">
            <a:noFill/>
            <a:miter lim="800000"/>
            <a:headEnd/>
            <a:tailEnd/>
          </a:ln>
          <a:effectLst/>
        </p:spPr>
        <p:txBody>
          <a:bodyPr vert="horz" wrap="square" lIns="92303" tIns="46152" rIns="92303" bIns="46152" numCol="1" anchor="b" anchorCtr="0" compatLnSpc="1">
            <a:prstTxWarp prst="textNoShape">
              <a:avLst/>
            </a:prstTxWarp>
          </a:bodyPr>
          <a:lstStyle>
            <a:lvl1pPr defTabSz="922275">
              <a:defRPr sz="1200">
                <a:latin typeface="Arial" charset="0"/>
              </a:defRPr>
            </a:lvl1pPr>
          </a:lstStyle>
          <a:p>
            <a:pPr>
              <a:defRPr/>
            </a:pPr>
            <a:endParaRPr lang="en-GB"/>
          </a:p>
        </p:txBody>
      </p:sp>
      <p:sp>
        <p:nvSpPr>
          <p:cNvPr id="11271" name="Rectangle 7"/>
          <p:cNvSpPr>
            <a:spLocks noGrp="1" noChangeArrowheads="1"/>
          </p:cNvSpPr>
          <p:nvPr>
            <p:ph type="sldNum" sz="quarter" idx="5"/>
          </p:nvPr>
        </p:nvSpPr>
        <p:spPr bwMode="auto">
          <a:xfrm>
            <a:off x="3805191" y="9359725"/>
            <a:ext cx="2911571" cy="493779"/>
          </a:xfrm>
          <a:prstGeom prst="rect">
            <a:avLst/>
          </a:prstGeom>
          <a:noFill/>
          <a:ln w="9525">
            <a:noFill/>
            <a:miter lim="800000"/>
            <a:headEnd/>
            <a:tailEnd/>
          </a:ln>
          <a:effectLst/>
        </p:spPr>
        <p:txBody>
          <a:bodyPr vert="horz" wrap="square" lIns="92303" tIns="46152" rIns="92303" bIns="46152" numCol="1" anchor="b" anchorCtr="0" compatLnSpc="1">
            <a:prstTxWarp prst="textNoShape">
              <a:avLst/>
            </a:prstTxWarp>
          </a:bodyPr>
          <a:lstStyle>
            <a:lvl1pPr algn="r" defTabSz="922275">
              <a:defRPr sz="1200">
                <a:latin typeface="Arial" charset="0"/>
              </a:defRPr>
            </a:lvl1pPr>
          </a:lstStyle>
          <a:p>
            <a:pPr>
              <a:defRPr/>
            </a:pPr>
            <a:fld id="{7BB5E88C-5A44-414A-9DCE-649DE7AB11C9}" type="slidenum">
              <a:rPr lang="en-GB"/>
              <a:pPr>
                <a:defRPr/>
              </a:pPr>
              <a:t>‹#›</a:t>
            </a:fld>
            <a:endParaRPr lang="en-GB"/>
          </a:p>
        </p:txBody>
      </p:sp>
    </p:spTree>
    <p:extLst>
      <p:ext uri="{BB962C8B-B14F-4D97-AF65-F5344CB8AC3E}">
        <p14:creationId xmlns:p14="http://schemas.microsoft.com/office/powerpoint/2010/main" val="11255364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AY to start</a:t>
            </a:r>
            <a:endParaRPr lang="en-GB" dirty="0"/>
          </a:p>
        </p:txBody>
      </p:sp>
      <p:sp>
        <p:nvSpPr>
          <p:cNvPr id="4" name="Slide Number Placeholder 3"/>
          <p:cNvSpPr>
            <a:spLocks noGrp="1"/>
          </p:cNvSpPr>
          <p:nvPr>
            <p:ph type="sldNum" sz="quarter" idx="10"/>
          </p:nvPr>
        </p:nvSpPr>
        <p:spPr/>
        <p:txBody>
          <a:bodyPr/>
          <a:lstStyle/>
          <a:p>
            <a:pPr>
              <a:defRPr/>
            </a:pPr>
            <a:fld id="{7BB5E88C-5A44-414A-9DCE-649DE7AB11C9}" type="slidenum">
              <a:rPr lang="en-GB" smtClean="0"/>
              <a:pPr>
                <a:defRPr/>
              </a:pPr>
              <a:t>1</a:t>
            </a:fld>
            <a:endParaRPr lang="en-GB" dirty="0"/>
          </a:p>
        </p:txBody>
      </p:sp>
    </p:spTree>
    <p:extLst>
      <p:ext uri="{BB962C8B-B14F-4D97-AF65-F5344CB8AC3E}">
        <p14:creationId xmlns:p14="http://schemas.microsoft.com/office/powerpoint/2010/main" val="860866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AY to start</a:t>
            </a:r>
            <a:endParaRPr lang="en-GB" dirty="0"/>
          </a:p>
        </p:txBody>
      </p:sp>
      <p:sp>
        <p:nvSpPr>
          <p:cNvPr id="4" name="Slide Number Placeholder 3"/>
          <p:cNvSpPr>
            <a:spLocks noGrp="1"/>
          </p:cNvSpPr>
          <p:nvPr>
            <p:ph type="sldNum" sz="quarter" idx="10"/>
          </p:nvPr>
        </p:nvSpPr>
        <p:spPr/>
        <p:txBody>
          <a:bodyPr/>
          <a:lstStyle/>
          <a:p>
            <a:pPr>
              <a:defRPr/>
            </a:pPr>
            <a:fld id="{7BB5E88C-5A44-414A-9DCE-649DE7AB11C9}" type="slidenum">
              <a:rPr lang="en-GB" smtClean="0"/>
              <a:pPr>
                <a:defRPr/>
              </a:pPr>
              <a:t>2</a:t>
            </a:fld>
            <a:endParaRPr lang="en-GB" dirty="0"/>
          </a:p>
        </p:txBody>
      </p:sp>
    </p:spTree>
    <p:extLst>
      <p:ext uri="{BB962C8B-B14F-4D97-AF65-F5344CB8AC3E}">
        <p14:creationId xmlns:p14="http://schemas.microsoft.com/office/powerpoint/2010/main" val="860866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BB5E88C-5A44-414A-9DCE-649DE7AB11C9}" type="slidenum">
              <a:rPr lang="en-GB" smtClean="0"/>
              <a:pPr>
                <a:defRPr/>
              </a:pPr>
              <a:t>6</a:t>
            </a:fld>
            <a:endParaRPr lang="en-GB"/>
          </a:p>
        </p:txBody>
      </p:sp>
    </p:spTree>
    <p:extLst>
      <p:ext uri="{BB962C8B-B14F-4D97-AF65-F5344CB8AC3E}">
        <p14:creationId xmlns:p14="http://schemas.microsoft.com/office/powerpoint/2010/main" val="1333806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BB5E88C-5A44-414A-9DCE-649DE7AB11C9}" type="slidenum">
              <a:rPr lang="en-GB" smtClean="0"/>
              <a:pPr>
                <a:defRPr/>
              </a:pPr>
              <a:t>10</a:t>
            </a:fld>
            <a:endParaRPr lang="en-GB"/>
          </a:p>
        </p:txBody>
      </p:sp>
    </p:spTree>
    <p:extLst>
      <p:ext uri="{BB962C8B-B14F-4D97-AF65-F5344CB8AC3E}">
        <p14:creationId xmlns:p14="http://schemas.microsoft.com/office/powerpoint/2010/main" val="1333806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BB5E88C-5A44-414A-9DCE-649DE7AB11C9}" type="slidenum">
              <a:rPr lang="en-GB" smtClean="0"/>
              <a:pPr>
                <a:defRPr/>
              </a:pPr>
              <a:t>11</a:t>
            </a:fld>
            <a:endParaRPr lang="en-GB"/>
          </a:p>
        </p:txBody>
      </p:sp>
    </p:spTree>
    <p:extLst>
      <p:ext uri="{BB962C8B-B14F-4D97-AF65-F5344CB8AC3E}">
        <p14:creationId xmlns:p14="http://schemas.microsoft.com/office/powerpoint/2010/main" val="1333806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7BB5E88C-5A44-414A-9DCE-649DE7AB11C9}" type="slidenum">
              <a:rPr lang="en-GB" smtClean="0"/>
              <a:pPr>
                <a:defRPr/>
              </a:pPr>
              <a:t>45</a:t>
            </a:fld>
            <a:endParaRPr lang="en-GB"/>
          </a:p>
        </p:txBody>
      </p:sp>
    </p:spTree>
    <p:extLst>
      <p:ext uri="{BB962C8B-B14F-4D97-AF65-F5344CB8AC3E}">
        <p14:creationId xmlns:p14="http://schemas.microsoft.com/office/powerpoint/2010/main" val="1446472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BB5E88C-5A44-414A-9DCE-649DE7AB11C9}" type="slidenum">
              <a:rPr lang="en-GB" smtClean="0"/>
              <a:pPr>
                <a:defRPr/>
              </a:pPr>
              <a:t>46</a:t>
            </a:fld>
            <a:endParaRPr lang="en-GB"/>
          </a:p>
        </p:txBody>
      </p:sp>
    </p:spTree>
    <p:extLst>
      <p:ext uri="{BB962C8B-B14F-4D97-AF65-F5344CB8AC3E}">
        <p14:creationId xmlns:p14="http://schemas.microsoft.com/office/powerpoint/2010/main" val="224932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DarkBlue10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0"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99331"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5" name="Footer Placeholder 4"/>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latin typeface="Arial" charset="0"/>
              </a:defRPr>
            </a:lvl1pPr>
          </a:lstStyle>
          <a:p>
            <a:pPr>
              <a:defRPr/>
            </a:pPr>
            <a:endParaRPr lang="en-US"/>
          </a:p>
        </p:txBody>
      </p:sp>
    </p:spTree>
    <p:extLst>
      <p:ext uri="{BB962C8B-B14F-4D97-AF65-F5344CB8AC3E}">
        <p14:creationId xmlns:p14="http://schemas.microsoft.com/office/powerpoint/2010/main" val="1414021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A984178F-1DD2-4114-80BB-D323914261AB}" type="slidenum">
              <a:rPr lang="en-US"/>
              <a:pPr>
                <a:defRPr/>
              </a:pPr>
              <a:t>‹#›</a:t>
            </a:fld>
            <a:endParaRPr lang="en-US"/>
          </a:p>
        </p:txBody>
      </p:sp>
    </p:spTree>
    <p:extLst>
      <p:ext uri="{BB962C8B-B14F-4D97-AF65-F5344CB8AC3E}">
        <p14:creationId xmlns:p14="http://schemas.microsoft.com/office/powerpoint/2010/main" val="3191906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C12DFC74-CF5A-4176-93D4-1B4FD594630A}" type="slidenum">
              <a:rPr lang="en-US"/>
              <a:pPr>
                <a:defRPr/>
              </a:pPr>
              <a:t>‹#›</a:t>
            </a:fld>
            <a:endParaRPr lang="en-US"/>
          </a:p>
        </p:txBody>
      </p:sp>
    </p:spTree>
    <p:extLst>
      <p:ext uri="{BB962C8B-B14F-4D97-AF65-F5344CB8AC3E}">
        <p14:creationId xmlns:p14="http://schemas.microsoft.com/office/powerpoint/2010/main" val="2885846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MidBlue10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2"/>
          <p:cNvSpPr>
            <a:spLocks noGrp="1" noChangeArrowheads="1"/>
          </p:cNvSpPr>
          <p:nvPr>
            <p:ph type="ctrTitle"/>
          </p:nvPr>
        </p:nvSpPr>
        <p:spPr>
          <a:xfrm>
            <a:off x="323850" y="1484313"/>
            <a:ext cx="8496300" cy="1368425"/>
          </a:xfrm>
        </p:spPr>
        <p:txBody>
          <a:bodyPr/>
          <a:lstStyle>
            <a:lvl1pPr>
              <a:defRPr/>
            </a:lvl1pPr>
          </a:lstStyle>
          <a:p>
            <a:r>
              <a:rPr lang="en-US" smtClean="0"/>
              <a:t>Click to edit Master title style</a:t>
            </a:r>
            <a:endParaRPr lang="en-GB"/>
          </a:p>
        </p:txBody>
      </p:sp>
      <p:sp>
        <p:nvSpPr>
          <p:cNvPr id="49155"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smtClean="0"/>
              <a:t>Click to edit Master subtitle style</a:t>
            </a:r>
            <a:endParaRPr lang="en-GB"/>
          </a:p>
        </p:txBody>
      </p:sp>
      <p:sp>
        <p:nvSpPr>
          <p:cNvPr id="5" name="Footer Placeholder 4"/>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latin typeface="Arial" charset="0"/>
              </a:defRPr>
            </a:lvl1pPr>
          </a:lstStyle>
          <a:p>
            <a:pPr>
              <a:defRPr/>
            </a:pPr>
            <a:endParaRPr lang="en-US"/>
          </a:p>
        </p:txBody>
      </p:sp>
    </p:spTree>
    <p:extLst>
      <p:ext uri="{BB962C8B-B14F-4D97-AF65-F5344CB8AC3E}">
        <p14:creationId xmlns:p14="http://schemas.microsoft.com/office/powerpoint/2010/main" val="2987862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763C087F-CA97-4723-9011-422300B995F4}" type="slidenum">
              <a:rPr lang="en-US"/>
              <a:pPr>
                <a:defRPr/>
              </a:pPr>
              <a:t>‹#›</a:t>
            </a:fld>
            <a:endParaRPr lang="en-US"/>
          </a:p>
        </p:txBody>
      </p:sp>
    </p:spTree>
    <p:extLst>
      <p:ext uri="{BB962C8B-B14F-4D97-AF65-F5344CB8AC3E}">
        <p14:creationId xmlns:p14="http://schemas.microsoft.com/office/powerpoint/2010/main" val="737471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DA8463F6-5033-42EB-88E5-8B91CD812D1D}" type="slidenum">
              <a:rPr lang="en-US"/>
              <a:pPr>
                <a:defRPr/>
              </a:pPr>
              <a:t>‹#›</a:t>
            </a:fld>
            <a:endParaRPr lang="en-US"/>
          </a:p>
        </p:txBody>
      </p:sp>
    </p:spTree>
    <p:extLst>
      <p:ext uri="{BB962C8B-B14F-4D97-AF65-F5344CB8AC3E}">
        <p14:creationId xmlns:p14="http://schemas.microsoft.com/office/powerpoint/2010/main" val="5579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E0E8FD70-D6DF-407E-9BAB-F0EB760CC032}" type="slidenum">
              <a:rPr lang="en-US"/>
              <a:pPr>
                <a:defRPr/>
              </a:pPr>
              <a:t>‹#›</a:t>
            </a:fld>
            <a:endParaRPr lang="en-US"/>
          </a:p>
        </p:txBody>
      </p:sp>
    </p:spTree>
    <p:extLst>
      <p:ext uri="{BB962C8B-B14F-4D97-AF65-F5344CB8AC3E}">
        <p14:creationId xmlns:p14="http://schemas.microsoft.com/office/powerpoint/2010/main" val="3440131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93B71E4B-876D-427C-94B5-3E1CAE909344}" type="slidenum">
              <a:rPr lang="en-US"/>
              <a:pPr>
                <a:defRPr/>
              </a:pPr>
              <a:t>‹#›</a:t>
            </a:fld>
            <a:endParaRPr lang="en-US"/>
          </a:p>
        </p:txBody>
      </p:sp>
    </p:spTree>
    <p:extLst>
      <p:ext uri="{BB962C8B-B14F-4D97-AF65-F5344CB8AC3E}">
        <p14:creationId xmlns:p14="http://schemas.microsoft.com/office/powerpoint/2010/main" val="1673603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18ACE39C-05F9-4117-B721-181150903B79}" type="slidenum">
              <a:rPr lang="en-US"/>
              <a:pPr>
                <a:defRPr/>
              </a:pPr>
              <a:t>‹#›</a:t>
            </a:fld>
            <a:endParaRPr lang="en-US"/>
          </a:p>
        </p:txBody>
      </p:sp>
    </p:spTree>
    <p:extLst>
      <p:ext uri="{BB962C8B-B14F-4D97-AF65-F5344CB8AC3E}">
        <p14:creationId xmlns:p14="http://schemas.microsoft.com/office/powerpoint/2010/main" val="799580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5756564-C528-4962-B803-DA4B4D113F49}" type="slidenum">
              <a:rPr lang="en-US"/>
              <a:pPr>
                <a:defRPr/>
              </a:pPr>
              <a:t>‹#›</a:t>
            </a:fld>
            <a:endParaRPr lang="en-US"/>
          </a:p>
        </p:txBody>
      </p:sp>
    </p:spTree>
    <p:extLst>
      <p:ext uri="{BB962C8B-B14F-4D97-AF65-F5344CB8AC3E}">
        <p14:creationId xmlns:p14="http://schemas.microsoft.com/office/powerpoint/2010/main" val="1452010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E4C48DA-7F98-4183-BA30-6CABC9BB312A}" type="slidenum">
              <a:rPr lang="en-US"/>
              <a:pPr>
                <a:defRPr/>
              </a:pPr>
              <a:t>‹#›</a:t>
            </a:fld>
            <a:endParaRPr lang="en-US"/>
          </a:p>
        </p:txBody>
      </p:sp>
    </p:spTree>
    <p:extLst>
      <p:ext uri="{BB962C8B-B14F-4D97-AF65-F5344CB8AC3E}">
        <p14:creationId xmlns:p14="http://schemas.microsoft.com/office/powerpoint/2010/main" val="1919536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9A113307-1E87-44BB-A78D-F6E8B6827ECF}" type="slidenum">
              <a:rPr lang="en-US"/>
              <a:pPr>
                <a:defRPr/>
              </a:pPr>
              <a:t>‹#›</a:t>
            </a:fld>
            <a:endParaRPr lang="en-US"/>
          </a:p>
        </p:txBody>
      </p:sp>
    </p:spTree>
    <p:extLst>
      <p:ext uri="{BB962C8B-B14F-4D97-AF65-F5344CB8AC3E}">
        <p14:creationId xmlns:p14="http://schemas.microsoft.com/office/powerpoint/2010/main" val="1109779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ED9E93B-6646-4871-A482-33CE90BA6287}" type="slidenum">
              <a:rPr lang="en-US"/>
              <a:pPr>
                <a:defRPr/>
              </a:pPr>
              <a:t>‹#›</a:t>
            </a:fld>
            <a:endParaRPr lang="en-US"/>
          </a:p>
        </p:txBody>
      </p:sp>
    </p:spTree>
    <p:extLst>
      <p:ext uri="{BB962C8B-B14F-4D97-AF65-F5344CB8AC3E}">
        <p14:creationId xmlns:p14="http://schemas.microsoft.com/office/powerpoint/2010/main" val="1907798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16005131-F048-45A5-A8BE-1E4E9356CB91}" type="slidenum">
              <a:rPr lang="en-US"/>
              <a:pPr>
                <a:defRPr/>
              </a:pPr>
              <a:t>‹#›</a:t>
            </a:fld>
            <a:endParaRPr lang="en-US"/>
          </a:p>
        </p:txBody>
      </p:sp>
    </p:spTree>
    <p:extLst>
      <p:ext uri="{BB962C8B-B14F-4D97-AF65-F5344CB8AC3E}">
        <p14:creationId xmlns:p14="http://schemas.microsoft.com/office/powerpoint/2010/main" val="2099674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C3FA23C8-1E08-46B6-852D-9271BFC32429}" type="slidenum">
              <a:rPr lang="en-US"/>
              <a:pPr>
                <a:defRPr/>
              </a:pPr>
              <a:t>‹#›</a:t>
            </a:fld>
            <a:endParaRPr lang="en-US"/>
          </a:p>
        </p:txBody>
      </p:sp>
    </p:spTree>
    <p:extLst>
      <p:ext uri="{BB962C8B-B14F-4D97-AF65-F5344CB8AC3E}">
        <p14:creationId xmlns:p14="http://schemas.microsoft.com/office/powerpoint/2010/main" val="271163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xfrm>
            <a:off x="456481" y="6247376"/>
            <a:ext cx="2128320" cy="470930"/>
          </a:xfrm>
          <a:prstGeom prst="rect">
            <a:avLst/>
          </a:prstGeom>
          <a:ln/>
        </p:spPr>
        <p:txBody>
          <a:bodyPr lIns="82945" tIns="41473" rIns="82945" bIns="41473"/>
          <a:lstStyle>
            <a:lvl1pPr>
              <a:defRPr/>
            </a:lvl1pPr>
          </a:lstStyle>
          <a:p>
            <a:endParaRPr lang="en-US"/>
          </a:p>
        </p:txBody>
      </p:sp>
      <p:sp>
        <p:nvSpPr>
          <p:cNvPr id="6" name="Rectangle 4"/>
          <p:cNvSpPr>
            <a:spLocks noGrp="1" noChangeArrowheads="1"/>
          </p:cNvSpPr>
          <p:nvPr>
            <p:ph type="ftr" idx="11"/>
          </p:nvPr>
        </p:nvSpPr>
        <p:spPr>
          <a:xfrm>
            <a:off x="3127680" y="6247376"/>
            <a:ext cx="2897280" cy="470930"/>
          </a:xfrm>
          <a:prstGeom prst="rect">
            <a:avLst/>
          </a:prstGeom>
          <a:ln/>
        </p:spPr>
        <p:txBody>
          <a:bodyPr lIns="82945" tIns="41473" rIns="82945" bIns="41473"/>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154710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E67DC7-3522-40F6-A4E3-AEDEBA69A5C7}" type="datetimeFigureOut">
              <a:rPr lang="en-GB" smtClean="0"/>
              <a:t>19/05/2014</a:t>
            </a:fld>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944C203-0BBC-4190-8ECC-4BA2D3145480}" type="slidenum">
              <a:rPr lang="en-GB" smtClean="0"/>
              <a:t>‹#›</a:t>
            </a:fld>
            <a:endParaRPr lang="en-GB"/>
          </a:p>
        </p:txBody>
      </p:sp>
    </p:spTree>
    <p:extLst>
      <p:ext uri="{BB962C8B-B14F-4D97-AF65-F5344CB8AC3E}">
        <p14:creationId xmlns:p14="http://schemas.microsoft.com/office/powerpoint/2010/main" val="1373493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E67DC7-3522-40F6-A4E3-AEDEBA69A5C7}" type="datetimeFigureOut">
              <a:rPr lang="en-GB" smtClean="0"/>
              <a:t>19/05/2014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763C087F-CA97-4723-9011-422300B995F4}" type="slidenum">
              <a:rPr lang="en-US" smtClean="0"/>
              <a:pPr>
                <a:defRPr/>
              </a:pPr>
              <a:t>‹#›</a:t>
            </a:fld>
            <a:endParaRPr lang="en-US"/>
          </a:p>
        </p:txBody>
      </p:sp>
    </p:spTree>
    <p:extLst>
      <p:ext uri="{BB962C8B-B14F-4D97-AF65-F5344CB8AC3E}">
        <p14:creationId xmlns:p14="http://schemas.microsoft.com/office/powerpoint/2010/main" val="855689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E67DC7-3522-40F6-A4E3-AEDEBA69A5C7}" type="datetimeFigureOut">
              <a:rPr lang="en-GB" smtClean="0"/>
              <a:t>19/05/2014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DA8463F6-5033-42EB-88E5-8B91CD812D1D}" type="slidenum">
              <a:rPr lang="en-US" smtClean="0"/>
              <a:pPr>
                <a:defRPr/>
              </a:pPr>
              <a:t>‹#›</a:t>
            </a:fld>
            <a:endParaRPr lang="en-US"/>
          </a:p>
        </p:txBody>
      </p:sp>
    </p:spTree>
    <p:extLst>
      <p:ext uri="{BB962C8B-B14F-4D97-AF65-F5344CB8AC3E}">
        <p14:creationId xmlns:p14="http://schemas.microsoft.com/office/powerpoint/2010/main" val="1268776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E67DC7-3522-40F6-A4E3-AEDEBA69A5C7}" type="datetimeFigureOut">
              <a:rPr lang="en-GB" smtClean="0"/>
              <a:t>19/05/2014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defRPr/>
            </a:pPr>
            <a:fld id="{E0E8FD70-D6DF-407E-9BAB-F0EB760CC032}" type="slidenum">
              <a:rPr lang="en-US" smtClean="0"/>
              <a:pPr>
                <a:defRPr/>
              </a:pPr>
              <a:t>‹#›</a:t>
            </a:fld>
            <a:endParaRPr lang="en-US"/>
          </a:p>
        </p:txBody>
      </p:sp>
    </p:spTree>
    <p:extLst>
      <p:ext uri="{BB962C8B-B14F-4D97-AF65-F5344CB8AC3E}">
        <p14:creationId xmlns:p14="http://schemas.microsoft.com/office/powerpoint/2010/main" val="927040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E67DC7-3522-40F6-A4E3-AEDEBA69A5C7}" type="datetimeFigureOut">
              <a:rPr lang="en-GB" smtClean="0"/>
              <a:t>19/05/2014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a:defRPr/>
            </a:pPr>
            <a:fld id="{93B71E4B-876D-427C-94B5-3E1CAE909344}" type="slidenum">
              <a:rPr lang="en-US" smtClean="0"/>
              <a:pPr>
                <a:defRPr/>
              </a:pPr>
              <a:t>‹#›</a:t>
            </a:fld>
            <a:endParaRPr lang="en-US"/>
          </a:p>
        </p:txBody>
      </p:sp>
    </p:spTree>
    <p:extLst>
      <p:ext uri="{BB962C8B-B14F-4D97-AF65-F5344CB8AC3E}">
        <p14:creationId xmlns:p14="http://schemas.microsoft.com/office/powerpoint/2010/main" val="3285937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E67DC7-3522-40F6-A4E3-AEDEBA69A5C7}" type="datetimeFigureOut">
              <a:rPr lang="en-GB" smtClean="0"/>
              <a:t>19/05/2014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a:defRPr/>
            </a:pPr>
            <a:fld id="{18ACE39C-05F9-4117-B721-181150903B79}" type="slidenum">
              <a:rPr lang="en-US" smtClean="0"/>
              <a:pPr>
                <a:defRPr/>
              </a:pPr>
              <a:t>‹#›</a:t>
            </a:fld>
            <a:endParaRPr lang="en-US"/>
          </a:p>
        </p:txBody>
      </p:sp>
    </p:spTree>
    <p:extLst>
      <p:ext uri="{BB962C8B-B14F-4D97-AF65-F5344CB8AC3E}">
        <p14:creationId xmlns:p14="http://schemas.microsoft.com/office/powerpoint/2010/main" val="191552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D5D81496-2CB3-4CD7-9D50-A9FFB77963F0}" type="slidenum">
              <a:rPr lang="en-US"/>
              <a:pPr>
                <a:defRPr/>
              </a:pPr>
              <a:t>‹#›</a:t>
            </a:fld>
            <a:endParaRPr lang="en-US"/>
          </a:p>
        </p:txBody>
      </p:sp>
    </p:spTree>
    <p:extLst>
      <p:ext uri="{BB962C8B-B14F-4D97-AF65-F5344CB8AC3E}">
        <p14:creationId xmlns:p14="http://schemas.microsoft.com/office/powerpoint/2010/main" val="3175832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67DC7-3522-40F6-A4E3-AEDEBA69A5C7}" type="datetimeFigureOut">
              <a:rPr lang="en-GB" smtClean="0"/>
              <a:t>19/05/2014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25756564-C528-4962-B803-DA4B4D113F49}" type="slidenum">
              <a:rPr lang="en-US" smtClean="0"/>
              <a:pPr>
                <a:defRPr/>
              </a:pPr>
              <a:t>‹#›</a:t>
            </a:fld>
            <a:endParaRPr lang="en-US"/>
          </a:p>
        </p:txBody>
      </p:sp>
    </p:spTree>
    <p:extLst>
      <p:ext uri="{BB962C8B-B14F-4D97-AF65-F5344CB8AC3E}">
        <p14:creationId xmlns:p14="http://schemas.microsoft.com/office/powerpoint/2010/main" val="2151292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E67DC7-3522-40F6-A4E3-AEDEBA69A5C7}" type="datetimeFigureOut">
              <a:rPr lang="en-GB" smtClean="0"/>
              <a:t>19/05/2014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defRPr/>
            </a:pPr>
            <a:fld id="{7E4C48DA-7F98-4183-BA30-6CABC9BB312A}" type="slidenum">
              <a:rPr lang="en-US" smtClean="0"/>
              <a:pPr>
                <a:defRPr/>
              </a:pPr>
              <a:t>‹#›</a:t>
            </a:fld>
            <a:endParaRPr lang="en-US"/>
          </a:p>
        </p:txBody>
      </p:sp>
    </p:spTree>
    <p:extLst>
      <p:ext uri="{BB962C8B-B14F-4D97-AF65-F5344CB8AC3E}">
        <p14:creationId xmlns:p14="http://schemas.microsoft.com/office/powerpoint/2010/main" val="1971411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E67DC7-3522-40F6-A4E3-AEDEBA69A5C7}" type="datetimeFigureOut">
              <a:rPr lang="en-GB" smtClean="0"/>
              <a:t>19/05/2014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defRPr/>
            </a:pPr>
            <a:fld id="{6ED9E93B-6646-4871-A482-33CE90BA6287}" type="slidenum">
              <a:rPr lang="en-US" smtClean="0"/>
              <a:pPr>
                <a:defRPr/>
              </a:pPr>
              <a:t>‹#›</a:t>
            </a:fld>
            <a:endParaRPr lang="en-US"/>
          </a:p>
        </p:txBody>
      </p:sp>
    </p:spTree>
    <p:extLst>
      <p:ext uri="{BB962C8B-B14F-4D97-AF65-F5344CB8AC3E}">
        <p14:creationId xmlns:p14="http://schemas.microsoft.com/office/powerpoint/2010/main" val="3570188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E67DC7-3522-40F6-A4E3-AEDEBA69A5C7}" type="datetimeFigureOut">
              <a:rPr lang="en-GB" smtClean="0"/>
              <a:t>19/05/2014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16005131-F048-45A5-A8BE-1E4E9356CB91}" type="slidenum">
              <a:rPr lang="en-US" smtClean="0"/>
              <a:pPr>
                <a:defRPr/>
              </a:pPr>
              <a:t>‹#›</a:t>
            </a:fld>
            <a:endParaRPr lang="en-US"/>
          </a:p>
        </p:txBody>
      </p:sp>
    </p:spTree>
    <p:extLst>
      <p:ext uri="{BB962C8B-B14F-4D97-AF65-F5344CB8AC3E}">
        <p14:creationId xmlns:p14="http://schemas.microsoft.com/office/powerpoint/2010/main" val="306241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E67DC7-3522-40F6-A4E3-AEDEBA69A5C7}" type="datetimeFigureOut">
              <a:rPr lang="en-GB" smtClean="0"/>
              <a:t>19/05/2014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C3FA23C8-1E08-46B6-852D-9271BFC32429}" type="slidenum">
              <a:rPr lang="en-US" smtClean="0"/>
              <a:pPr>
                <a:defRPr/>
              </a:pPr>
              <a:t>‹#›</a:t>
            </a:fld>
            <a:endParaRPr lang="en-US"/>
          </a:p>
        </p:txBody>
      </p:sp>
    </p:spTree>
    <p:extLst>
      <p:ext uri="{BB962C8B-B14F-4D97-AF65-F5344CB8AC3E}">
        <p14:creationId xmlns:p14="http://schemas.microsoft.com/office/powerpoint/2010/main" val="167427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EDD73AB4-9F29-473B-8336-46845CF13DD8}" type="slidenum">
              <a:rPr lang="en-US"/>
              <a:pPr>
                <a:defRPr/>
              </a:pPr>
              <a:t>‹#›</a:t>
            </a:fld>
            <a:endParaRPr lang="en-US"/>
          </a:p>
        </p:txBody>
      </p:sp>
    </p:spTree>
    <p:extLst>
      <p:ext uri="{BB962C8B-B14F-4D97-AF65-F5344CB8AC3E}">
        <p14:creationId xmlns:p14="http://schemas.microsoft.com/office/powerpoint/2010/main" val="117749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9FB4D39B-2841-4406-8F43-6454A75456EF}" type="slidenum">
              <a:rPr lang="en-US"/>
              <a:pPr>
                <a:defRPr/>
              </a:pPr>
              <a:t>‹#›</a:t>
            </a:fld>
            <a:endParaRPr lang="en-US"/>
          </a:p>
        </p:txBody>
      </p:sp>
    </p:spTree>
    <p:extLst>
      <p:ext uri="{BB962C8B-B14F-4D97-AF65-F5344CB8AC3E}">
        <p14:creationId xmlns:p14="http://schemas.microsoft.com/office/powerpoint/2010/main" val="104767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3FAD7481-60D5-4B5A-9C16-7C011F77D064}" type="slidenum">
              <a:rPr lang="en-US"/>
              <a:pPr>
                <a:defRPr/>
              </a:pPr>
              <a:t>‹#›</a:t>
            </a:fld>
            <a:endParaRPr lang="en-US"/>
          </a:p>
        </p:txBody>
      </p:sp>
    </p:spTree>
    <p:extLst>
      <p:ext uri="{BB962C8B-B14F-4D97-AF65-F5344CB8AC3E}">
        <p14:creationId xmlns:p14="http://schemas.microsoft.com/office/powerpoint/2010/main" val="909008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7BC1D2D-8AA9-431C-A389-A204AE5AAE62}" type="slidenum">
              <a:rPr lang="en-US"/>
              <a:pPr>
                <a:defRPr/>
              </a:pPr>
              <a:t>‹#›</a:t>
            </a:fld>
            <a:endParaRPr lang="en-US"/>
          </a:p>
        </p:txBody>
      </p:sp>
    </p:spTree>
    <p:extLst>
      <p:ext uri="{BB962C8B-B14F-4D97-AF65-F5344CB8AC3E}">
        <p14:creationId xmlns:p14="http://schemas.microsoft.com/office/powerpoint/2010/main" val="127894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85AC9E9E-DB1A-4427-B0B1-852B3F53A4A8}" type="slidenum">
              <a:rPr lang="en-US"/>
              <a:pPr>
                <a:defRPr/>
              </a:pPr>
              <a:t>‹#›</a:t>
            </a:fld>
            <a:endParaRPr lang="en-US"/>
          </a:p>
        </p:txBody>
      </p:sp>
    </p:spTree>
    <p:extLst>
      <p:ext uri="{BB962C8B-B14F-4D97-AF65-F5344CB8AC3E}">
        <p14:creationId xmlns:p14="http://schemas.microsoft.com/office/powerpoint/2010/main" val="1538649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A98B88A-BBA7-468F-AB4F-DE512C70D99D}" type="slidenum">
              <a:rPr lang="en-US"/>
              <a:pPr>
                <a:defRPr/>
              </a:pPr>
              <a:t>‹#›</a:t>
            </a:fld>
            <a:endParaRPr lang="en-US"/>
          </a:p>
        </p:txBody>
      </p:sp>
    </p:spTree>
    <p:extLst>
      <p:ext uri="{BB962C8B-B14F-4D97-AF65-F5344CB8AC3E}">
        <p14:creationId xmlns:p14="http://schemas.microsoft.com/office/powerpoint/2010/main" val="240215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98308" name="Rectangle 4"/>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36C9E91-F7A9-425B-9A19-C7B31DAB30C9}" type="slidenum">
              <a:rPr lang="en-US"/>
              <a:pPr>
                <a:defRPr/>
              </a:pPr>
              <a:t>‹#›</a:t>
            </a:fld>
            <a:endParaRPr lang="en-US"/>
          </a:p>
        </p:txBody>
      </p:sp>
      <p:pic>
        <p:nvPicPr>
          <p:cNvPr id="1029" name="Picture 5" descr="DarkBlue1024"/>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4"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2051"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48132" name="Rectangle 4"/>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9F4B301-9C90-45FB-B288-1ABFDFBF77B0}" type="slidenum">
              <a:rPr lang="en-US"/>
              <a:pPr>
                <a:defRPr/>
              </a:pPr>
              <a:t>‹#›</a:t>
            </a:fld>
            <a:endParaRPr lang="en-US"/>
          </a:p>
        </p:txBody>
      </p:sp>
      <p:pic>
        <p:nvPicPr>
          <p:cNvPr id="2053" name="Picture 5" descr="MidBlue9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5"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6" r:id="rId12"/>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67DC7-3522-40F6-A4E3-AEDEBA69A5C7}" type="datetimeFigureOut">
              <a:rPr lang="en-GB" smtClean="0"/>
              <a:t>19/05/2014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36C9E91-F7A9-425B-9A19-C7B31DAB30C9}" type="slidenum">
              <a:rPr lang="en-US" smtClean="0"/>
              <a:pPr>
                <a:defRPr/>
              </a:pPr>
              <a:t>‹#›</a:t>
            </a:fld>
            <a:endParaRPr lang="en-US"/>
          </a:p>
        </p:txBody>
      </p:sp>
    </p:spTree>
    <p:extLst>
      <p:ext uri="{BB962C8B-B14F-4D97-AF65-F5344CB8AC3E}">
        <p14:creationId xmlns:p14="http://schemas.microsoft.com/office/powerpoint/2010/main" val="2683946413"/>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lia.jones@bangor.ac.uk"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6.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png"/><Relationship Id="rId1" Type="http://schemas.openxmlformats.org/officeDocument/2006/relationships/slideLayout" Target="../slideLayouts/slideLayout25.xml"/><Relationship Id="rId4" Type="http://schemas.openxmlformats.org/officeDocument/2006/relationships/hyperlink" Target="http://benthamsciencepublisher.com/open/toecolj/articles/V001/14TOECOLJ.pdf"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oleObject" Target="file:///\\localhost\Users\nealhaddaway\Dropbox\Macintosh%20HD:Users:nealhaddaway:Dropbox:Journalysis:Linked%20Research:Survey:Survey%20Writeup-BH%20(no%20comments).docx!OLE_LINK1" TargetMode="External"/><Relationship Id="rId2" Type="http://schemas.openxmlformats.org/officeDocument/2006/relationships/slideLayout" Target="../slideLayouts/slideLayout25.xml"/><Relationship Id="rId1" Type="http://schemas.openxmlformats.org/officeDocument/2006/relationships/vmlDrawing" Target="../drawings/vmlDrawing1.vml"/><Relationship Id="rId5" Type="http://schemas.openxmlformats.org/officeDocument/2006/relationships/image" Target="../media/image6.jpeg"/><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cholarlyoa.com/2012/11/30/criteria-for-determining-predatory-open-access-publishers-2nd-edition/" TargetMode="Externa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canberra.edu.au/studyskills/writing/introductions" TargetMode="Externa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32.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6.jpeg"/><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p:cNvSpPr txBox="1">
            <a:spLocks/>
          </p:cNvSpPr>
          <p:nvPr/>
        </p:nvSpPr>
        <p:spPr>
          <a:xfrm>
            <a:off x="1259632" y="2014693"/>
            <a:ext cx="7772400" cy="14401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3400" b="1" dirty="0" smtClean="0"/>
              <a:t>Introduction to academic publishing-for researchers doing ecosystem-related research</a:t>
            </a:r>
          </a:p>
          <a:p>
            <a:pPr fontAlgn="auto">
              <a:spcAft>
                <a:spcPts val="0"/>
              </a:spcAft>
            </a:pPr>
            <a:endParaRPr lang="en-GB" sz="2400" b="1" dirty="0"/>
          </a:p>
          <a:p>
            <a:pPr fontAlgn="auto">
              <a:spcAft>
                <a:spcPts val="0"/>
              </a:spcAft>
            </a:pPr>
            <a:r>
              <a:rPr lang="en-GB" sz="2400" b="1" dirty="0" smtClean="0"/>
              <a:t>Julia Jones</a:t>
            </a:r>
          </a:p>
          <a:p>
            <a:pPr fontAlgn="auto">
              <a:spcAft>
                <a:spcPts val="0"/>
              </a:spcAft>
            </a:pPr>
            <a:r>
              <a:rPr lang="en-GB" sz="2400" b="1" dirty="0" smtClean="0"/>
              <a:t>Bangor University</a:t>
            </a:r>
          </a:p>
          <a:p>
            <a:pPr fontAlgn="auto">
              <a:spcAft>
                <a:spcPts val="0"/>
              </a:spcAft>
            </a:pPr>
            <a:r>
              <a:rPr lang="en-GB" sz="2400" b="1" dirty="0" smtClean="0">
                <a:hlinkClick r:id="rId3"/>
              </a:rPr>
              <a:t>Julia.jones@bangor.ac.uk</a:t>
            </a:r>
            <a:endParaRPr lang="en-GB" sz="2400" b="1" dirty="0" smtClean="0"/>
          </a:p>
          <a:p>
            <a:pPr fontAlgn="auto">
              <a:spcAft>
                <a:spcPts val="0"/>
              </a:spcAft>
            </a:pPr>
            <a:r>
              <a:rPr lang="en-GB" sz="2400" b="1" dirty="0" smtClean="0"/>
              <a:t>@</a:t>
            </a:r>
            <a:r>
              <a:rPr lang="en-GB" sz="2400" b="1" dirty="0" err="1" smtClean="0"/>
              <a:t>juliapgjones</a:t>
            </a:r>
            <a:endParaRPr lang="en-GB" sz="2400" dirty="0"/>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15616" y="5105596"/>
            <a:ext cx="8039423" cy="1752404"/>
          </a:xfrm>
          <a:prstGeom prst="rect">
            <a:avLst/>
          </a:prstGeom>
        </p:spPr>
      </p:pic>
    </p:spTree>
    <p:extLst>
      <p:ext uri="{BB962C8B-B14F-4D97-AF65-F5344CB8AC3E}">
        <p14:creationId xmlns:p14="http://schemas.microsoft.com/office/powerpoint/2010/main" val="4229534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SEhQUEhQWFhUXGB0bGRcYFxgcHhgYGB0WGiAVGRcYHCggGBsmGxgYITEhJikrLi4uGh8zODMsNy0tLysBCgoKDg0OGxAQGjAkHyQsKy8yLCw0LCwsLCwsLCwsLywwLC0vLCwsLCwsLCwsLCwsLCwsLCwvLCwsLCwsLCwsLP/AABEIAOAA4QMBIgACEQEDEQH/xAAcAAACAgMBAQAAAAAAAAAAAAAABwUGAQQIAwL/xABGEAACAQMBBAcFBAcGBQUBAAABAgMABBEFBhIhMQcTIkFRYZEUMlJxgUKCobEII0NicqLBFTNTY5LRJHOy0vAXJTSz4ZP/xAAZAQEAAwEBAAAAAAAAAAAAAAAAAQMEAgX/xAArEQACAgEEAAUDBAMAAAAAAAAAAQIDEQQSITETIkFRcTJhgRRCUpEjobH/2gAMAwEAAhEDEQA/AHjRRRQBRRRQBRRRQBRRRQBRRRQBWCaCajbu63uA5fnVV10a1lncIOT4NqO6DPujljn41sE4qHt5N1gazPcFufLwrJDWYg3LvJdKjnjo2bm+7l9f9q3IR2R8qhRW7Lf/AAj6n/aop1PLlN/gmdXCUUb7MBz4VkVBySFuZzU2K003+K3hdFNlezBmiiitBWFFFFAFFFFAFFFFAFFFFAFFFFAFFFFAFFFFAFFfEsoUZNePtqeP4GuJWQi8NnSjJ9I2aK1/bE8fwNfQuk+IVHiw/khsl7HtWGYAZNeRuU+IVHXNyXPl4VXbqIwXHLOoVOTPq6ut7gOX51oXt2kMbSSsERBlmPIAVm7uUiRpJGCIoJZicAAd5Nc9dI23b6hJ1ceVtUPZXkZCP2j/ANB3fOsEITvnlmmUo1xwjoPT7xZoo5YzlJEV1PLssARkdxwah9otrYLSSKFjvzzOiJEp4jfYLvt8K8fr3eSpsulBrbTILaAZuVVkMjDsxqGO6QD77buPIY455VT9nrwvqFvNPJ+3R5JHbuVgxZmPkKshpHluXSz+TiV/SR1KxxzpYbQ9IPtN3DYWDZWSVUlnHeue0sR8N3OX9PGofaDaq41u5Gn6cCsLHtvxBdBzd+9Ih4czkZ5gVrbAbPpFr0sUbF0tOs7R72UCM5xwHaZuHlU16fZBzn/QlbultiPGt5tQ8F/GqbtLtxZ2ORLLvSD9lH2n+o5L94iqjs1tpd6teiOFfZ7WPtyleLsoPCMuRhd444KAcBuNVVK2MW48L3O57G0nyxue3OeAx6VJKOHGo3T48tnw/OpOtul3yjukyi7CeEFFFFaikKKKKAKKKKAKKKKAKKKKAKKKKAKKKwTQEVey7zeQ4V4UZrU1W+EEMkzKzCNC5VACxCjJwCQCcedeFKTnLPueikorBt1ilXcdNkA/u7WVvDedF/LNRc/TbKfctI1/ikZvyVatWltfocO6HuOmqxtVt3aWGRI+/L3Qx4Lfe7k+v40pb3pF1S//AFEC7pb7NsjmQjw3skgeYxURc9HupopkaymwOJIAY/PdUlj6VfXov5sqnqP4nptpt9caj2GxHADkRL3kci7fbI+g8qqdANFb4xUVhGZtt5YVsWNnJNIkUSF5HIVVHMk93/73Vr0xdk9oLTRozKFW61CRcAA/qrZTjsmT7Tnv3M8t3I456IGVpOn22zWmvLMVa5cdo98kmOzCnfuA9/zJpO7G2Oo39xMtmzq0xzPKCVVQzFjvSDiMknsjifOtmG6Gpz+1axfLHEvAKuWcjP8AdwwoCY18XI9eJF0l6X7OyhFvpVmd1eAaTsLn4yAS8hPDixBNRgkrPSNp1tpUSWFuRJcOA91OQN4jmsKjjuKThyoOeCZJpn9GezPsNkquMTS9uXxBI4J90cPnnxpX9GekvqepPdXJ3xG3WuT9uUnKrj4QRnHIBQO+n7Xn6y39i/Jpoh+4lrSLdUePM171oWl53N9D/vW/WuicZQW0psTUuQoooq44CiiigCiiigCiiigCiiigCiiigCsGs0UBA1iRAwKniCCCPEHhivSUYYjzNfFeA1h4PS7OUNoNNNtczwH9nIyjzUHsn6rg1bujvoxn1IiWTMNr/iY7UniIgf8AqPDwzxFNfUOi6G61H224IMXVoTD8cq5GXPwBAnDvPPAHH72g6RkSUWWlRC7uvdAT+6ixw7TDAIXwBAHeRXuQk3FM86SSbLDZ2VjpEACKsKEgcAWklc8lAGXlc9wGT4Cp20mLorFGQkZ3H3d5fJt0kZ+RNUi2tItMQ3+r3IluiCOsb3Y8/sbWPu8MgZPM4Femh3F3qjLPIHtLEENFCGKzXGOIeV14pH4Ip7XeSOckEvtjshBqFs0DgJxDJIqjKOPtAd/AkEeBpH9JHRcdPSB7ZpbgOzK/YyVOAVwqDOCN70FPOHaZZbn2e1Xrtw/r5Q2I4f3d7B35M/YHLjkip6mQcStw58K2rDTJpziCGWU/5aM3/SK6wttidPjkaRbSEuzFizIHO8xJJG/nHE8hwqejjCjCgAeAGB6CpyMHL2ldE+qTkZt+qU/aldVx90Et+FXiWPZuyAtZU9pnj7DlY5WdpASGBIIXO9ngDw5U66SfSFol1peotq9lGskTdqVSu9uMQFfeA4hWwG3wcgk54c4yCMum2cZ+z7ZYS9zBZVI88dvA9KsFhDqUUfXadeQ6rbjnG5AlA8A2eLY+I5/dqf2X2907V1EUyRrMeBgnCsGP+WzDD/gfKvvUujiOFjc6Uxs7peIUE9TL/lyxnOFPLhyznBrmUIy+pHSk10fWye1cV+rboaOaM4lgk4PGfMHmM9/qBVtsrr7LfQ/0pW3sL6jm8s19m1izO7cW55SgfYb4lYDstnjyJ91hbtl9eS9t1lQFWyVkjPvRyL70bDnkfkRWCyEqJb4dGiMlYtr7LpRWlYXGeyefd51u16FdinHcjPKLi8MKKKK7OQooooAooooAooooAooooAooooCIvBhzXisiqQWICg8SeQHnW1qQ7XzFQG1Sb1ldAd8EnL+Bq8WxYta+5vi8w/Ba7u1SVHjkUMjqVZTyZSMEH6VQdT0+LZ6xmm06zaVySXYneKLxILn3jEg4YXwyTzarLsLrPtlhbXGcs8Y3v417LfzKanq9cwiZ2d2aaX/3faGXCr2o4ZeCoO4tHyHdiMDJPPJ4VsjaK71+ZoLHftdPQ4mucYkkH+GnwkjuHEDi3PdNi296OBqc0Uj3UyIhG9DwKbveYx9hz8RzUrrGrWWi2a5AjiQbsUSe87c91R3k8yx8ck1JB6ySWWjWX2YYIxwHNnY9w73dv/OFVfYG9vNUujqMpMNmgdLeD488DK3jjGM+OQMAHNF0GyuNpb1rm9YpZQHioJCKOfUofiIwXfnjHLsgOvZTV7e6gDWgAgRmiTAAGI+z2QOS+HligJiil/0ldJsemHqY0625K726ThIweRcjiSeYUeo4ZlOi7XJr7T47i4YNI7yZwAAAHYAADuAAFRgktla2pWEdxFJDKu9HIpVlPeD+R862aSHSD0i3+natLGjq9uBGywui4KlE3sOAGHaD8cn+lECC0no0juJrywaQw3ts29G54pPA2N0svMEZXtLy3+RxVh6Mdsbm1vn0vU5CxzuRs5yVkHEJvniyOpG6T+6Bzrz1za+CS407Wbc7oV/ZruM+8iuCcNjmN3rCDyO6O8Yra/SH0aMRW98p3ZhIIsr9tSrupyORUocHz+VdEDC1PZVXvoL6FzFOnYlxxE8J5xuPEcCG8h4DGrqGzjxXvtdrjdm7N1FkANj3bhO7fHIj7QPjzl9kriWSytZJ/wC9eFGfu7TKD61Xtu+km008PGW6y4GB1KZyM4OXbkvA5xnJ4VXOO6LR1F4eSdRsEHwqcqvQyh1DKcqwBBHeCMg+lWBeQrJoX9S+C/UejM0UUV6BmCiiigCiiigCiiigCiiigCiiigNDVF90/Ooq9h343T4kZf8AUCP61M6kOz8jUbXk6tYtybaXmBRv0eL4tYzQMe1DOeHwq6qcf6xJTUpJ9G0vsOv3tm3BZ95k7skHrUA8ew7+lOyvSTysmNrDwYY44nlXJW1207alfGW4dhDv7qhR/dwb32V723eJPefoK60kQMCpGQRgjxB4YrlPpM2POmXjRrkwSDfhY/D3oT4qeHywe+ukQxzdJViLPQXhsV3IQEVivE9S7Dec/EWyMnv3jUh0d3FrBY3Eluw9jjldkfiMxxxxbzdrBzvK5Pnmvvo1ulv9GgWYb4MbQSKftBMx8fmoB+tTS7K2wsmsUQpbshTdVjnDcSd48ScnOTmgOc9C0K61/UJZPdV335ZTxWJDyQfEwUBVXy7hk10ts9osVlbpbwLuxoOGTkkniWJ7yTxr42f0SCwt1hgXdjQZJPNj3u572NLbYLpYlvtTa3kRBBLv9RgEMpQFhvHPHeVTnzxinYG7UPtLsxbX8fV3UQcfZbkyHxVxxH5VMUqenbau4shZrbSGMs7OxH2ur3MIfFSW4jvqESa+vdG6WOi6jEkhkywnVmXDKsW4dxsHBIUScRj3uVV7a7UzqGlaHDvEyTSiNvEtFiAt88uD9aeF7CLm1dCOE0LKR5SIRj8a526Hg9zf2MDDsWrTzf6lQf8AWqVKIOj7mZLeFnPBIkJPkqDP5CuRoEk1K/Gc79zNljzxvtknj3KufoK6H6a9V6jSZgDhpisQ++ct/IrUqugvSOsu5LgjswpheH25MjgfJQ3+oVxZPZByOox3SSHlDCEVUUYVQFA8ABgD0qwCoSIZYfMVN1l0K+p/BfqPQKKKK3mYKKKKAKKKKAKKKKAKKKKAKKKKA8bxco3y/LjURU24yCPEVCV5uuXmTNWnfDQq+lcGzvrDUkHuOEkx3hTvAfVDIPoKdkMoZQynKsAQfEHiDS06XrIS6XOTjMZSQZ8QwB/lYj61L9DOrm50qDezvQ5hJweIj93GefYKDPiDV+llur+Cu5YkXelt0+aUsumGbHat5FYH91yI2X5HeU/dFMmlz09akItKeM+9PIiD5KwkJ+WEx9RWhFRofo6SE6fOp5C5bH1ji4f+eNNWqP0NaIbXS4d4YeYmZh/zMbv8ipV4owedxHvKy/ECPUYrnDol2YuF1pUkjZfZC5lJBAGFZFwccd5mBHiMmuk6KnICqpt7sPDqqwCV2Tqn3sqAd5Djej8sgDj3YpW2nSFeR6uF1WeW2gR2zEkeFAGQoIClnQn7XHPdTQbpM0oDPtsf0DE+m7mmCC0POkeAzKvcASB9Bmkv0F6ei6lqZ74iY1/haV8//WtRHTFtbpV/Ghtw0l0pAE24yDq+JKNvgFhx4cOB7+ed/wDRs/vb7+CL85KegPf9JHUf/h24PDtysP8ASin/AOyp7oh0j2fTYyRh5yZW+TcF/kCn6mqf+kNo0wu47ojMDRrErD7DKXbcbwzvEjx4+FXbow2mW9s0zgSwgRyKMDkMK4A5BlHqCO6susz4ax0X0Y3F1s1y4qXqIs5QrZNSytnlUaLGx++RqM7jNFFFbSgKKKKAKKKKAKKKKAKKKKAKKKKA87iXdUn0+dQxrYvZt5sDkP8AzNazMAMngBzNeRqrd88LpG2mG2IsOmnUXk9m06DtS3Dhio8M7qKfIvk/cpr7L6IllaQ20fKNACfiY8Wf6sSfrSv6MrU6lqt3qjjMULdVBnlnGMjwxHx+ctOSvQphsgkZbJbpZCkRqDNtDraxbjraWhO8GUg7qsN7eBGVaRlC7p47q5xwNPete3sY43kdEVXlIMjAAFyo3QWPfgcKsOT3VQAAOAHIVmiigCiisMccTyoDXv8AT4p13Zoo5V+GRFYejA1DNsHppOfYbb6RKPwApfbZdLEss3sejIZZM7pmC7+TyPVLyIB+23Dyxxquy7HbSSfrWlm3+e77WA3oH3B8s1OCB32OzFlCcxWlvGfFYYwfULmlr0GHfvNXlHJphj6vO1Qeg9KF/p0vs2qxyOMe864lTnhs8pUz9fM8qnv0cLf/AIW7kPN5gM+O4gP5uaAaOtaVFdwSQTqHjkGGH5EHuIOCD3EVzkkU+zuq4ky0LcN7ulgY+8B8anu8Qe45PTVVrb7ZGPU7VoXwsi9qKT4H/wC08iPDzArlpNYZKeHlHtbzrIqujBkYBlYcQykZBB7wRW1b3BT5eFKrom1uSF5NKuwUmgJ6sN3qOLID3gZ3lPep4cBTPryZxlTPg3RanEmYZQwyK9KhIpSpyKlbe4Djz7xXoUalWcPszWVOPK6PaiiitRSFFFFAFFFFAFFFFAFa17NujA5n/wAzXtNIFGTUPLIWOTWXVXbI7V2y6qvc8voqvSGl6bX/ANvz1odSd0gNuLkkKDwY5xw7xnnSqvela7e1ntZo161lKdauUZeQYNH8WN4ZGME8qYW2e0Ms066Xpxzcy8JZByt4+8kjk2O/mM8OJFT69FenG0S2eHeKjPXjsylzzffHifsnI5cKq01ScMzXx7nVs/Nwz16Kp7IWEMFnOkpRcyY4NvtxZmRu0O0TjI5Yq5VzrtT0R3ti3X2LtOi8QY8rMnPuU9r5rx8qxsx0z3tseru1FygODvdiVccMbwGGxx4MM+dbcGc6LrQutZgjnit3kAmmz1acctugkngOAAB4moTZXpCsb/AhmCSn9jJhHz4AE4f7pNQvSaBBe6ReHgEuTCx8pxgE+QCsfWowSMSiiigClH0g6/PqdydI008B/wDKmB7IA4GMsOSj7WOLHs+Obh0ha3LDEltZjN5dExw/uDHbnPgEXv8AEitnYXZGLTLcRJ2pG7Usp5yP4+Sjjgd3zJJkEZpOkWGz9m0jMBwHWTMO3K3cqj8kHL1NUDWumXUCOutrIR232ZJY5X3hnGS6lUHyGceJpi7QbBx316lxdyNJBEgEdtyTrMks7Y94EbvDvxxOOFW0QqF3d0buMbuBjHhjljyoQKjpGlNxs+tzqECJdHcMYXIKM7DHvZK5TJKHPhz5TfQnadRpELNw612fj+++4vqAvrVR/SG1UyPaWMfaYnrCo72bMcY+fF/wpr2eiLHZJaAkBYRGGHMFVA3wfEHjnxoCWoqF2R1n2q3DPgTRs0U6j7M0Zww+R4MPJhU1UEi/6UdjnuAl7Z9m9tsMuP2qLx6s+J548cle/hjU9sI7WxjurpGid0BEDDDlyPcAPEDzPIelT23G2MGmQGWY7znIjiB7Ujf0Ud7d3mcArbQNjbzWGOpX8vVucNaxMgZAAcjfjb9keWPeOd7PjVbSrMZ9DuFjj0X/AGb1Bri1hmkQxtIgYoc8Cfnxx3/WpNGIORzqv6JtF1krWtynUXcfvRE8HX/Fhb7aH1HfU/XlTTjLrBsi00Strchx5+H9a2Kg1Yg5HOpW1uA48+8f1r0dNqN/ll3/ANM1tW3ldHvRRRWwoCiiigCsE1mtHUJ8dkfX/aq7bFXHczqEXJ4Na7n3j5Dl/vVE6Sds/YYxFD2ruYYjUDJUHh1hXvOeCjvPyNT21Ovx2Ns88vdwVe93PJB8/wAACao3Q9s/JfXMmr3vaO8RCDyLjgXA+FB2V8we8V59Fbtk5z6NNk1BbYl16Lti/wCzrcvN2ruftTOTkgnj1e934JyT3nJ8Ku1FFeiZQqp7bbDWN8jyXEe46qT18eFcBRnieTgAcmzVsqodLWp+z6VdN3unVD5yncP8pY/SiBzdsXs0+pXUdsjBN4Es5GQiqMlsd55ADxIroXa3Y3Oiy2kbyyvGnWI8jl3Lx4bAJ5ZAKgDAGaon6OOl5lurkj3EWJT5ud5vwVfWntUtkFY6N9pRqFhDNn9YBuSjwkQDJ+oww8mqz0ipr1tnNZkyD7Bd9vAGQATzAx70bEjA+yw8qeFrcJIiyRsHRwGVlOQyniCCOYxRkkbp+kYuJbqXBmf9Wnf1cCngi+G8e23mQOSipeiioAV43t2kMbyyMFRFLMx5BVGSfSvakR0wbcm9kGm2BMilwsjJx62TPCJMc1B5nvI8BxIGn0fRPrOuyX0gPVRN1uD9nHZhj+YwG+4a6DqhbHW1nodrHb3NxDFPIOskLuF3nPAhSearjdHyz31ddPv4p0EkEiSoc4dGDKccCMqcc6lkFAv73+zNcUscW2pKAfBbmPChvAZBQHxLZ7qntvtt4NLh35O3KwPVQg8XPifhQd7fmagOnuOM6Zl1cusitGyKSEbkS7DgilSRx78VReizZg6zcSXuoTdeIWVerY5LsACu+OQiA7h7xBz35AltgdjZtWn/ALU1bLo2DDCwwHUcV7B5QjuX7XM5B7TsArAGOVZqCStbcbHx6jEAWMU8fahnXg0b/McSp4ZH1HEVSdlttZI5zp+qgRXSHdWQ8Em8DnkC3ceR8jwpt1TekzYVNUt+G6tzGD1Uh9erc/AfwPH512VRsWGdQm4vKJesxuVORSi6Ptvngk9g1LKOjdWsj81YcOrkP5P8s+NNyvLsrlVLDNsZKaJmCYMMivSoe2m3T5d9S4Nenp7vEjz2Y7YbWZooorQVnxNJugk91Qrtkkmt7Un5L9aW3S/tGbSyMaHEtxlFxzCY7bD6EL96vN1LdlqrRqqSjDcyh7S30mu6rFaQMeoViqkct0cZLg/QYHyXxronTLCO3ijhiXdjjUKo8ABj6nzpUfo87OBIJb1x2pT1cZ8I0PaI/icY+5TgrdGKilFGdtt5YUUUVJAUl/0jtWwlrag+8zSsPJRuLn6s3+mnRXLvSrftfaxKkfa3XW2jHmp3SM/81nqUQOToP0rqNKiYjDTs0p+RO6v8iqfrV9JxWvplksEMUKe7EiovyQBR+Ve8iBgQRkEYI8Qe6oJK9t3slHqdq0L9lx2opMZKP4+ankR3j6Uktn9rL/Z6ZrS6iLwhs9WSQME8ZIJMY3TnOOWc8jmnps5qhZpraU/r7ZgCT+0iYZjmHjleB/eVvKtzW9Dt7yPq7mJJU8GHEHxVhxU+YIqSCpaV0v6XMoLTNC3wyowI+8oZfxr61Ppd0uEEicyt8MUbkn6sAvqaWPS5sXp2monUPN18pykRdWRUHvOcrvY7h2uJ+RpbabMiTRvLH1sauC8eSN9AeK5BBBxnvqcAZu0XSLqGsMbTToXjjbgVQ5kcf5knBY08uHmTTB6MOjNNOHXzlZLojmPdiB5qmebHvb6DzuGzdtapbxmyjjSF1Dr1agAhhkE45n51KVGQK39IPRxLYJcADet5Bk/uS9gj/V1fpS06JdvDps/Vykm1mI3/APLbkJQPDuYeHHuroLaGyF9Z3duMdtHjU8xvheB+7Jw+amuSYrB2iklA7MTKJPFd/IBI8N4Fc+OPGgOzey69zIw8iGU/gQRSIeU7Pa63dZXPHyEbn0/Vvnhz3fnXt0JdIXVldPun7JOLd2Puk/sCfA/Z8Dw8MX7pc2S/tCybq1zPDl4vFuHaj+8B6hadAuynPEcqzSx6DNsRdWvssrfr7cYXJ4vDyVvmvun5L40zqgkKKKKAU/TfsJ7TEb63X9fEv61R+0iH2vNkHHzGR3Cobof25MuLK5bLgfqXJ4uoH903iwHEHvAPhxeJFcw9KOzbaTqKyW/YjkPXQY+wykFox5K2PowFcWVqyO1nUJOLydB1I6dLkbp7vyqu7Paot1bQ3C8pEDY8D3r9DkfSpa0fDj09a8yibrsX9GuxbokxRWKK9kwkVetlzXOfS9qLXOptEvERBYkH7xwT9d5sfdroiY9pvma5zt4Ot2iCtxzf5PmFk3segrztN5rZSNNvEEjpTZ7S1tbaC3XlFGq/MgcT9Tk/WpCiitxnCiiigIrarWBZ2k9w37OMsPNuSr9WIFc79DGlm71aOR8sIt6dye9hwUk+O+wP0q8fpE7QbscFkh4uetk/gXIRT5Ft4/cFbn6PGidXaTXTDjO+6p/y4sjI+blx90VPoQNmiiioJF30otJYy22rQDJhPVXCj9pbyHkf4X5ebDwqb07by1upUhs2NxIyh23Ad2JD9qVzwUjlujJzwxU7rOmpcwSwSDKSoUPyYYyPMc/pULsDsdFpdsIo+1I3GWXHF2/oo5Af1JNSQULps6PZJy1/bbzuqgSxZJ7Cj34x3YHNRz5jjnKNsrZpZEjTG9IyouSAMsQBknkMnnXVPSftN/Z9hLKpxK/6uHx6x89ofwjLfSuUc+fHx8/GpQOs9i9EOl6ekMkjzdXlmIUnd3uJSNQN4qDk954nyA35dprb2SW7jlSWKNGcsjA+6Cd3hyPDGOeajOjDab+0LCKVjmVP1cv8aAdr7wIb61U+kTor6+YXFlmMyuq3MSndDozLvSgZAyPeZe/GefOAX7Y6J1srfrOEjoJJP+bNmV/53akqlsljtHPbyKDBdFkKt7rJcAOox/zOzXQSrgYHIUj/ANIbT2ins72Pg3FC3g0ZEifm/pXMluTRKeHkovSNsY2nTApk28h/Vv8ACefVMfiHce8fI01+h3pGF2i2d03/ABKDsOf2yDz/AMQDn4jj41Yuqh1GzXrFDxTxqxB/eAOQe5geR7iKQG2eyk+lXCkM3V729DOvA5HEAke7Iv8A+iqNPfv8suy22vbyui79KWzs2k3qapY5VHfLADhHI3NWA/ZyceHiSOGRTW2E2xh1O3EseFkXAlizkxt/VTxw3f8APIqtdHW28OsW7Wl4FM+5uyIeAmTvkUePeQOR4jyW+1WzN5s9drd2bMYM4WTmMHnBOO8Hx78AjBHDSUnSNFVDYDb+31SPCkR3CjLwk8R+8nxpnv7sjOOGbfUEhS/6cNGFxpcjgZe3YSr8gd1x8txifuimBWhtBZCe1uITykidP9Skf1oBTdBGp79pNATxhkyPJJQSP5lf1pmg0h+gi8KX0sR5SQnh+9GykfgXp8V5WqjttZspeYEz1wrFRvWVmtX6sq8E8ZOZ+dIG2Ii2mGeA9t/6zw/6hT/k5n5mueek7etdaaZee9FMvzUL/VDVWjf+Ro6v+lHT9Fa+n3iTxRyxnKSKHUjvDAEfnWxXoGYK8L67SGN5ZGCoilmY9yqMk+le9Ifpv6QFmzYWr5QH9e6ngzDlCD3gHiT4gDuNEBdbSarLql+8oBLzyBY08FJCInpjPmSa6s2c0lbS1gt05RRqufEgcW+ZbJ+tInoD2X6+7a8cfq7fgnnMw4f6VOfmy10PUsgKKKKgkKKKq/STtMNOsJZgf1rdiIf5jZwfPdGW+7QCQ6bdqPbL4wocw22UHg0n22+hG790+NLusk54nifHx86xXZyMjoM2m9lvuoc4iusJ5CUZ3D9clfvDwrpOuJo3KkMpIIIII5gjiCPrXW3R9tGNQsYbj7eN2UeEqcG+QPBh5MK5ZKLHVH6aNJ9o0mfAy0O7Mv3D2j//ADL1eK8rq3WRHjYZV1KkeIYEEehqCRV9Cmp9bpwQ84JGT7pw6n+Yj6VcdX0uK6iaGdA8bDiD+BB7iO4ilV0MFra/vrJ85H5wOUJ+ocH6U4q8rULZa8fJtqeYI5y2u2QudInWaJmMQYGKdeBU9yvj3W/A+oDc6PekaDVI/ZL1UFwy7pRgNy4Hfug8N7xT6jPHFrurZJUZJFDowwysMgg9xBpL7bdFUkBM+n7zoO11WT1kZHHMZ+2B/qHnWujVKXln2UWUtcxJza7ogmglF1o7kMp3hDvbrIf8qQ8x+63qeVTOxPSrlxaashtrkcOsdSiv4b4P923n7p8Ryqn7IdNFxbYivozcIvDfHZlXGeDA8JO4cd088k1f5NuND1JAty8X8NwhUr8nIwD5hq1lAxAc1mqPoOr6XZLuw6lH1OOzC9yjqn/LLHfUeW8R4AV86t0t6XADiczMPswozZ+THC/jUYJErsS3Ua6i9wuJY/oesX88eldEVzNs28lzqscsSMWa6EpAGd1TJvMT4AKTxrpoDJrz9avOvg1af6We/VVmpLqxWKu/SFfjETcDtN8zSe6e9HJFvdqOWYnPzyyE+Wd8fUU5ryM754GozWdHS6gkgmQskgwRjl3hh4EHBB8qyRbrtz92XNKcMCW6NOlVtPj9nuUaW3ByhUjfizxIAPBkzxxkEZPypgXfTjp6rlEuJG7l3FX1Jbh+NK7XOijUIZCIYjPH9l0Kg4/eViCD6ivjTuijU5T2oREPGRx+SZNep4kMZyZNsusGxtl0s3l8DHH/AMNCeaRk77DweXgSPJQAe/NQuxexc+ov2BuQg9uYjsjyX428h9cU0Nm+hqCIh7pmuGH2ACsefMe831IB7xTIt7MRqqRoERRhVVcADwAAwBWa3VYWIL8lsKfWRpaFpEVnAkEAwiD6knmzHvYnjW/vGvrqz4H0NHVN4H0Nec1J8mrgxvnxPrWesPifWjqm8D6Gjqm8D6GmJDgOtb4j6mqttrsYmpmPr55lWMHdRCuMtzY7ynjgAfSrT1TfCfQ1nqm+E+hruMrIvKyQ1F9iv/8ARa0/x7j1j/7KP/Ra0/x7j1j/AOymh1TfCfQ0dS3wn0Nd+Nd7s52Viv8A/Ra0/wAe49Y/+yrXsRsouliRYJpWSQglX3CAw4bwwowSOB+Qqy9S3wn0NHUt8J9DUO258ZY2Vn37W/j+A/2rPtj+P4CvPqW+E+ho6lvhPoajdb7v/ZOIfYiY9n7ZblrtYlFw+d6QFsnIAOVzu8gO6pOvvqG+E+ho6hvhPoa5kpyeXklbV0fFFffUN8J9DR1DfCfQ1zsl7E7l7lZ2m2Js77jNFiT/ABY+y/1PJvvA1Qb3oS7R6m77PhJFkj7ytx9BTl6hvhPpR1DfCfSroWXQ4WTiUYS7E3a9CAyDJecO8JDj+ZnP5VPad0P2EZzIZpvJ33R6RhT+NMbqG+E+lHs7fCfSpdt79yFCtEdpekwWy7lvEkS+CKBn5nmfrUnZplx5cfSvn2dvhPpW7p8JGSRg1FNcpWLKFkkovBt1miivYMR//9k="/>
          <p:cNvSpPr>
            <a:spLocks noChangeAspect="1" noChangeArrowheads="1"/>
          </p:cNvSpPr>
          <p:nvPr/>
        </p:nvSpPr>
        <p:spPr bwMode="auto">
          <a:xfrm>
            <a:off x="155575" y="-1889125"/>
            <a:ext cx="3952875" cy="3943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xQSEhQUEhQWFhUXGB0bGRcYFxgcHhgYGB0WGiAVGRcYHCggGBsmGxgYITEhJikrLi4uGh8zODMsNy0tLysBCgoKDg0OGxAQGjAkHyQsKy8yLCw0LCwsLCwsLCwsLywwLC0vLCwsLCwsLCwsLCwsLCwsLCwvLCwsLCwsLCwsLP/AABEIAOAA4QMBIgACEQEDEQH/xAAcAAACAgMBAQAAAAAAAAAAAAAABwUGAQQIAwL/xABGEAACAQMBBAcFBAcGBQUBAAABAgMABBEFBhIhMQcTIkFRYZEUMlJxgUKCobEII0NicqLBFTNTY5LRJHOy0vAXJTSz4ZP/xAAZAQEAAwEBAAAAAAAAAAAAAAAAAQMEAgX/xAArEQACAgEEAAUDBAMAAAAAAAAAAQIDEQQSITETIkFRcTJhgRRCUpEjobH/2gAMAwEAAhEDEQA/AHjRRRQBRRRQBRRRQBRRRQBRRRQBWCaCajbu63uA5fnVV10a1lncIOT4NqO6DPujljn41sE4qHt5N1gazPcFufLwrJDWYg3LvJdKjnjo2bm+7l9f9q3IR2R8qhRW7Lf/AAj6n/aop1PLlN/gmdXCUUb7MBz4VkVBySFuZzU2K003+K3hdFNlezBmiiitBWFFFFAFFFFAFFFFAFFFFAFFFFAFFFFAFFFFAFFfEsoUZNePtqeP4GuJWQi8NnSjJ9I2aK1/bE8fwNfQuk+IVHiw/khsl7HtWGYAZNeRuU+IVHXNyXPl4VXbqIwXHLOoVOTPq6ut7gOX51oXt2kMbSSsERBlmPIAVm7uUiRpJGCIoJZicAAd5Nc9dI23b6hJ1ceVtUPZXkZCP2j/ANB3fOsEITvnlmmUo1xwjoPT7xZoo5YzlJEV1PLssARkdxwah9otrYLSSKFjvzzOiJEp4jfYLvt8K8fr3eSpsulBrbTILaAZuVVkMjDsxqGO6QD77buPIY455VT9nrwvqFvNPJ+3R5JHbuVgxZmPkKshpHluXSz+TiV/SR1KxxzpYbQ9IPtN3DYWDZWSVUlnHeue0sR8N3OX9PGofaDaq41u5Gn6cCsLHtvxBdBzd+9Ih4czkZ5gVrbAbPpFr0sUbF0tOs7R72UCM5xwHaZuHlU16fZBzn/QlbultiPGt5tQ8F/GqbtLtxZ2ORLLvSD9lH2n+o5L94iqjs1tpd6teiOFfZ7WPtyleLsoPCMuRhd444KAcBuNVVK2MW48L3O57G0nyxue3OeAx6VJKOHGo3T48tnw/OpOtul3yjukyi7CeEFFFFaikKKKKAKKKKAKKKKAKKKKAKKKKAKKKwTQEVey7zeQ4V4UZrU1W+EEMkzKzCNC5VACxCjJwCQCcedeFKTnLPueikorBt1ilXcdNkA/u7WVvDedF/LNRc/TbKfctI1/ikZvyVatWltfocO6HuOmqxtVt3aWGRI+/L3Qx4Lfe7k+v40pb3pF1S//AFEC7pb7NsjmQjw3skgeYxURc9HupopkaymwOJIAY/PdUlj6VfXov5sqnqP4nptpt9caj2GxHADkRL3kci7fbI+g8qqdANFb4xUVhGZtt5YVsWNnJNIkUSF5HIVVHMk93/73Vr0xdk9oLTRozKFW61CRcAA/qrZTjsmT7Tnv3M8t3I456IGVpOn22zWmvLMVa5cdo98kmOzCnfuA9/zJpO7G2Oo39xMtmzq0xzPKCVVQzFjvSDiMknsjifOtmG6Gpz+1axfLHEvAKuWcjP8AdwwoCY18XI9eJF0l6X7OyhFvpVmd1eAaTsLn4yAS8hPDixBNRgkrPSNp1tpUSWFuRJcOA91OQN4jmsKjjuKThyoOeCZJpn9GezPsNkquMTS9uXxBI4J90cPnnxpX9GekvqepPdXJ3xG3WuT9uUnKrj4QRnHIBQO+n7Xn6y39i/Jpoh+4lrSLdUePM171oWl53N9D/vW/WuicZQW0psTUuQoooq44CiiigCiiigCiiigCiiigCiiigCsGs0UBA1iRAwKniCCCPEHhivSUYYjzNfFeA1h4PS7OUNoNNNtczwH9nIyjzUHsn6rg1bujvoxn1IiWTMNr/iY7UniIgf8AqPDwzxFNfUOi6G61H224IMXVoTD8cq5GXPwBAnDvPPAHH72g6RkSUWWlRC7uvdAT+6ixw7TDAIXwBAHeRXuQk3FM86SSbLDZ2VjpEACKsKEgcAWklc8lAGXlc9wGT4Cp20mLorFGQkZ3H3d5fJt0kZ+RNUi2tItMQ3+r3IluiCOsb3Y8/sbWPu8MgZPM4Femh3F3qjLPIHtLEENFCGKzXGOIeV14pH4Ip7XeSOckEvtjshBqFs0DgJxDJIqjKOPtAd/AkEeBpH9JHRcdPSB7ZpbgOzK/YyVOAVwqDOCN70FPOHaZZbn2e1Xrtw/r5Q2I4f3d7B35M/YHLjkip6mQcStw58K2rDTJpziCGWU/5aM3/SK6wttidPjkaRbSEuzFizIHO8xJJG/nHE8hwqejjCjCgAeAGB6CpyMHL2ldE+qTkZt+qU/aldVx90Et+FXiWPZuyAtZU9pnj7DlY5WdpASGBIIXO9ngDw5U66SfSFol1peotq9lGskTdqVSu9uMQFfeA4hWwG3wcgk54c4yCMum2cZ+z7ZYS9zBZVI88dvA9KsFhDqUUfXadeQ6rbjnG5AlA8A2eLY+I5/dqf2X2907V1EUyRrMeBgnCsGP+WzDD/gfKvvUujiOFjc6Uxs7peIUE9TL/lyxnOFPLhyznBrmUIy+pHSk10fWye1cV+rboaOaM4lgk4PGfMHmM9/qBVtsrr7LfQ/0pW3sL6jm8s19m1izO7cW55SgfYb4lYDstnjyJ91hbtl9eS9t1lQFWyVkjPvRyL70bDnkfkRWCyEqJb4dGiMlYtr7LpRWlYXGeyefd51u16FdinHcjPKLi8MKKKK7OQooooAooooAooooAooooAooooCIvBhzXisiqQWICg8SeQHnW1qQ7XzFQG1Sb1ldAd8EnL+Bq8WxYta+5vi8w/Ba7u1SVHjkUMjqVZTyZSMEH6VQdT0+LZ6xmm06zaVySXYneKLxILn3jEg4YXwyTzarLsLrPtlhbXGcs8Y3v417LfzKanq9cwiZ2d2aaX/3faGXCr2o4ZeCoO4tHyHdiMDJPPJ4VsjaK71+ZoLHftdPQ4mucYkkH+GnwkjuHEDi3PdNi296OBqc0Uj3UyIhG9DwKbveYx9hz8RzUrrGrWWi2a5AjiQbsUSe87c91R3k8yx8ck1JB6ySWWjWX2YYIxwHNnY9w73dv/OFVfYG9vNUujqMpMNmgdLeD488DK3jjGM+OQMAHNF0GyuNpb1rm9YpZQHioJCKOfUofiIwXfnjHLsgOvZTV7e6gDWgAgRmiTAAGI+z2QOS+HligJiil/0ldJsemHqY0625K726ThIweRcjiSeYUeo4ZlOi7XJr7T47i4YNI7yZwAAAHYAADuAAFRgktla2pWEdxFJDKu9HIpVlPeD+R862aSHSD0i3+natLGjq9uBGywui4KlE3sOAGHaD8cn+lECC0no0juJrywaQw3ts29G54pPA2N0svMEZXtLy3+RxVh6Mdsbm1vn0vU5CxzuRs5yVkHEJvniyOpG6T+6Bzrz1za+CS407Wbc7oV/ZruM+8iuCcNjmN3rCDyO6O8Yra/SH0aMRW98p3ZhIIsr9tSrupyORUocHz+VdEDC1PZVXvoL6FzFOnYlxxE8J5xuPEcCG8h4DGrqGzjxXvtdrjdm7N1FkANj3bhO7fHIj7QPjzl9kriWSytZJ/wC9eFGfu7TKD61Xtu+km008PGW6y4GB1KZyM4OXbkvA5xnJ4VXOO6LR1F4eSdRsEHwqcqvQyh1DKcqwBBHeCMg+lWBeQrJoX9S+C/UejM0UUV6BmCiiigCiiigCiiigCiiigCiiigNDVF90/Ooq9h343T4kZf8AUCP61M6kOz8jUbXk6tYtybaXmBRv0eL4tYzQMe1DOeHwq6qcf6xJTUpJ9G0vsOv3tm3BZ95k7skHrUA8ew7+lOyvSTysmNrDwYY44nlXJW1207alfGW4dhDv7qhR/dwb32V723eJPefoK60kQMCpGQRgjxB4YrlPpM2POmXjRrkwSDfhY/D3oT4qeHywe+ukQxzdJViLPQXhsV3IQEVivE9S7Dec/EWyMnv3jUh0d3FrBY3Eluw9jjldkfiMxxxxbzdrBzvK5Pnmvvo1ulv9GgWYb4MbQSKftBMx8fmoB+tTS7K2wsmsUQpbshTdVjnDcSd48ScnOTmgOc9C0K61/UJZPdV335ZTxWJDyQfEwUBVXy7hk10ts9osVlbpbwLuxoOGTkkniWJ7yTxr42f0SCwt1hgXdjQZJPNj3u572NLbYLpYlvtTa3kRBBLv9RgEMpQFhvHPHeVTnzxinYG7UPtLsxbX8fV3UQcfZbkyHxVxxH5VMUqenbau4shZrbSGMs7OxH2ur3MIfFSW4jvqESa+vdG6WOi6jEkhkywnVmXDKsW4dxsHBIUScRj3uVV7a7UzqGlaHDvEyTSiNvEtFiAt88uD9aeF7CLm1dCOE0LKR5SIRj8a526Hg9zf2MDDsWrTzf6lQf8AWqVKIOj7mZLeFnPBIkJPkqDP5CuRoEk1K/Gc79zNljzxvtknj3KufoK6H6a9V6jSZgDhpisQ++ct/IrUqugvSOsu5LgjswpheH25MjgfJQ3+oVxZPZByOox3SSHlDCEVUUYVQFA8ABgD0qwCoSIZYfMVN1l0K+p/BfqPQKKKK3mYKKKKAKKKKAKKKKAKKKKAKKKKA8bxco3y/LjURU24yCPEVCV5uuXmTNWnfDQq+lcGzvrDUkHuOEkx3hTvAfVDIPoKdkMoZQynKsAQfEHiDS06XrIS6XOTjMZSQZ8QwB/lYj61L9DOrm50qDezvQ5hJweIj93GefYKDPiDV+llur+Cu5YkXelt0+aUsumGbHat5FYH91yI2X5HeU/dFMmlz09akItKeM+9PIiD5KwkJ+WEx9RWhFRofo6SE6fOp5C5bH1ji4f+eNNWqP0NaIbXS4d4YeYmZh/zMbv8ipV4owedxHvKy/ECPUYrnDol2YuF1pUkjZfZC5lJBAGFZFwccd5mBHiMmuk6KnICqpt7sPDqqwCV2Tqn3sqAd5Djej8sgDj3YpW2nSFeR6uF1WeW2gR2zEkeFAGQoIClnQn7XHPdTQbpM0oDPtsf0DE+m7mmCC0POkeAzKvcASB9Bmkv0F6ei6lqZ74iY1/haV8//WtRHTFtbpV/Ghtw0l0pAE24yDq+JKNvgFhx4cOB7+ed/wDRs/vb7+CL85KegPf9JHUf/h24PDtysP8ASin/AOyp7oh0j2fTYyRh5yZW+TcF/kCn6mqf+kNo0wu47ojMDRrErD7DKXbcbwzvEjx4+FXbow2mW9s0zgSwgRyKMDkMK4A5BlHqCO6susz4ax0X0Y3F1s1y4qXqIs5QrZNSytnlUaLGx++RqM7jNFFFbSgKKKKAKKKKAKKKKAKKKKAKKKKA87iXdUn0+dQxrYvZt5sDkP8AzNazMAMngBzNeRqrd88LpG2mG2IsOmnUXk9m06DtS3Dhio8M7qKfIvk/cpr7L6IllaQ20fKNACfiY8Wf6sSfrSv6MrU6lqt3qjjMULdVBnlnGMjwxHx+ctOSvQphsgkZbJbpZCkRqDNtDraxbjraWhO8GUg7qsN7eBGVaRlC7p47q5xwNPete3sY43kdEVXlIMjAAFyo3QWPfgcKsOT3VQAAOAHIVmiigCiisMccTyoDXv8AT4p13Zoo5V+GRFYejA1DNsHppOfYbb6RKPwApfbZdLEss3sejIZZM7pmC7+TyPVLyIB+23Dyxxquy7HbSSfrWlm3+e77WA3oH3B8s1OCB32OzFlCcxWlvGfFYYwfULmlr0GHfvNXlHJphj6vO1Qeg9KF/p0vs2qxyOMe864lTnhs8pUz9fM8qnv0cLf/AIW7kPN5gM+O4gP5uaAaOtaVFdwSQTqHjkGGH5EHuIOCD3EVzkkU+zuq4ky0LcN7ulgY+8B8anu8Qe45PTVVrb7ZGPU7VoXwsi9qKT4H/wC08iPDzArlpNYZKeHlHtbzrIqujBkYBlYcQykZBB7wRW1b3BT5eFKrom1uSF5NKuwUmgJ6sN3qOLID3gZ3lPep4cBTPryZxlTPg3RanEmYZQwyK9KhIpSpyKlbe4Djz7xXoUalWcPszWVOPK6PaiiitRSFFFFAFFFFAFFFFAFa17NujA5n/wAzXtNIFGTUPLIWOTWXVXbI7V2y6qvc8voqvSGl6bX/ANvz1odSd0gNuLkkKDwY5xw7xnnSqvela7e1ntZo161lKdauUZeQYNH8WN4ZGME8qYW2e0Ms066Xpxzcy8JZByt4+8kjk2O/mM8OJFT69FenG0S2eHeKjPXjsylzzffHifsnI5cKq01ScMzXx7nVs/Nwz16Kp7IWEMFnOkpRcyY4NvtxZmRu0O0TjI5Yq5VzrtT0R3ti3X2LtOi8QY8rMnPuU9r5rx8qxsx0z3tseru1FygODvdiVccMbwGGxx4MM+dbcGc6LrQutZgjnit3kAmmz1acctugkngOAAB4moTZXpCsb/AhmCSn9jJhHz4AE4f7pNQvSaBBe6ReHgEuTCx8pxgE+QCsfWowSMSiiigClH0g6/PqdydI008B/wDKmB7IA4GMsOSj7WOLHs+Obh0ha3LDEltZjN5dExw/uDHbnPgEXv8AEitnYXZGLTLcRJ2pG7Usp5yP4+Sjjgd3zJJkEZpOkWGz9m0jMBwHWTMO3K3cqj8kHL1NUDWumXUCOutrIR232ZJY5X3hnGS6lUHyGceJpi7QbBx316lxdyNJBEgEdtyTrMks7Y94EbvDvxxOOFW0QqF3d0buMbuBjHhjljyoQKjpGlNxs+tzqECJdHcMYXIKM7DHvZK5TJKHPhz5TfQnadRpELNw612fj+++4vqAvrVR/SG1UyPaWMfaYnrCo72bMcY+fF/wpr2eiLHZJaAkBYRGGHMFVA3wfEHjnxoCWoqF2R1n2q3DPgTRs0U6j7M0Zww+R4MPJhU1UEi/6UdjnuAl7Z9m9tsMuP2qLx6s+J548cle/hjU9sI7WxjurpGid0BEDDDlyPcAPEDzPIelT23G2MGmQGWY7znIjiB7Ujf0Ud7d3mcArbQNjbzWGOpX8vVucNaxMgZAAcjfjb9keWPeOd7PjVbSrMZ9DuFjj0X/AGb1Bri1hmkQxtIgYoc8Cfnxx3/WpNGIORzqv6JtF1krWtynUXcfvRE8HX/Fhb7aH1HfU/XlTTjLrBsi00Strchx5+H9a2Kg1Yg5HOpW1uA48+8f1r0dNqN/ll3/ANM1tW3ldHvRRRWwoCiiigCsE1mtHUJ8dkfX/aq7bFXHczqEXJ4Na7n3j5Dl/vVE6Sds/YYxFD2ruYYjUDJUHh1hXvOeCjvPyNT21Ovx2Ns88vdwVe93PJB8/wAACao3Q9s/JfXMmr3vaO8RCDyLjgXA+FB2V8we8V59Fbtk5z6NNk1BbYl16Lti/wCzrcvN2ruftTOTkgnj1e934JyT3nJ8Ku1FFeiZQqp7bbDWN8jyXEe46qT18eFcBRnieTgAcmzVsqodLWp+z6VdN3unVD5yncP8pY/SiBzdsXs0+pXUdsjBN4Es5GQiqMlsd55ADxIroXa3Y3Oiy2kbyyvGnWI8jl3Lx4bAJ5ZAKgDAGaon6OOl5lurkj3EWJT5ud5vwVfWntUtkFY6N9pRqFhDNn9YBuSjwkQDJ+oww8mqz0ipr1tnNZkyD7Bd9vAGQATzAx70bEjA+yw8qeFrcJIiyRsHRwGVlOQyniCCOYxRkkbp+kYuJbqXBmf9Wnf1cCngi+G8e23mQOSipeiioAV43t2kMbyyMFRFLMx5BVGSfSvakR0wbcm9kGm2BMilwsjJx62TPCJMc1B5nvI8BxIGn0fRPrOuyX0gPVRN1uD9nHZhj+YwG+4a6DqhbHW1nodrHb3NxDFPIOskLuF3nPAhSearjdHyz31ddPv4p0EkEiSoc4dGDKccCMqcc6lkFAv73+zNcUscW2pKAfBbmPChvAZBQHxLZ7qntvtt4NLh35O3KwPVQg8XPifhQd7fmagOnuOM6Zl1cusitGyKSEbkS7DgilSRx78VReizZg6zcSXuoTdeIWVerY5LsACu+OQiA7h7xBz35AltgdjZtWn/ALU1bLo2DDCwwHUcV7B5QjuX7XM5B7TsArAGOVZqCStbcbHx6jEAWMU8fahnXg0b/McSp4ZH1HEVSdlttZI5zp+qgRXSHdWQ8Em8DnkC3ceR8jwpt1TekzYVNUt+G6tzGD1Uh9erc/AfwPH512VRsWGdQm4vKJesxuVORSi6Ptvngk9g1LKOjdWsj81YcOrkP5P8s+NNyvLsrlVLDNsZKaJmCYMMivSoe2m3T5d9S4Nenp7vEjz2Y7YbWZooorQVnxNJugk91Qrtkkmt7Un5L9aW3S/tGbSyMaHEtxlFxzCY7bD6EL96vN1LdlqrRqqSjDcyh7S30mu6rFaQMeoViqkct0cZLg/QYHyXxronTLCO3ijhiXdjjUKo8ABj6nzpUfo87OBIJb1x2pT1cZ8I0PaI/icY+5TgrdGKilFGdtt5YUUUVJAUl/0jtWwlrag+8zSsPJRuLn6s3+mnRXLvSrftfaxKkfa3XW2jHmp3SM/81nqUQOToP0rqNKiYjDTs0p+RO6v8iqfrV9JxWvplksEMUKe7EiovyQBR+Ve8iBgQRkEYI8Qe6oJK9t3slHqdq0L9lx2opMZKP4+ankR3j6Uktn9rL/Z6ZrS6iLwhs9WSQME8ZIJMY3TnOOWc8jmnps5qhZpraU/r7ZgCT+0iYZjmHjleB/eVvKtzW9Dt7yPq7mJJU8GHEHxVhxU+YIqSCpaV0v6XMoLTNC3wyowI+8oZfxr61Ppd0uEEicyt8MUbkn6sAvqaWPS5sXp2monUPN18pykRdWRUHvOcrvY7h2uJ+RpbabMiTRvLH1sauC8eSN9AeK5BBBxnvqcAZu0XSLqGsMbTToXjjbgVQ5kcf5knBY08uHmTTB6MOjNNOHXzlZLojmPdiB5qmebHvb6DzuGzdtapbxmyjjSF1Dr1agAhhkE45n51KVGQK39IPRxLYJcADet5Bk/uS9gj/V1fpS06JdvDps/Vykm1mI3/APLbkJQPDuYeHHuroLaGyF9Z3duMdtHjU8xvheB+7Jw+amuSYrB2iklA7MTKJPFd/IBI8N4Fc+OPGgOzey69zIw8iGU/gQRSIeU7Pa63dZXPHyEbn0/Vvnhz3fnXt0JdIXVldPun7JOLd2Puk/sCfA/Z8Dw8MX7pc2S/tCybq1zPDl4vFuHaj+8B6hadAuynPEcqzSx6DNsRdWvssrfr7cYXJ4vDyVvmvun5L40zqgkKKKKAU/TfsJ7TEb63X9fEv61R+0iH2vNkHHzGR3Cobof25MuLK5bLgfqXJ4uoH903iwHEHvAPhxeJFcw9KOzbaTqKyW/YjkPXQY+wykFox5K2PowFcWVqyO1nUJOLydB1I6dLkbp7vyqu7Paot1bQ3C8pEDY8D3r9DkfSpa0fDj09a8yibrsX9GuxbokxRWKK9kwkVetlzXOfS9qLXOptEvERBYkH7xwT9d5sfdroiY9pvma5zt4Ot2iCtxzf5PmFk3segrztN5rZSNNvEEjpTZ7S1tbaC3XlFGq/MgcT9Tk/WpCiitxnCiiigIrarWBZ2k9w37OMsPNuSr9WIFc79DGlm71aOR8sIt6dye9hwUk+O+wP0q8fpE7QbscFkh4uetk/gXIRT5Ft4/cFbn6PGidXaTXTDjO+6p/y4sjI+blx90VPoQNmiiioJF30otJYy22rQDJhPVXCj9pbyHkf4X5ebDwqb07by1upUhs2NxIyh23Ad2JD9qVzwUjlujJzwxU7rOmpcwSwSDKSoUPyYYyPMc/pULsDsdFpdsIo+1I3GWXHF2/oo5Af1JNSQULps6PZJy1/bbzuqgSxZJ7Cj34x3YHNRz5jjnKNsrZpZEjTG9IyouSAMsQBknkMnnXVPSftN/Z9hLKpxK/6uHx6x89ofwjLfSuUc+fHx8/GpQOs9i9EOl6ekMkjzdXlmIUnd3uJSNQN4qDk954nyA35dprb2SW7jlSWKNGcsjA+6Cd3hyPDGOeajOjDab+0LCKVjmVP1cv8aAdr7wIb61U+kTor6+YXFlmMyuq3MSndDozLvSgZAyPeZe/GefOAX7Y6J1srfrOEjoJJP+bNmV/53akqlsljtHPbyKDBdFkKt7rJcAOox/zOzXQSrgYHIUj/ANIbT2ins72Pg3FC3g0ZEifm/pXMluTRKeHkovSNsY2nTApk28h/Vv8ACefVMfiHce8fI01+h3pGF2i2d03/ABKDsOf2yDz/AMQDn4jj41Yuqh1GzXrFDxTxqxB/eAOQe5geR7iKQG2eyk+lXCkM3V729DOvA5HEAke7Iv8A+iqNPfv8suy22vbyui79KWzs2k3qapY5VHfLADhHI3NWA/ZyceHiSOGRTW2E2xh1O3EseFkXAlizkxt/VTxw3f8APIqtdHW28OsW7Wl4FM+5uyIeAmTvkUePeQOR4jyW+1WzN5s9drd2bMYM4WTmMHnBOO8Hx78AjBHDSUnSNFVDYDb+31SPCkR3CjLwk8R+8nxpnv7sjOOGbfUEhS/6cNGFxpcjgZe3YSr8gd1x8txifuimBWhtBZCe1uITykidP9Skf1oBTdBGp79pNATxhkyPJJQSP5lf1pmg0h+gi8KX0sR5SQnh+9GykfgXp8V5WqjttZspeYEz1wrFRvWVmtX6sq8E8ZOZ+dIG2Ii2mGeA9t/6zw/6hT/k5n5mueek7etdaaZee9FMvzUL/VDVWjf+Ro6v+lHT9Fa+n3iTxRyxnKSKHUjvDAEfnWxXoGYK8L67SGN5ZGCoilmY9yqMk+le9Ifpv6QFmzYWr5QH9e6ngzDlCD3gHiT4gDuNEBdbSarLql+8oBLzyBY08FJCInpjPmSa6s2c0lbS1gt05RRqufEgcW+ZbJ+tInoD2X6+7a8cfq7fgnnMw4f6VOfmy10PUsgKKKKgkKKKq/STtMNOsJZgf1rdiIf5jZwfPdGW+7QCQ6bdqPbL4wocw22UHg0n22+hG790+NLusk54nifHx86xXZyMjoM2m9lvuoc4iusJ5CUZ3D9clfvDwrpOuJo3KkMpIIIII5gjiCPrXW3R9tGNQsYbj7eN2UeEqcG+QPBh5MK5ZKLHVH6aNJ9o0mfAy0O7Mv3D2j//ADL1eK8rq3WRHjYZV1KkeIYEEehqCRV9Cmp9bpwQ84JGT7pw6n+Yj6VcdX0uK6iaGdA8bDiD+BB7iO4ilV0MFra/vrJ85H5wOUJ+ocH6U4q8rULZa8fJtqeYI5y2u2QudInWaJmMQYGKdeBU9yvj3W/A+oDc6PekaDVI/ZL1UFwy7pRgNy4Hfug8N7xT6jPHFrurZJUZJFDowwysMgg9xBpL7bdFUkBM+n7zoO11WT1kZHHMZ+2B/qHnWujVKXln2UWUtcxJza7ogmglF1o7kMp3hDvbrIf8qQ8x+63qeVTOxPSrlxaashtrkcOsdSiv4b4P923n7p8Ryqn7IdNFxbYivozcIvDfHZlXGeDA8JO4cd088k1f5NuND1JAty8X8NwhUr8nIwD5hq1lAxAc1mqPoOr6XZLuw6lH1OOzC9yjqn/LLHfUeW8R4AV86t0t6XADiczMPswozZ+THC/jUYJErsS3Ua6i9wuJY/oesX88eldEVzNs28lzqscsSMWa6EpAGd1TJvMT4AKTxrpoDJrz9avOvg1af6We/VVmpLqxWKu/SFfjETcDtN8zSe6e9HJFvdqOWYnPzyyE+Wd8fUU5ryM754GozWdHS6gkgmQskgwRjl3hh4EHBB8qyRbrtz92XNKcMCW6NOlVtPj9nuUaW3ByhUjfizxIAPBkzxxkEZPypgXfTjp6rlEuJG7l3FX1Jbh+NK7XOijUIZCIYjPH9l0Kg4/eViCD6ivjTuijU5T2oREPGRx+SZNep4kMZyZNsusGxtl0s3l8DHH/AMNCeaRk77DweXgSPJQAe/NQuxexc+ov2BuQg9uYjsjyX428h9cU0Nm+hqCIh7pmuGH2ACsefMe831IB7xTIt7MRqqRoERRhVVcADwAAwBWa3VYWIL8lsKfWRpaFpEVnAkEAwiD6knmzHvYnjW/vGvrqz4H0NHVN4H0Nec1J8mrgxvnxPrWesPifWjqm8D6Gjqm8D6GmJDgOtb4j6mqttrsYmpmPr55lWMHdRCuMtzY7ynjgAfSrT1TfCfQ1nqm+E+hruMrIvKyQ1F9iv/8ARa0/x7j1j/7KP/Ra0/x7j1j/AOymh1TfCfQ0dS3wn0Nd+Nd7s52Viv8A/Ra0/wAe49Y/+yrXsRsouliRYJpWSQglX3CAw4bwwowSOB+Qqy9S3wn0NHUt8J9DUO258ZY2Vn37W/j+A/2rPtj+P4CvPqW+E+ho6lvhPoajdb7v/ZOIfYiY9n7ZblrtYlFw+d6QFsnIAOVzu8gO6pOvvqG+E+ho6hvhPoa5kpyeXklbV0fFFffUN8J9DR1DfCfQ1zsl7E7l7lZ2m2Js77jNFiT/ABY+y/1PJvvA1Qb3oS7R6m77PhJFkj7ytx9BTl6hvhPpR1DfCfSroWXQ4WTiUYS7E3a9CAyDJecO8JDj+ZnP5VPad0P2EZzIZpvJ33R6RhT+NMbqG+E+lHs7fCfSpdt79yFCtEdpekwWy7lvEkS+CKBn5nmfrUnZplx5cfSvn2dvhPpW7p8JGSRg1FNcpWLKFkkovBt1miivYMR//9k="/>
          <p:cNvSpPr>
            <a:spLocks noChangeAspect="1" noChangeArrowheads="1"/>
          </p:cNvSpPr>
          <p:nvPr/>
        </p:nvSpPr>
        <p:spPr bwMode="auto">
          <a:xfrm>
            <a:off x="307975" y="-1736725"/>
            <a:ext cx="3952875" cy="3943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8" name="Picture 6" descr="http://cache4.asset-cache.net/gc/102493004-worried-man-gettyimages.jpg?v=1&amp;c=IWSAsset&amp;k=2&amp;d=gR3M1iVAAu%2B83bQ4TkvVp0DE4zaJuhk5p1obpb%2Bw%2B3o%3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8059" y="4893115"/>
            <a:ext cx="1787416" cy="178310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encrypted-tbn3.gstatic.com/images?q=tbn:ANd9GcT006_O6QgNYAo6tGbUWpEktMwqMF3wPhld0sRX7oVqecC4oNNl3vXU66k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87824" y="2849884"/>
            <a:ext cx="3816424" cy="400811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data:image/jpeg;base64,/9j/4AAQSkZJRgABAQAAAQABAAD/2wCEAAkGBhQSERQUEhQWFRUVFxcXFxcYFBcYHRUVFhcYGBgYFRgYHyYfGBkjGRUcHy8gIycpLCwsGR4xNTAqNSYrLCkBCQoKDgwOGg8PGiwkHyAsLCwsLC8sLCwsKSwvKSwsLCwsLCksLCwsLSwsLSwpLSwsKSwsLCwsLCwsLCwsLCwsKf/AABEIAL0A/AMBIgACEQEDEQH/xAAcAAABBAMBAAAAAAAAAAAAAAAABAUGBwECAwj/xABGEAACAQIEAwUFBAYIBAcAAAABAhEAAwQSITEFQVEGEyJhcQcyQoGRUqGx0RRicoLB8BUjM0NTkrLhJGPC8QgWRHODotL/xAAbAQABBQEBAAAAAAAAAAAAAAAAAQIDBAUGB//EADARAAICAQMCBAQFBQEAAAAAAAABAgMRBCExBRITIkFRYXHR4QaRobHxMlKBwfAU/9oADAMBAAIRAxEAPwC8aKKKACiiigAooooAKKKKACiiigAoorE0AZorAas0AFFMPGu3eCwl0WcTiEtXCocBg3usSAZAjdTz5V0wvbXA3IyYzDtPIX7c/QmaAHqiudq+rCVIYdQZH1FbzQBmisTRmoAzRRNFABRRRQAUUUUAFFFFABRRRQAUUUUAFFFFABRRRQAUUUk4nxS1h7bXb9xbdtd2ZgoH13PkNTQArpr492lw+Ct95ibq215SdWPRFGrHyANVP2y/8QAE2+HJJ27+6NPW3bO/q3+UzUdbsU+Jfvsdinv3GjVTy3ADt8OuyqBS4Avfsx2osY+wL+HYlCSpBEMrLurjkYIPoR1pRjeN2bP9pcUH7Myf8o1qlOz2Ow1l3w2FLIW9+C8XDbndifERJ++npR0pXHAmSzMHxwXlLWwcslQWESQBrHTWkGNw1+5/6goOiWsv35s330n7JL/w3/yXPxUfwpwuY1QzqZm2gdtPhOY6dTCnSmiiXgXC2wzOe8zhwJBUjUbGZMmCaeWx/wCr99NeJ4vbtqrOSA6sw0mQq5iP2o2HlW+IxyKGzEwiqzaEwryAdNTsetG4Hnn2v8S77i2IPJO7tjXbJbE//ZjULNPHafGrdxmJuanPeusCDuM5jl0AprAXq30H4z/CpkthDW1dKmVJU9VJU/UU64btljbZ8GLxKx/z7hH0JIpCcIu+bT90/dNKcF2eu3rqWrQzXLhyosEZifPYACSTsACeVGEBNuw/bLjWMxK2bOKYjd3uW7brbtjdmldegE6mBV8XsYtoA3bgBgDMxALEbmBz56CKZOwvYq3w3C92sNcbxXrke+8bDoijQD57mmbjAls7tJYnfpHL00qPGWV9Rd4UcpE7wXFkue46v+yZ+6lyuDtVccLwU3FKGD1BMjlvU2wV4lQT7w0MdR+dI1gTT3u1boc6KQ4riqWbbXLzrbRBLOxAVR5k7fxqm+1Xt7ufpCjAKvc22lmuLrfA3AG9tDyPvbHTYoWcl5UVH+xvbWxxKz3lkwwgXLbHxW2PJhzB5MNDUgoFCiiigAooooAKKKKACiiigArlicUltGe4yoiiWZmChQOZY6AVu1eXfa5xDHfp12xjLxdFOa0q+G33bTkZUB3jTWTIOvUAsbtj7frFmbeAUX3271pFtf2Ro1w/QeZqluP9qMTjrneYm610iYB91J5Ig0Uegrh/RYRkF5gocTIObKCAUdgBqhzA+GdA3MRXNMaqKmRSLitm7wMeR0gcoOs+XmRSjgt4PwuWZVKx4WkMT5LHkQatTsVxVb+GUCQbRFtgTMQNCDzESBz8NVIXe42ssT/2+Wgj5VMfZ7dNnEZGOl4ZY6OJKH1mV+dGcDZSS2ZbfAOyWEuNee2pF7Lo2ULJafEBJ+Ia7b0zXcAxZgXZVJ90bgwFYT08P1LeVPfAsZ3V9GPunwt+y2k/IwflSvtLgO7vk8rni/e2YfXX50uWGB47IYcJhEA2zXD8zcanc2hroNRB0Go1367nekXZtf8Ahrf7x+rtTlFNYDZiQBnU2lZbdsOukyfF4ACInwDY8xpSLifFVSy1xrUCXQ5oELaR2Uny8Og86kBFRn2kYzuuF4xpg9yyj1uEW/8AroyB5eN2TmOpJzGeZJnWnrEdorF24rXMDYAzFmW0z2gwKsI5wASrafZ86ZHFaxU40lGH/o6+cow2MQ/8u8lzmOTiSdYgbyKuL2d9g7PDLTYm+cl25pN1lHcW2eEtyNO8aVzRuxyjTdh9ifs9KgY7EL74H6OhHw/4zT1+Hy8XSp/xDihuPbQIDZvK4t5lZS+JtMzBGYn+qOW2WUxMqdoAMUmPissTjtI5766mZwri1ZsLa8TOAM4utBNt8+bcqoUKxkGabeKcPuX77Jh1GS2B3hI1t3Wg90CCQ7Kupj3ZUak6Py4W3fvNds4kC6LTWSbfdMQSQZu7i4yEQAQAJbrSaxwdMM5N12Fm1bXuvG+XOczXrlyNXvM8GWk66azTU2guqrtj2yQl4VwS6ggrr1gqAPMnf1pdx7tJh+G4cPiH3nKo1e6/MW15+ZOg5moX219qzYWyLaAjENcZgG0ZMMrk2zeU6rcuKB4SJymTBIqmOO8evYy617EOXdvkFHJUGyqOgpW8leFEadkPPbXt/f4lclzksqZt2VMqv6zH43j4j8gKjM1zDGgXaBzHbgHaG9gr638O+R108mU7o6/EpgaeWkHWvS3YH2hWOJ2pWEvIB3lkmSv6yH4kJ58tjFeVQ9PHAhiLVxL9hzadNUfbXoB8QOxB0POkk0uSaiqy2XbXFt/A9ezWagns69ptviAFm8BaxajxW9hcjdrU/UruPMa1OgaBHtsZooooAKKKKACsUVBvaT7SU4db7u3lfFOPAh1FtT/eXI5dB8R8pp0YuTwgD2k+0pOH2+7tQ+KcSi7i2p/vLnl0HP0mvPGOsXMT3l+7czXGm4SzeK5DZWaDuoOmm0aCAYV4Njibty/iGF1gQ7h7gQ3SxjRiMoiNjA90eVGO4ocoUtnUe74cveDTLcupqF8KqIHvZQTMSdaGmUY9nLfI3JGi7NAknKIUSTlEkwOgkk/M0uwHBGuMF5nYSB9WOgHnXTDvqZ3Os9Tzpdh8OzsqopZmMKqgsSeQVRqT6VlXQdcnFkNlss4R2ThSqlzxqrW2ylSD4pHLnIKsDI0gdaX8Ot3bl02sFbdmfKVUKGdcusltgJ3JgaA6RU17P+yK/iH77HubQclmRcpuMSZOYjw2p8pPpVpcI4LYwid3hrSoNJC7setxjqx8z8qhS9RI1t7shSWDOW7/AFbbOPeytHiAjcTpIqQX8a1+2sWDcFoSbjSoMLBMKdZHLMa59p8GVuLc08e8bBl9d9I+ldOzHEj3xW4xYXBHiJPiEkfUSKeWh84Ev/D2tAJWYAgCSToOmtL4rFm2AoA2Ageg2rJcAxr9D+VIIYiq99uOLycLK/4t60nyUm4f9Aqxap//AMQmL/q8Ha6vduH91VUf6zSrkCk2FWH7JfZx+nXe/vr/AMLaOx/v7g+D9gfEflzMMnYLsPc4lie7WVtJDXrn2V6L1dogD1Owr05g+GJYsLZsAW0RcqAAHLA00O+upneT1qST9BEIsXxZhiEsWbYuMFz3fFkFq3smsEFmIICaaAmQBrqLVnF22ZRleLtrNlGey8G2/o46jcRrBqrx7TVwl+9atg3FJi5iVhnvXxIe7kfwlZ8KrIhVA1EAP/ZTtFgyMRdONZbVo58rv3Ts1xVe7fvqINxzdYoAAVARQo11ls0l1cVKUdmSKUPR8Ei4oly1h7dq1b7pLIR3ugrltW7EM/dKPE7MqlQIA8Rk8jXfbT24tkNrBKEuMPFdDh+7B+FIGU3I3YFlXlmOojfb32tX8apsWSbdiSCRKviFzHKbn2FKwSg3MzyAr6ar4GSs2wbXXZiWYksSSSSSSx1JJOpJOpmnxsEmJtA2BFy1AKeEFrYVQCoUCTmDEkkkllpjBrthM+cG3OcGQRuP586HsRxTk8Lc5XrRBIO4MHbcelbYXhz3D4RpzOwHqalGI4el0rcuJFz4wH8JjQQIkRtE8gNd67qgAAAgDltFVp3pbROm0P4fnZ5r/Kvb1+w24HgaJqfG3mNB6D86czrS/AsHRrZIUwWBlVkgTDE+kQSBqTuKQRVSUm92zrNNRXSnCuOMfqI8bbIK3Vc23twQ6yGQgjK0jWBr5jzEg277M/a2uKK4XGFVxOyXNAl/+C3D02bl0qsWtj61y7L+zW9jsXktHJZWGuXf8ME+6o5vI0+pq1TZnys5brmgUJf+itbPn5+56iBrNJsBhe6tpbDMwRQuZ2zM0ACWbmTzNKasnNBRRRQBBPaV7S7fDrfd28r4px4UOotg/Hc8ui7n0qg8PZuYu5cv33zNIdy8nOSCZdVIbuYTKWX3ARsNQX7ZvX2uX7jMbhZmcwSXOxaYGX1gbDQbdOLcXkBR/ZgyluTlME6qD7lqSxVd/GwkqBW1TSq1hcv1GMxxTiCySqiCAB1uBR4e8PxIpEAwpfKpbamRnJJJ1J51ulp7hJGp5kkADpJJAA0ofDkHdfUGR9auRioiGo/nyr0V7K2wb4NbmFtJbuRkv/E4uAay7SxVh4hrEehrz5h8IXnKC0bwNh5nYVJ+wnaluG4sMQ3dNCX0kGU3DCDBZCcwjfxDnVTV0qyOVyhVyekgKyiAbAD0rlYvq6qykMrAMrDUMpEhh5Ea1D+2/tOTh10WRYe9cNsXffVFCl2TUwTMqeXSsQkJTxvB95ZYDceJfVdY+YkfSoTauFSGG4IIPmNaaOD+1jFYq44y2bKBMy5AztOYBgzPuRI2Xzrc3y2pJ+en3Vl6rqUNPLsabZXsvUHgsz+nLKorXLiKWUNGYSJEwANaiGK7X3u8cp3eXMck2wTlGgM6GYHOmDL0gfL/AHrcCse3rFsv6EkVpamXoSIdurwWCtqesN+E1D+23CLnE+7dnAe0GEhZXuyMx0BEQVmaXBBMxXWfA4nddfMSJHpTdLr7pXx7pMSu6UpLLGTsVax3C2PdvauWXMvbbOskAKWUwYMACpp2t7bNdwTphFZb9wZCSQO7U++VbZmjQftTyim/+lX1m4G2PiWZgHqPOuL8VYkFlQwCAMsDXLrA5woE9JrpYaiUZKWzwXvgVi3ZnED+6PydD/1Vzbs7if8AAuH90Hy61an9JqRBsoQDIGojryk/WuNy6rFYQJoAQOZ5nWt2P4hv4cYv8/qReEvcpnE8P1IIKsCQREQRoQQdjNIruEYcp9Pyp84jf7y9df7Vx2+rGk0V0V3TKdRFSx2yfsRKbTNMB2fZoNzwjpzP5VIcPhUQZUWPxJ8zuTTRYxjLzkdDTlh+Jqd/CeXT61yuu6Pq6t15o/D6Hb9H1vToJJeWfvL68L9BTl61jJW24n8DNOHA76i74lBkHLt4W5GCCCfUHWPOcDtw8M6qdmIOUdxJhuHloJYICSATJkjfQbAcyehiSKzesqbSumkaOJ2PJjPU/dFOt+61u9JMLd5h3IFzSWZjJc6iWgAhpAECE9/+qvHLqrAl0G6ieYAgDUEdAYPWndqRWjdKTz/lf7Q1K/WnTsz2ifBYhbqaj3XT7acx6jcHr6mkOMwyqxysGXkR56xPX8qcOE9ksViQO6sOR9sjIv8AmaJ+U0iznYku8B1tWtKL99i/OG8QS/bS7abMjjMp8j16EHQjkRSuq67MYa/wjIuKdDYvvllSSLF0jwliQPC8QTsDHWrEDVoReVuec6mqNc32PMfR+5miiinFY8m4q8PhHM68yfy8tKb7+F5wJ6dae+O9n72Dvd1iEKsAYO6uJ99G+JT92xANN7rBnl+FdDGSxlCDZ3fX8v8Aet1Ty/n8aVPZkQd/518xXHu4qXI3BlbJP8/nXVcOa2Q+E6x50l7wg6MTUFl0YLLHYLH7F+1P9Bwr2L6Ndya4cAge8TNtmPuoD4gdTqRG1QztR2qvY++b1/LMZFVFhUQEkKvNtSTJJJn5Uzk0ps2LaybxcERFpRDNOvidhFsfIt+rzrFm1KTeB6WBx7K45rV0vlJtQFutGlsMQFYnl4uW8TppVko3+9VBi8ezjKIS2DmW0pORSQATBJJYgCWMk/Op12L453trI58doAEn4k2Vvl7p+Vc51jS90fGjyuSlqq9u9EoFbVxN8AxzgmPIb1kX5iATIMadOvSuY7WUDqK62xMjqrD7qSlmIEAA855aaadJpTh1KvDb5tjyE7H5GpKfJOMvZodB4kmJ1Ggoy02cT7R2rDd3DPcmMijadsxO3oJNKeG8UW9mgEFCVYHkQY/HrXY9ssZwauBSFrS/dyI7/ZVm/wAqk/wpTbslpiNNDrzifwNNPaljbwt6RBKhf87AfhNWNLU53QjjloR8FcDYURWxrEV6oikEVkCsUowlkM3ikIoLORyUbx5kkKPNhSSkorLBJt4Q54CwEtCR47pBH6lpZAMdXaf3UH2q6qp9dPWm2zxeLpe4mZW3QMVgRlUKQNAoAEcwOW4kOBxMFblpoIIZWHIg6b9Ohrz3qVNluodkuGdXHr1XS9LCtQcn6+35/sSThvZPEYrDrFkifibwGROVhnGx0kgajnyqS8D9lpRVF+8QRJiz4ZJkeJmGpEnl0iNZk/ZXtGuMsB9A48NxfsvHLyO49fKnsVRVUVyQS6zddHyPEXvsM3C+yOFw4AS0py6gv4yPm0x8qeYoatc1SYwZ87JTeZPI39oODLisNdsPs6kA/ZbdW+RANRX2edqXlsDitMRZlVJOrqvw+bKNjzWDyNTojzqP47sVYvYtMS2YOkEBTlzMuxcjUx09ZkaU2SeU0WKboquVVi2e6fs/vwyRrWawtZp5UGvj3Z2xjLRtYhAynY7MjfaRt1b+TI0qie2fs9v8PbN/a4cnw3QPdn4boHuHzHhPltXoqud6wrqVYBlIIIIkEHcEHcVNVdKp7cAeTGtj08tx/tSe/cA8zVudvfZIyB7uBBZN2sCSyf8Atc2X9Xccp2qnHtxV6zV7eT+BUjXOa6WLBeYgACSWYKAOpP5Sa5gUEVQcm3ljhV+kC2YtwW/xCsMD1tgnwb7+96bUibXfnv5+tZJrE00DUrSnhfEDYuq4EgaMv2kbRlPqNvMCjB4F7rZUBY7noo6seQ86cH4fZCtbtk3rxI8S+FEAbUid9BEnrpsZZOKkmn6iNZWC1OHYQXraOhDBhIbUyCAVnQROYA67zSprVvO4YlRIiNQAw+/KSD6A86ivZbC3bFrurhYxLAQQFVokCdYnWfOn2K4nWVrTWOGPujIsj2S7RYt62AYXUrpInK2UzM6EZoI02msYrFhyCFiN/PbcdZnXoR0mkkVuoqm7ZYx6EfcQ+72TxVzE3ylpyvfli0hcyEkgqSfF6AH7q17P4a+2NRnDg+IuWDAMCScpYjxbgf8AapzcxLq3hZlzKp0MaxH8K54nGPcILsWI2k7eg2FdvDUJwXyNdSykdsVYfNYQ6Bm8eUGDlAbLtsYOnOKZe3GIy4dBftwLlwKzLr3aBgc8nTPlmNQJPTSne3xJlULAMbEyT9/rTtwzM1ssYbOTKsNCBAjpG+4p0+pw0eLnHOHxnH6j4x7/AClSXOAd8A2HNkklgLaXHJgEkGbuobKCSGyiF6sBTGywSDuND6irZ4v7ObN2Xw5OFuEHRdUM6EFQfDI+yY8qrzjnZXEYT+1t+DlcTxIf3h7p8mg11/SPxBpNd5IzxL+17P6MrW0Th6DTTpd4bcS1GRhKpeuGPdR9LOboPFOvNh0o7N8JOIvqseEakwSJ1yh42SRLHkqseVSji/DWNu2SQlsg3IO9xjoLrLALXnEkA6KgEQDrd6jq1FqqPzZNo6lJ9zIG1mlGA4gbJ6qfeH8V8/xpZi7ABIEGDEjY+Y8qQ/obMdqzJOM49rXJeu00bIuMllMn/ZHtL+jXluqc1t9HA+JJ3A+0vT1HOrtw18OoZDmVgCCNiCJBHyrzn2f4BfnwrCnfNt6jzqRYXFXkPcM1wRoqZ2AE6wBMQdxWNfV4b9zChXPR2eHP+l8Muy7i0UeJlX1YD8arTtx2oxLYju8LcK2kC+K0w8bESZcchtA++mHTnr99ZLVSlPKwa1F3hS7sJ/MlHZft5ct22XGhrjAjIy5SzA7h9QJHXnPlJcL3tKX4LDH9pwPwBqEIoMyY84J/CumW2N2Y+igfiaRSaQyyffJywln2LV7Occ/SrPeZcpDMpWZgjzgbgg061AvZxjh3l+0DowFxR6eFvuK/Sp7UqeUNCiiinAYIqh/bZ2U7jEjFIIt4jRoGgvqNZ/bUT6q3UVfNMfbLs4MdhLtgwGYSjH4bi6o3pOh8iaAR5VisNXfEWCjsjqVZSVZTurKYYH0IitsHgHukhANPeYkBVH6zHQem9PHiMinGzwsIouXyUQkgKpXvGOUkEKeQaAZjfypdh1VCVw4Fx1YlrzAZAmyxmG2aGk6yoiQYpw4bwxwbj3EL3zbL22uDNOkgqp1DQDEjTSIpAERdiiB1e1hXYKLaZQ94KToXIkwDGZgQOh3M74fZtWLXd2LWYODctgWs9y47yqLfaJAQiNGUSjEmIFVtd48wwzrBJfw95OsaEK06qoiQFiTM9am3Z3tquGwq3Hb+0nwrBuSBDZQTAUlQCW20I80YhLOIcMjumu3dVUNchmPesqFCWLHw2gWLEGRIXYDVrweLS4s23DrLAMDIOUwf58xyIqu+0fay/jW8RyW+VsHSBtnIAzn5AeVLOxXETauG2x8FyI/VuDY+QI8J/drJ6npPGq7o8orairujlcon8VkVgNWRXGGWbYkf2Z8iPox/OuMUovLKKejkfUD8q5lK63Sy7qYv4GpU8xRyqV8NtxaQfqg/XWowLcmpgiwI6afQRWb1ieKox92XtOt2zEVnLOm86EciOhGx+dAqL+0LtD+jYbIhi7elF6qnxv8AQwPM+VYmk089RdGuHLf/AD/wWm8Ig/E+0aW8Xd/RURbE5SigZbrLp3hU+GQwlQRl01BBMvOLsfpQLWAGVrmZbpt3EAQjL3d64czX8SzlS0BguQ+IL7tdrpUo7MdowmW1eYrb0hwrlkyuXAUB1Uau/iImHZT4W09T8Jwikm3hYy+SBPHA8YHsg7tDgqQSCCNQQYI6VK+H9kbVoSQJ6t+VPX9NYcWle2BlIGTaMg92Pl981GcX2ie6wFtc0glVAksB8R+yn6x35dalUsLdkNmpnGLlLZIcsdxa1hlnRj8KiJYj8AOZqE8R4pcv3Tcc+LQCNAoGwXyFcL99nYsxkn8Og6DyrQCqs5dzOT1mtlfLC4HLD38w8+f513zU1WbmUyP+9OStIkbVUnHDNbQ6nxoYlyjefKfKujuRHgUSJGkyOviJrlXUYkfYSfPMfumKjNAdOyvEjbxdkk+FmyHYDxiBt5xVs1SjXXYCFAggjKkQw2231q4+H4sXbVu59tVaOkiSPkdKlgxUKaKKKkFCiiigCiPbV2T7nEjFIITEaNHK+o/6lEjzVutMXCuDtjMwdhatW4YWUWC0zr6a6kzvoBXobi/C0v2mt3FDKQdCBuQRInYwdDyqhFwbYDF5LhEyV3EXLRBAfeVLaaHYz5Uo5MdLHDQiK9m2s2gw7vk1w5QCCZOaVBUnmaV8N7PsLxuu0FVIAznRZlmd2jWT5AAb0mxXHbeCC5mDFlzZBBYlhuAQMigiJOnSdqh3aHtTexjeKLdrlaQmOvjJ1c+unQUAcuO4q0uJv/owRrbtKmDlVpljb6jMJB2HnFNbqzsWclmYySdST50os4QmnXB8MnlSijbh+Hk8qesDwjypbw/hrAsCAddDyA/WPXyqVcP4RtSCM4YZjlGb0PqOddwT0+/8qfLvBV7lixCaSCTAkcvntTDbuTXGdT0ng25itnuZV9fbLb1FlqyXRgqliCrQASY1B0HrWty0V95SPUEfjTx2QDDEA5WgqwJymNtNYqV8F4scQjM1trYW46ANPiCGM0EDQxI8o9BsdNqctOs7fyWtOvIQDAoDcQab/hr/AAqSzT9xHBhl8Krm5GADpqdf53pju2ypgiD0NY/XK5xnHbb3NPT4SZo7hQSxAABJJ2AGpJ9BVFdqePnF4l7uuX3bYPw212+Z94+Zqee1HtD3doYZD47viuR8NoHb95hHoD1qrYrf/DfT+yt6ifMuPl9/2Cye+DE1uoO9THsZ2BbEDvboIQagdR19KWY+xZtvFlVYqfe5KR9nqfPb8a6t2whuVL9TCmPdIbuEI4RRiCcpgrbPwfruOQP+H8Q1OwmT4Id4ptmfFnVwg8Ja3bL57rTmvMQkqkqgMdCKjx/39fWnHA4kxpBKrBU5iHt8w6gjOF97KdCAQZrOsm5vJzs9dO6eZ8ewixS+MmVOY5gygKrA6gqANB5DbWuUU/cXIuWg7MxYe4z5Q95SQCFtIP6qysErJ3JHOA1YXBNcbKgk/cB1J2AqMo2V4niO+ROBThhbDhQxUhGnKTzI3y9R57UvwvDVt8hduDy8CnyB96OpgeRrW9dZzLEk+f8AOlRTksYNfR6KUJKyTx8PqJ6722MGGyx5an6Vr3dbKnKJ9P4VAbAG2coZmOpIA325mp/2G4qowuRyAbbsok8tGH+qPlUHYMSITRRABn6mYmtO6bqonlmUfxpU8AXRRRRVgcFFFFAAapb25cPZL2HvKohg65/MeIIRGh1dgZ5sOQq6aY+2fZwY3B3LJgMRmtk/DdXVD6TofImgVHmBLBJJOpO5Os+tOWGwM0sw/CjJBWCCQQd1IMEHzB0p9wHC/KnDhBguF9RUgwXCZ5U4YHhW2lP9jBKgBbSTCiCSx6Ko1Y+QpMiDfw7gI00noI29PPWn/BYMmVsqHYSCxMW1PRmE5j+qsxzil+C4Gzj+tm2n+GD4mH/NZToP1FPqx2p/s2gqhVAUAQABAA8gKQQjLdnc0HEK11vJvAvkqAgx99LMPYsWvgVPW2R95H8afaKb2rOcCDVdu27kRcTQzoVPy3kbV0s4YqZLGPV/wLERrSq9gbb++iN6qD+NNuJ7MWSCbam03I23e3r5hCARTkAruhmIytBHOJGumo6aUk4vxFLVi7dxKgJaUsSDIMbZeYJOkdSKi19rlq5LPdldCWuFjbOmxO6HnMjY7TTJ7TcRicRhEVIZFuBroUEMw2QkfZVjJA8jyqaWm7liWGvUYrFkrLH4q7jMQ9wgl7jTlGuVdlUeSgAVLOzHs2ZiLuKYJbXxMJ5D7R2AqUcB7JYbCWhevQCijMx5sd4666AUy9pO07Yo5EBt2FOic2jZnjc+WwqVz7Eox2+BXv1caVl8nftD2sDr3GG8FkaFtjcj8E02586jiiaxFdFNQN5ObtulbLMjfLW9piCMszOkbz5V2wuAZxPupzYgx+6N2Pp9RTpYVbcC2DJzKXPvaTtHuAwdtfOmuSXJNp9FZdvwhNh+ERre0/UHvH9o/APXXyFLe8MAKAqjXKNvnzY+Z+6si3WctQSm2b1GmrpXlW/udjbAucoIjcqDA5nWB13FJmtQSOlLcRJCEjymNwOhkyK1xduGnedd5/k00sDUSQdToD5bSdPow/y1tZBD9JnntsR/qOvlSsW99N61OHEz/Ok//qkA6HDrzefRSfxoXuxyY/5a1G+mp8tfuFLUsXSPDZMeVlvyowKWtRRRVgcFFFFABWDWaKAK27ZdmwmJ7xR4b3i9Lg976iG9c1ceH8JmNKsHi/D++tleY8Snow2+R1B8jSPD9nFj+sMj7A0U+THdh5bHpQKMfD8IXOWwA0GGuH+zQjlI/tG/VXQc2G1SXhvBUteIy9wiDcaJjooGiL+qvzk60ut2goAAAA0AAgAdABW9AGKzRRQIFFFFABRRRQA08b4R3qyAM4H+YfZP886gvE+K2sHZL3nyqugB1Ynkijcnl+NWeajfbXsZax+EvWSAHfxo8ardUeBv4HyY1NC5xWBjgmyg8d7QLmLxK5/Dh4yog2tknRnPNyRqeh02p2DVCH4jiMNav4JgEDXIuqUXNnQxlzRMSPy3q0uwfYPFYqyj4lTYWIlx4rijYhNxI5mOtJL3MzXaOVjUq+eGNFjDM7BUUsx2AFPmF4CEJFwZnBgryUjkebH7qtbgvZuzhVi0gnmx1Y+ppPiOyFp7rXWZ5Y5oBAAMAdJ86ibfoP0/T4V7z3f6FdXbbzGhG0knwjoANKybA6/Fm+dWd/5dsc7Yb11+7aldnh9tPdtovooFMcWaWPQq6zgXf3EdvRSf4UvsdmMQ390R+1A/E1ZMURR2IMEEs9h753a2o6SW+4CPvpbZ7AD4rxP7KAfeSal9FL2oUj1rsPhxvnb1eP8ASBS6z2bw67WU+Yzf6ppzopcIDlaw6r7qqvoAPwrrRRSgFFFFABRRRQAUUUUAEUUUUAFFFFABRRRQAUUUUAFFFFABWCKzRQAxf+ScGcY2MNlWvsFGZtYKiAyqdA8QM2+gp8y1migAooooAKKKKACiiigAooooAKKKKACiiigD/9k="/>
          <p:cNvSpPr>
            <a:spLocks noChangeAspect="1" noChangeArrowheads="1"/>
          </p:cNvSpPr>
          <p:nvPr/>
        </p:nvSpPr>
        <p:spPr bwMode="auto">
          <a:xfrm>
            <a:off x="155575" y="-1081088"/>
            <a:ext cx="3009900" cy="2257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2" descr="data:image/jpeg;base64,/9j/4AAQSkZJRgABAQAAAQABAAD/2wCEAAkGBhQSERQUEhQWFRUVFxcXFxcYFBcYHRUVFhcYGBgYFRgYHyYfGBkjGRUcHy8gIycpLCwsGR4xNTAqNSYrLCkBCQoKDgwOGg8PGiwkHyAsLCwsLC8sLCwsKSwvKSwsLCwsLCksLCwsLSwsLSwpLSwsKSwsLCwsLCwsLCwsLCwsKf/AABEIAL0A/AMBIgACEQEDEQH/xAAcAAABBAMBAAAAAAAAAAAAAAAABAUGBwECAwj/xABGEAACAQIEAwUFBAYIBAcAAAABAhEAAwQSITEFQVEGEyJhcQcyQoGRUqGx0RRicoLB8BUjM0NTkrLhJGPC8QgWRHODotL/xAAbAQABBQEBAAAAAAAAAAAAAAAAAQIDBAUGB//EADARAAICAQMCBAQFBQEAAAAAAAABAgMRBCExBRITIkFRYXHR4QaRobHxMlKBwfAU/9oADAMBAAIRAxEAPwC8aKKKACiiigAooooAKKKKACiiigAoorE0AZorAas0AFFMPGu3eCwl0WcTiEtXCocBg3usSAZAjdTz5V0wvbXA3IyYzDtPIX7c/QmaAHqiudq+rCVIYdQZH1FbzQBmisTRmoAzRRNFABRRRQAUUUUAFFFFABRRRQAUUUUAFFFFABRRRQAUUUk4nxS1h7bXb9xbdtd2ZgoH13PkNTQArpr492lw+Ct95ibq215SdWPRFGrHyANVP2y/8QAE2+HJJ27+6NPW3bO/q3+UzUdbsU+Jfvsdinv3GjVTy3ADt8OuyqBS4Avfsx2osY+wL+HYlCSpBEMrLurjkYIPoR1pRjeN2bP9pcUH7Myf8o1qlOz2Ow1l3w2FLIW9+C8XDbndifERJ++npR0pXHAmSzMHxwXlLWwcslQWESQBrHTWkGNw1+5/6goOiWsv35s330n7JL/w3/yXPxUfwpwuY1QzqZm2gdtPhOY6dTCnSmiiXgXC2wzOe8zhwJBUjUbGZMmCaeWx/wCr99NeJ4vbtqrOSA6sw0mQq5iP2o2HlW+IxyKGzEwiqzaEwryAdNTsetG4Hnn2v8S77i2IPJO7tjXbJbE//ZjULNPHafGrdxmJuanPeusCDuM5jl0AprAXq30H4z/CpkthDW1dKmVJU9VJU/UU64btljbZ8GLxKx/z7hH0JIpCcIu+bT90/dNKcF2eu3rqWrQzXLhyosEZifPYACSTsACeVGEBNuw/bLjWMxK2bOKYjd3uW7brbtjdmldegE6mBV8XsYtoA3bgBgDMxALEbmBz56CKZOwvYq3w3C92sNcbxXrke+8bDoijQD57mmbjAls7tJYnfpHL00qPGWV9Rd4UcpE7wXFkue46v+yZ+6lyuDtVccLwU3FKGD1BMjlvU2wV4lQT7w0MdR+dI1gTT3u1boc6KQ4riqWbbXLzrbRBLOxAVR5k7fxqm+1Xt7ufpCjAKvc22lmuLrfA3AG9tDyPvbHTYoWcl5UVH+xvbWxxKz3lkwwgXLbHxW2PJhzB5MNDUgoFCiiigAooooAKKKKACiiigArlicUltGe4yoiiWZmChQOZY6AVu1eXfa5xDHfp12xjLxdFOa0q+G33bTkZUB3jTWTIOvUAsbtj7frFmbeAUX3271pFtf2Ro1w/QeZqluP9qMTjrneYm610iYB91J5Ig0Uegrh/RYRkF5gocTIObKCAUdgBqhzA+GdA3MRXNMaqKmRSLitm7wMeR0gcoOs+XmRSjgt4PwuWZVKx4WkMT5LHkQatTsVxVb+GUCQbRFtgTMQNCDzESBz8NVIXe42ssT/2+Wgj5VMfZ7dNnEZGOl4ZY6OJKH1mV+dGcDZSS2ZbfAOyWEuNee2pF7Lo2ULJafEBJ+Ia7b0zXcAxZgXZVJ90bgwFYT08P1LeVPfAsZ3V9GPunwt+y2k/IwflSvtLgO7vk8rni/e2YfXX50uWGB47IYcJhEA2zXD8zcanc2hroNRB0Go1367nekXZtf8Ahrf7x+rtTlFNYDZiQBnU2lZbdsOukyfF4ACInwDY8xpSLifFVSy1xrUCXQ5oELaR2Uny8Og86kBFRn2kYzuuF4xpg9yyj1uEW/8AroyB5eN2TmOpJzGeZJnWnrEdorF24rXMDYAzFmW0z2gwKsI5wASrafZ86ZHFaxU40lGH/o6+cow2MQ/8u8lzmOTiSdYgbyKuL2d9g7PDLTYm+cl25pN1lHcW2eEtyNO8aVzRuxyjTdh9ifs9KgY7EL74H6OhHw/4zT1+Hy8XSp/xDihuPbQIDZvK4t5lZS+JtMzBGYn+qOW2WUxMqdoAMUmPissTjtI5766mZwri1ZsLa8TOAM4utBNt8+bcqoUKxkGabeKcPuX77Jh1GS2B3hI1t3Wg90CCQ7Kupj3ZUak6Py4W3fvNds4kC6LTWSbfdMQSQZu7i4yEQAQAJbrSaxwdMM5N12Fm1bXuvG+XOczXrlyNXvM8GWk66azTU2guqrtj2yQl4VwS6ggrr1gqAPMnf1pdx7tJh+G4cPiH3nKo1e6/MW15+ZOg5moX219qzYWyLaAjENcZgG0ZMMrk2zeU6rcuKB4SJymTBIqmOO8evYy617EOXdvkFHJUGyqOgpW8leFEadkPPbXt/f4lclzksqZt2VMqv6zH43j4j8gKjM1zDGgXaBzHbgHaG9gr638O+R108mU7o6/EpgaeWkHWvS3YH2hWOJ2pWEvIB3lkmSv6yH4kJ58tjFeVQ9PHAhiLVxL9hzadNUfbXoB8QOxB0POkk0uSaiqy2XbXFt/A9ezWagns69ptviAFm8BaxajxW9hcjdrU/UruPMa1OgaBHtsZooooAKKKKACsUVBvaT7SU4db7u3lfFOPAh1FtT/eXI5dB8R8pp0YuTwgD2k+0pOH2+7tQ+KcSi7i2p/vLnl0HP0mvPGOsXMT3l+7czXGm4SzeK5DZWaDuoOmm0aCAYV4Njibty/iGF1gQ7h7gQ3SxjRiMoiNjA90eVGO4ocoUtnUe74cveDTLcupqF8KqIHvZQTMSdaGmUY9nLfI3JGi7NAknKIUSTlEkwOgkk/M0uwHBGuMF5nYSB9WOgHnXTDvqZ3Os9Tzpdh8OzsqopZmMKqgsSeQVRqT6VlXQdcnFkNlss4R2ThSqlzxqrW2ylSD4pHLnIKsDI0gdaX8Ot3bl02sFbdmfKVUKGdcusltgJ3JgaA6RU17P+yK/iH77HubQclmRcpuMSZOYjw2p8pPpVpcI4LYwid3hrSoNJC7setxjqx8z8qhS9RI1t7shSWDOW7/AFbbOPeytHiAjcTpIqQX8a1+2sWDcFoSbjSoMLBMKdZHLMa59p8GVuLc08e8bBl9d9I+ldOzHEj3xW4xYXBHiJPiEkfUSKeWh84Ev/D2tAJWYAgCSToOmtL4rFm2AoA2Ageg2rJcAxr9D+VIIYiq99uOLycLK/4t60nyUm4f9Aqxap//AMQmL/q8Ha6vduH91VUf6zSrkCk2FWH7JfZx+nXe/vr/AMLaOx/v7g+D9gfEflzMMnYLsPc4lie7WVtJDXrn2V6L1dogD1Owr05g+GJYsLZsAW0RcqAAHLA00O+upneT1qST9BEIsXxZhiEsWbYuMFz3fFkFq3smsEFmIICaaAmQBrqLVnF22ZRleLtrNlGey8G2/o46jcRrBqrx7TVwl+9atg3FJi5iVhnvXxIe7kfwlZ8KrIhVA1EAP/ZTtFgyMRdONZbVo58rv3Ts1xVe7fvqINxzdYoAAVARQo11ls0l1cVKUdmSKUPR8Ei4oly1h7dq1b7pLIR3ugrltW7EM/dKPE7MqlQIA8Rk8jXfbT24tkNrBKEuMPFdDh+7B+FIGU3I3YFlXlmOojfb32tX8apsWSbdiSCRKviFzHKbn2FKwSg3MzyAr6ar4GSs2wbXXZiWYksSSSSSSx1JJOpJOpmnxsEmJtA2BFy1AKeEFrYVQCoUCTmDEkkkllpjBrthM+cG3OcGQRuP586HsRxTk8Lc5XrRBIO4MHbcelbYXhz3D4RpzOwHqalGI4el0rcuJFz4wH8JjQQIkRtE8gNd67qgAAAgDltFVp3pbROm0P4fnZ5r/Kvb1+w24HgaJqfG3mNB6D86czrS/AsHRrZIUwWBlVkgTDE+kQSBqTuKQRVSUm92zrNNRXSnCuOMfqI8bbIK3Vc23twQ6yGQgjK0jWBr5jzEg277M/a2uKK4XGFVxOyXNAl/+C3D02bl0qsWtj61y7L+zW9jsXktHJZWGuXf8ME+6o5vI0+pq1TZnys5brmgUJf+itbPn5+56iBrNJsBhe6tpbDMwRQuZ2zM0ACWbmTzNKasnNBRRRQBBPaV7S7fDrfd28r4px4UOotg/Hc8ui7n0qg8PZuYu5cv33zNIdy8nOSCZdVIbuYTKWX3ARsNQX7ZvX2uX7jMbhZmcwSXOxaYGX1gbDQbdOLcXkBR/ZgyluTlME6qD7lqSxVd/GwkqBW1TSq1hcv1GMxxTiCySqiCAB1uBR4e8PxIpEAwpfKpbamRnJJJ1J51ulp7hJGp5kkADpJJAA0ofDkHdfUGR9auRioiGo/nyr0V7K2wb4NbmFtJbuRkv/E4uAay7SxVh4hrEehrz5h8IXnKC0bwNh5nYVJ+wnaluG4sMQ3dNCX0kGU3DCDBZCcwjfxDnVTV0qyOVyhVyekgKyiAbAD0rlYvq6qykMrAMrDUMpEhh5Ea1D+2/tOTh10WRYe9cNsXffVFCl2TUwTMqeXSsQkJTxvB95ZYDceJfVdY+YkfSoTauFSGG4IIPmNaaOD+1jFYq44y2bKBMy5AztOYBgzPuRI2Xzrc3y2pJ+en3Vl6rqUNPLsabZXsvUHgsz+nLKorXLiKWUNGYSJEwANaiGK7X3u8cp3eXMck2wTlGgM6GYHOmDL0gfL/AHrcCse3rFsv6EkVpamXoSIdurwWCtqesN+E1D+23CLnE+7dnAe0GEhZXuyMx0BEQVmaXBBMxXWfA4nddfMSJHpTdLr7pXx7pMSu6UpLLGTsVax3C2PdvauWXMvbbOskAKWUwYMACpp2t7bNdwTphFZb9wZCSQO7U++VbZmjQftTyim/+lX1m4G2PiWZgHqPOuL8VYkFlQwCAMsDXLrA5woE9JrpYaiUZKWzwXvgVi3ZnED+6PydD/1Vzbs7if8AAuH90Hy61an9JqRBsoQDIGojryk/WuNy6rFYQJoAQOZ5nWt2P4hv4cYv8/qReEvcpnE8P1IIKsCQREQRoQQdjNIruEYcp9Pyp84jf7y9df7Vx2+rGk0V0V3TKdRFSx2yfsRKbTNMB2fZoNzwjpzP5VIcPhUQZUWPxJ8zuTTRYxjLzkdDTlh+Jqd/CeXT61yuu6Pq6t15o/D6Hb9H1vToJJeWfvL68L9BTl61jJW24n8DNOHA76i74lBkHLt4W5GCCCfUHWPOcDtw8M6qdmIOUdxJhuHloJYICSATJkjfQbAcyehiSKzesqbSumkaOJ2PJjPU/dFOt+61u9JMLd5h3IFzSWZjJc6iWgAhpAECE9/+qvHLqrAl0G6ieYAgDUEdAYPWndqRWjdKTz/lf7Q1K/WnTsz2ifBYhbqaj3XT7acx6jcHr6mkOMwyqxysGXkR56xPX8qcOE9ksViQO6sOR9sjIv8AmaJ+U0iznYku8B1tWtKL99i/OG8QS/bS7abMjjMp8j16EHQjkRSuq67MYa/wjIuKdDYvvllSSLF0jwliQPC8QTsDHWrEDVoReVuec6mqNc32PMfR+5miiinFY8m4q8PhHM68yfy8tKb7+F5wJ6dae+O9n72Dvd1iEKsAYO6uJ99G+JT92xANN7rBnl+FdDGSxlCDZ3fX8v8Aet1Ty/n8aVPZkQd/518xXHu4qXI3BlbJP8/nXVcOa2Q+E6x50l7wg6MTUFl0YLLHYLH7F+1P9Bwr2L6Ndya4cAge8TNtmPuoD4gdTqRG1QztR2qvY++b1/LMZFVFhUQEkKvNtSTJJJn5Uzk0ps2LaybxcERFpRDNOvidhFsfIt+rzrFm1KTeB6WBx7K45rV0vlJtQFutGlsMQFYnl4uW8TppVko3+9VBi8ezjKIS2DmW0pORSQATBJJYgCWMk/Op12L453trI58doAEn4k2Vvl7p+Vc51jS90fGjyuSlqq9u9EoFbVxN8AxzgmPIb1kX5iATIMadOvSuY7WUDqK62xMjqrD7qSlmIEAA855aaadJpTh1KvDb5tjyE7H5GpKfJOMvZodB4kmJ1Ggoy02cT7R2rDd3DPcmMijadsxO3oJNKeG8UW9mgEFCVYHkQY/HrXY9ssZwauBSFrS/dyI7/ZVm/wAqk/wpTbslpiNNDrzifwNNPaljbwt6RBKhf87AfhNWNLU53QjjloR8FcDYURWxrEV6oikEVkCsUowlkM3ikIoLORyUbx5kkKPNhSSkorLBJt4Q54CwEtCR47pBH6lpZAMdXaf3UH2q6qp9dPWm2zxeLpe4mZW3QMVgRlUKQNAoAEcwOW4kOBxMFblpoIIZWHIg6b9Ohrz3qVNluodkuGdXHr1XS9LCtQcn6+35/sSThvZPEYrDrFkifibwGROVhnGx0kgajnyqS8D9lpRVF+8QRJiz4ZJkeJmGpEnl0iNZk/ZXtGuMsB9A48NxfsvHLyO49fKnsVRVUVyQS6zddHyPEXvsM3C+yOFw4AS0py6gv4yPm0x8qeYoatc1SYwZ87JTeZPI39oODLisNdsPs6kA/ZbdW+RANRX2edqXlsDitMRZlVJOrqvw+bKNjzWDyNTojzqP47sVYvYtMS2YOkEBTlzMuxcjUx09ZkaU2SeU0WKboquVVi2e6fs/vwyRrWawtZp5UGvj3Z2xjLRtYhAynY7MjfaRt1b+TI0qie2fs9v8PbN/a4cnw3QPdn4boHuHzHhPltXoqud6wrqVYBlIIIIkEHcEHcVNVdKp7cAeTGtj08tx/tSe/cA8zVudvfZIyB7uBBZN2sCSyf8Atc2X9Xccp2qnHtxV6zV7eT+BUjXOa6WLBeYgACSWYKAOpP5Sa5gUEVQcm3ljhV+kC2YtwW/xCsMD1tgnwb7+96bUibXfnv5+tZJrE00DUrSnhfEDYuq4EgaMv2kbRlPqNvMCjB4F7rZUBY7noo6seQ86cH4fZCtbtk3rxI8S+FEAbUid9BEnrpsZZOKkmn6iNZWC1OHYQXraOhDBhIbUyCAVnQROYA67zSprVvO4YlRIiNQAw+/KSD6A86ivZbC3bFrurhYxLAQQFVokCdYnWfOn2K4nWVrTWOGPujIsj2S7RYt62AYXUrpInK2UzM6EZoI02msYrFhyCFiN/PbcdZnXoR0mkkVuoqm7ZYx6EfcQ+72TxVzE3ylpyvfli0hcyEkgqSfF6AH7q17P4a+2NRnDg+IuWDAMCScpYjxbgf8AapzcxLq3hZlzKp0MaxH8K54nGPcILsWI2k7eg2FdvDUJwXyNdSykdsVYfNYQ6Bm8eUGDlAbLtsYOnOKZe3GIy4dBftwLlwKzLr3aBgc8nTPlmNQJPTSne3xJlULAMbEyT9/rTtwzM1ssYbOTKsNCBAjpG+4p0+pw0eLnHOHxnH6j4x7/AClSXOAd8A2HNkklgLaXHJgEkGbuobKCSGyiF6sBTGywSDuND6irZ4v7ObN2Xw5OFuEHRdUM6EFQfDI+yY8qrzjnZXEYT+1t+DlcTxIf3h7p8mg11/SPxBpNd5IzxL+17P6MrW0Th6DTTpd4bcS1GRhKpeuGPdR9LOboPFOvNh0o7N8JOIvqseEakwSJ1yh42SRLHkqseVSji/DWNu2SQlsg3IO9xjoLrLALXnEkA6KgEQDrd6jq1FqqPzZNo6lJ9zIG1mlGA4gbJ6qfeH8V8/xpZi7ABIEGDEjY+Y8qQ/obMdqzJOM49rXJeu00bIuMllMn/ZHtL+jXluqc1t9HA+JJ3A+0vT1HOrtw18OoZDmVgCCNiCJBHyrzn2f4BfnwrCnfNt6jzqRYXFXkPcM1wRoqZ2AE6wBMQdxWNfV4b9zChXPR2eHP+l8Muy7i0UeJlX1YD8arTtx2oxLYju8LcK2kC+K0w8bESZcchtA++mHTnr99ZLVSlPKwa1F3hS7sJ/MlHZft5ct22XGhrjAjIy5SzA7h9QJHXnPlJcL3tKX4LDH9pwPwBqEIoMyY84J/CumW2N2Y+igfiaRSaQyyffJywln2LV7Occ/SrPeZcpDMpWZgjzgbgg061AvZxjh3l+0DowFxR6eFvuK/Sp7UqeUNCiiinAYIqh/bZ2U7jEjFIIt4jRoGgvqNZ/bUT6q3UVfNMfbLs4MdhLtgwGYSjH4bi6o3pOh8iaAR5VisNXfEWCjsjqVZSVZTurKYYH0IitsHgHukhANPeYkBVH6zHQem9PHiMinGzwsIouXyUQkgKpXvGOUkEKeQaAZjfypdh1VCVw4Fx1YlrzAZAmyxmG2aGk6yoiQYpw4bwxwbj3EL3zbL22uDNOkgqp1DQDEjTSIpAERdiiB1e1hXYKLaZQ94KToXIkwDGZgQOh3M74fZtWLXd2LWYODctgWs9y47yqLfaJAQiNGUSjEmIFVtd48wwzrBJfw95OsaEK06qoiQFiTM9am3Z3tquGwq3Hb+0nwrBuSBDZQTAUlQCW20I80YhLOIcMjumu3dVUNchmPesqFCWLHw2gWLEGRIXYDVrweLS4s23DrLAMDIOUwf58xyIqu+0fay/jW8RyW+VsHSBtnIAzn5AeVLOxXETauG2x8FyI/VuDY+QI8J/drJ6npPGq7o8orairujlcon8VkVgNWRXGGWbYkf2Z8iPox/OuMUovLKKejkfUD8q5lK63Sy7qYv4GpU8xRyqV8NtxaQfqg/XWowLcmpgiwI6afQRWb1ieKox92XtOt2zEVnLOm86EciOhGx+dAqL+0LtD+jYbIhi7elF6qnxv8AQwPM+VYmk089RdGuHLf/AD/wWm8Ig/E+0aW8Xd/RURbE5SigZbrLp3hU+GQwlQRl01BBMvOLsfpQLWAGVrmZbpt3EAQjL3d64czX8SzlS0BguQ+IL7tdrpUo7MdowmW1eYrb0hwrlkyuXAUB1Uau/iImHZT4W09T8Jwikm3hYy+SBPHA8YHsg7tDgqQSCCNQQYI6VK+H9kbVoSQJ6t+VPX9NYcWle2BlIGTaMg92Pl981GcX2ie6wFtc0glVAksB8R+yn6x35dalUsLdkNmpnGLlLZIcsdxa1hlnRj8KiJYj8AOZqE8R4pcv3Tcc+LQCNAoGwXyFcL99nYsxkn8Og6DyrQCqs5dzOT1mtlfLC4HLD38w8+f513zU1WbmUyP+9OStIkbVUnHDNbQ6nxoYlyjefKfKujuRHgUSJGkyOviJrlXUYkfYSfPMfumKjNAdOyvEjbxdkk+FmyHYDxiBt5xVs1SjXXYCFAggjKkQw2231q4+H4sXbVu59tVaOkiSPkdKlgxUKaKKKkFCiiigCiPbV2T7nEjFIITEaNHK+o/6lEjzVutMXCuDtjMwdhatW4YWUWC0zr6a6kzvoBXobi/C0v2mt3FDKQdCBuQRInYwdDyqhFwbYDF5LhEyV3EXLRBAfeVLaaHYz5Uo5MdLHDQiK9m2s2gw7vk1w5QCCZOaVBUnmaV8N7PsLxuu0FVIAznRZlmd2jWT5AAb0mxXHbeCC5mDFlzZBBYlhuAQMigiJOnSdqh3aHtTexjeKLdrlaQmOvjJ1c+unQUAcuO4q0uJv/owRrbtKmDlVpljb6jMJB2HnFNbqzsWclmYySdST50os4QmnXB8MnlSijbh+Hk8qesDwjypbw/hrAsCAddDyA/WPXyqVcP4RtSCM4YZjlGb0PqOddwT0+/8qfLvBV7lixCaSCTAkcvntTDbuTXGdT0ng25itnuZV9fbLb1FlqyXRgqliCrQASY1B0HrWty0V95SPUEfjTx2QDDEA5WgqwJymNtNYqV8F4scQjM1trYW46ANPiCGM0EDQxI8o9BsdNqctOs7fyWtOvIQDAoDcQab/hr/AAqSzT9xHBhl8Krm5GADpqdf53pju2ypgiD0NY/XK5xnHbb3NPT4SZo7hQSxAABJJ2AGpJ9BVFdqePnF4l7uuX3bYPw212+Z94+Zqee1HtD3doYZD47viuR8NoHb95hHoD1qrYrf/DfT+yt6ifMuPl9/2Cye+DE1uoO9THsZ2BbEDvboIQagdR19KWY+xZtvFlVYqfe5KR9nqfPb8a6t2whuVL9TCmPdIbuEI4RRiCcpgrbPwfruOQP+H8Q1OwmT4Id4ptmfFnVwg8Ja3bL57rTmvMQkqkqgMdCKjx/39fWnHA4kxpBKrBU5iHt8w6gjOF97KdCAQZrOsm5vJzs9dO6eZ8ewixS+MmVOY5gygKrA6gqANB5DbWuUU/cXIuWg7MxYe4z5Q95SQCFtIP6qysErJ3JHOA1YXBNcbKgk/cB1J2AqMo2V4niO+ROBThhbDhQxUhGnKTzI3y9R57UvwvDVt8hduDy8CnyB96OpgeRrW9dZzLEk+f8AOlRTksYNfR6KUJKyTx8PqJ6722MGGyx5an6Vr3dbKnKJ9P4VAbAG2coZmOpIA325mp/2G4qowuRyAbbsok8tGH+qPlUHYMSITRRABn6mYmtO6bqonlmUfxpU8AXRRRRVgcFFFFAAapb25cPZL2HvKohg65/MeIIRGh1dgZ5sOQq6aY+2fZwY3B3LJgMRmtk/DdXVD6TofImgVHmBLBJJOpO5Os+tOWGwM0sw/CjJBWCCQQd1IMEHzB0p9wHC/KnDhBguF9RUgwXCZ5U4YHhW2lP9jBKgBbSTCiCSx6Ko1Y+QpMiDfw7gI00noI29PPWn/BYMmVsqHYSCxMW1PRmE5j+qsxzil+C4Gzj+tm2n+GD4mH/NZToP1FPqx2p/s2gqhVAUAQABAA8gKQQjLdnc0HEK11vJvAvkqAgx99LMPYsWvgVPW2R95H8afaKb2rOcCDVdu27kRcTQzoVPy3kbV0s4YqZLGPV/wLERrSq9gbb++iN6qD+NNuJ7MWSCbam03I23e3r5hCARTkAruhmIytBHOJGumo6aUk4vxFLVi7dxKgJaUsSDIMbZeYJOkdSKi19rlq5LPdldCWuFjbOmxO6HnMjY7TTJ7TcRicRhEVIZFuBroUEMw2QkfZVjJA8jyqaWm7liWGvUYrFkrLH4q7jMQ9wgl7jTlGuVdlUeSgAVLOzHs2ZiLuKYJbXxMJ5D7R2AqUcB7JYbCWhevQCijMx5sd4666AUy9pO07Yo5EBt2FOic2jZnjc+WwqVz7Eox2+BXv1caVl8nftD2sDr3GG8FkaFtjcj8E02586jiiaxFdFNQN5ObtulbLMjfLW9piCMszOkbz5V2wuAZxPupzYgx+6N2Pp9RTpYVbcC2DJzKXPvaTtHuAwdtfOmuSXJNp9FZdvwhNh+ERre0/UHvH9o/APXXyFLe8MAKAqjXKNvnzY+Z+6si3WctQSm2b1GmrpXlW/udjbAucoIjcqDA5nWB13FJmtQSOlLcRJCEjymNwOhkyK1xduGnedd5/k00sDUSQdToD5bSdPow/y1tZBD9JnntsR/qOvlSsW99N61OHEz/Ok//qkA6HDrzefRSfxoXuxyY/5a1G+mp8tfuFLUsXSPDZMeVlvyowKWtRRRVgcFFFFABWDWaKAK27ZdmwmJ7xR4b3i9Lg976iG9c1ceH8JmNKsHi/D++tleY8Snow2+R1B8jSPD9nFj+sMj7A0U+THdh5bHpQKMfD8IXOWwA0GGuH+zQjlI/tG/VXQc2G1SXhvBUteIy9wiDcaJjooGiL+qvzk60ut2goAAAA0AAgAdABW9AGKzRRQIFFFFABRRRQA08b4R3qyAM4H+YfZP886gvE+K2sHZL3nyqugB1Ynkijcnl+NWeajfbXsZax+EvWSAHfxo8ardUeBv4HyY1NC5xWBjgmyg8d7QLmLxK5/Dh4yog2tknRnPNyRqeh02p2DVCH4jiMNav4JgEDXIuqUXNnQxlzRMSPy3q0uwfYPFYqyj4lTYWIlx4rijYhNxI5mOtJL3MzXaOVjUq+eGNFjDM7BUUsx2AFPmF4CEJFwZnBgryUjkebH7qtbgvZuzhVi0gnmx1Y+ppPiOyFp7rXWZ5Y5oBAAMAdJ86ibfoP0/T4V7z3f6FdXbbzGhG0knwjoANKybA6/Fm+dWd/5dsc7Yb11+7aldnh9tPdtovooFMcWaWPQq6zgXf3EdvRSf4UvsdmMQ390R+1A/E1ZMURR2IMEEs9h753a2o6SW+4CPvpbZ7AD4rxP7KAfeSal9FL2oUj1rsPhxvnb1eP8ASBS6z2bw67WU+Yzf6ppzopcIDlaw6r7qqvoAPwrrRRSgFFFFABRRRQAUUUUAEUUUUAFFFFABRRRQAUUUUAFFFFABWCKzRQAxf+ScGcY2MNlWvsFGZtYKiAyqdA8QM2+gp8y1migAooooAKKKKACiiigAooooAKKKKACiiigD/9k="/>
          <p:cNvSpPr>
            <a:spLocks noChangeAspect="1" noChangeArrowheads="1"/>
          </p:cNvSpPr>
          <p:nvPr/>
        </p:nvSpPr>
        <p:spPr bwMode="auto">
          <a:xfrm>
            <a:off x="307975" y="-928688"/>
            <a:ext cx="3009900" cy="2257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6" name="Picture 14" descr="http://resources1.news.com.au/images/2012/06/06/1226386/060161-academic-journal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40632" y="4869159"/>
            <a:ext cx="2409419" cy="180706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1120691" y="376735"/>
            <a:ext cx="8028384" cy="656055"/>
          </a:xfrm>
        </p:spPr>
        <p:txBody>
          <a:bodyPr>
            <a:normAutofit fontScale="90000"/>
          </a:bodyPr>
          <a:lstStyle/>
          <a:p>
            <a:r>
              <a:rPr lang="en-GB" b="1" dirty="0" smtClean="0"/>
              <a:t>What are the barriers to publishing?</a:t>
            </a:r>
            <a:endParaRPr lang="en-GB" b="1" dirty="0"/>
          </a:p>
        </p:txBody>
      </p:sp>
      <p:grpSp>
        <p:nvGrpSpPr>
          <p:cNvPr id="10" name="Group 9"/>
          <p:cNvGrpSpPr/>
          <p:nvPr/>
        </p:nvGrpSpPr>
        <p:grpSpPr>
          <a:xfrm>
            <a:off x="0" y="0"/>
            <a:ext cx="1115617" cy="6858000"/>
            <a:chOff x="0" y="0"/>
            <a:chExt cx="1115617" cy="6858000"/>
          </a:xfrm>
        </p:grpSpPr>
        <p:sp>
          <p:nvSpPr>
            <p:cNvPr id="12" name="Rectangle 11"/>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Tree>
    <p:extLst>
      <p:ext uri="{BB962C8B-B14F-4D97-AF65-F5344CB8AC3E}">
        <p14:creationId xmlns:p14="http://schemas.microsoft.com/office/powerpoint/2010/main" val="3657944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SEhQUEhQWFhUXGB0bGRcYFxgcHhgYGB0WGiAVGRcYHCggGBsmGxgYITEhJikrLi4uGh8zODMsNy0tLysBCgoKDg0OGxAQGjAkHyQsKy8yLCw0LCwsLCwsLCwsLywwLC0vLCwsLCwsLCwsLCwsLCwsLCwvLCwsLCwsLCwsLP/AABEIAOAA4QMBIgACEQEDEQH/xAAcAAACAgMBAQAAAAAAAAAAAAAABwUGAQQIAwL/xABGEAACAQMBBAcFBAcGBQUBAAABAgMABBEFBhIhMQcTIkFRYZEUMlJxgUKCobEII0NicqLBFTNTY5LRJHOy0vAXJTSz4ZP/xAAZAQEAAwEBAAAAAAAAAAAAAAAAAQMEAgX/xAArEQACAgEEAAUDBAMAAAAAAAAAAQIDEQQSITETIkFRcTJhgRRCUpEjobH/2gAMAwEAAhEDEQA/AHjRRRQBRRRQBRRRQBRRRQBRRRQBWCaCajbu63uA5fnVV10a1lncIOT4NqO6DPujljn41sE4qHt5N1gazPcFufLwrJDWYg3LvJdKjnjo2bm+7l9f9q3IR2R8qhRW7Lf/AAj6n/aop1PLlN/gmdXCUUb7MBz4VkVBySFuZzU2K003+K3hdFNlezBmiiitBWFFFFAFFFFAFFFFAFFFFAFFFFAFFFFAFFFFAFFfEsoUZNePtqeP4GuJWQi8NnSjJ9I2aK1/bE8fwNfQuk+IVHiw/khsl7HtWGYAZNeRuU+IVHXNyXPl4VXbqIwXHLOoVOTPq6ut7gOX51oXt2kMbSSsERBlmPIAVm7uUiRpJGCIoJZicAAd5Nc9dI23b6hJ1ceVtUPZXkZCP2j/ANB3fOsEITvnlmmUo1xwjoPT7xZoo5YzlJEV1PLssARkdxwah9otrYLSSKFjvzzOiJEp4jfYLvt8K8fr3eSpsulBrbTILaAZuVVkMjDsxqGO6QD77buPIY455VT9nrwvqFvNPJ+3R5JHbuVgxZmPkKshpHluXSz+TiV/SR1KxxzpYbQ9IPtN3DYWDZWSVUlnHeue0sR8N3OX9PGofaDaq41u5Gn6cCsLHtvxBdBzd+9Ih4czkZ5gVrbAbPpFr0sUbF0tOs7R72UCM5xwHaZuHlU16fZBzn/QlbultiPGt5tQ8F/GqbtLtxZ2ORLLvSD9lH2n+o5L94iqjs1tpd6teiOFfZ7WPtyleLsoPCMuRhd444KAcBuNVVK2MW48L3O57G0nyxue3OeAx6VJKOHGo3T48tnw/OpOtul3yjukyi7CeEFFFFaikKKKKAKKKKAKKKKAKKKKAKKKKAKKKwTQEVey7zeQ4V4UZrU1W+EEMkzKzCNC5VACxCjJwCQCcedeFKTnLPueikorBt1ilXcdNkA/u7WVvDedF/LNRc/TbKfctI1/ikZvyVatWltfocO6HuOmqxtVt3aWGRI+/L3Qx4Lfe7k+v40pb3pF1S//AFEC7pb7NsjmQjw3skgeYxURc9HupopkaymwOJIAY/PdUlj6VfXov5sqnqP4nptpt9caj2GxHADkRL3kci7fbI+g8qqdANFb4xUVhGZtt5YVsWNnJNIkUSF5HIVVHMk93/73Vr0xdk9oLTRozKFW61CRcAA/qrZTjsmT7Tnv3M8t3I456IGVpOn22zWmvLMVa5cdo98kmOzCnfuA9/zJpO7G2Oo39xMtmzq0xzPKCVVQzFjvSDiMknsjifOtmG6Gpz+1axfLHEvAKuWcjP8AdwwoCY18XI9eJF0l6X7OyhFvpVmd1eAaTsLn4yAS8hPDixBNRgkrPSNp1tpUSWFuRJcOA91OQN4jmsKjjuKThyoOeCZJpn9GezPsNkquMTS9uXxBI4J90cPnnxpX9GekvqepPdXJ3xG3WuT9uUnKrj4QRnHIBQO+n7Xn6y39i/Jpoh+4lrSLdUePM171oWl53N9D/vW/WuicZQW0psTUuQoooq44CiiigCiiigCiiigCiiigCiiigCsGs0UBA1iRAwKniCCCPEHhivSUYYjzNfFeA1h4PS7OUNoNNNtczwH9nIyjzUHsn6rg1bujvoxn1IiWTMNr/iY7UniIgf8AqPDwzxFNfUOi6G61H224IMXVoTD8cq5GXPwBAnDvPPAHH72g6RkSUWWlRC7uvdAT+6ixw7TDAIXwBAHeRXuQk3FM86SSbLDZ2VjpEACKsKEgcAWklc8lAGXlc9wGT4Cp20mLorFGQkZ3H3d5fJt0kZ+RNUi2tItMQ3+r3IluiCOsb3Y8/sbWPu8MgZPM4Femh3F3qjLPIHtLEENFCGKzXGOIeV14pH4Ip7XeSOckEvtjshBqFs0DgJxDJIqjKOPtAd/AkEeBpH9JHRcdPSB7ZpbgOzK/YyVOAVwqDOCN70FPOHaZZbn2e1Xrtw/r5Q2I4f3d7B35M/YHLjkip6mQcStw58K2rDTJpziCGWU/5aM3/SK6wttidPjkaRbSEuzFizIHO8xJJG/nHE8hwqejjCjCgAeAGB6CpyMHL2ldE+qTkZt+qU/aldVx90Et+FXiWPZuyAtZU9pnj7DlY5WdpASGBIIXO9ngDw5U66SfSFol1peotq9lGskTdqVSu9uMQFfeA4hWwG3wcgk54c4yCMum2cZ+z7ZYS9zBZVI88dvA9KsFhDqUUfXadeQ6rbjnG5AlA8A2eLY+I5/dqf2X2907V1EUyRrMeBgnCsGP+WzDD/gfKvvUujiOFjc6Uxs7peIUE9TL/lyxnOFPLhyznBrmUIy+pHSk10fWye1cV+rboaOaM4lgk4PGfMHmM9/qBVtsrr7LfQ/0pW3sL6jm8s19m1izO7cW55SgfYb4lYDstnjyJ91hbtl9eS9t1lQFWyVkjPvRyL70bDnkfkRWCyEqJb4dGiMlYtr7LpRWlYXGeyefd51u16FdinHcjPKLi8MKKKK7OQooooAooooAooooAooooAooooCIvBhzXisiqQWICg8SeQHnW1qQ7XzFQG1Sb1ldAd8EnL+Bq8WxYta+5vi8w/Ba7u1SVHjkUMjqVZTyZSMEH6VQdT0+LZ6xmm06zaVySXYneKLxILn3jEg4YXwyTzarLsLrPtlhbXGcs8Y3v417LfzKanq9cwiZ2d2aaX/3faGXCr2o4ZeCoO4tHyHdiMDJPPJ4VsjaK71+ZoLHftdPQ4mucYkkH+GnwkjuHEDi3PdNi296OBqc0Uj3UyIhG9DwKbveYx9hz8RzUrrGrWWi2a5AjiQbsUSe87c91R3k8yx8ck1JB6ySWWjWX2YYIxwHNnY9w73dv/OFVfYG9vNUujqMpMNmgdLeD488DK3jjGM+OQMAHNF0GyuNpb1rm9YpZQHioJCKOfUofiIwXfnjHLsgOvZTV7e6gDWgAgRmiTAAGI+z2QOS+HligJiil/0ldJsemHqY0625K726ThIweRcjiSeYUeo4ZlOi7XJr7T47i4YNI7yZwAAAHYAADuAAFRgktla2pWEdxFJDKu9HIpVlPeD+R862aSHSD0i3+natLGjq9uBGywui4KlE3sOAGHaD8cn+lECC0no0juJrywaQw3ts29G54pPA2N0svMEZXtLy3+RxVh6Mdsbm1vn0vU5CxzuRs5yVkHEJvniyOpG6T+6Bzrz1za+CS407Wbc7oV/ZruM+8iuCcNjmN3rCDyO6O8Yra/SH0aMRW98p3ZhIIsr9tSrupyORUocHz+VdEDC1PZVXvoL6FzFOnYlxxE8J5xuPEcCG8h4DGrqGzjxXvtdrjdm7N1FkANj3bhO7fHIj7QPjzl9kriWSytZJ/wC9eFGfu7TKD61Xtu+km008PGW6y4GB1KZyM4OXbkvA5xnJ4VXOO6LR1F4eSdRsEHwqcqvQyh1DKcqwBBHeCMg+lWBeQrJoX9S+C/UejM0UUV6BmCiiigCiiigCiiigCiiigCiiigNDVF90/Ooq9h343T4kZf8AUCP61M6kOz8jUbXk6tYtybaXmBRv0eL4tYzQMe1DOeHwq6qcf6xJTUpJ9G0vsOv3tm3BZ95k7skHrUA8ew7+lOyvSTysmNrDwYY44nlXJW1207alfGW4dhDv7qhR/dwb32V723eJPefoK60kQMCpGQRgjxB4YrlPpM2POmXjRrkwSDfhY/D3oT4qeHywe+ukQxzdJViLPQXhsV3IQEVivE9S7Dec/EWyMnv3jUh0d3FrBY3Eluw9jjldkfiMxxxxbzdrBzvK5Pnmvvo1ulv9GgWYb4MbQSKftBMx8fmoB+tTS7K2wsmsUQpbshTdVjnDcSd48ScnOTmgOc9C0K61/UJZPdV335ZTxWJDyQfEwUBVXy7hk10ts9osVlbpbwLuxoOGTkkniWJ7yTxr42f0SCwt1hgXdjQZJPNj3u572NLbYLpYlvtTa3kRBBLv9RgEMpQFhvHPHeVTnzxinYG7UPtLsxbX8fV3UQcfZbkyHxVxxH5VMUqenbau4shZrbSGMs7OxH2ur3MIfFSW4jvqESa+vdG6WOi6jEkhkywnVmXDKsW4dxsHBIUScRj3uVV7a7UzqGlaHDvEyTSiNvEtFiAt88uD9aeF7CLm1dCOE0LKR5SIRj8a526Hg9zf2MDDsWrTzf6lQf8AWqVKIOj7mZLeFnPBIkJPkqDP5CuRoEk1K/Gc79zNljzxvtknj3KufoK6H6a9V6jSZgDhpisQ++ct/IrUqugvSOsu5LgjswpheH25MjgfJQ3+oVxZPZByOox3SSHlDCEVUUYVQFA8ABgD0qwCoSIZYfMVN1l0K+p/BfqPQKKKK3mYKKKKAKKKKAKKKKAKKKKAKKKKA8bxco3y/LjURU24yCPEVCV5uuXmTNWnfDQq+lcGzvrDUkHuOEkx3hTvAfVDIPoKdkMoZQynKsAQfEHiDS06XrIS6XOTjMZSQZ8QwB/lYj61L9DOrm50qDezvQ5hJweIj93GefYKDPiDV+llur+Cu5YkXelt0+aUsumGbHat5FYH91yI2X5HeU/dFMmlz09akItKeM+9PIiD5KwkJ+WEx9RWhFRofo6SE6fOp5C5bH1ji4f+eNNWqP0NaIbXS4d4YeYmZh/zMbv8ipV4owedxHvKy/ECPUYrnDol2YuF1pUkjZfZC5lJBAGFZFwccd5mBHiMmuk6KnICqpt7sPDqqwCV2Tqn3sqAd5Djej8sgDj3YpW2nSFeR6uF1WeW2gR2zEkeFAGQoIClnQn7XHPdTQbpM0oDPtsf0DE+m7mmCC0POkeAzKvcASB9Bmkv0F6ei6lqZ74iY1/haV8//WtRHTFtbpV/Ghtw0l0pAE24yDq+JKNvgFhx4cOB7+ed/wDRs/vb7+CL85KegPf9JHUf/h24PDtysP8ASin/AOyp7oh0j2fTYyRh5yZW+TcF/kCn6mqf+kNo0wu47ojMDRrErD7DKXbcbwzvEjx4+FXbow2mW9s0zgSwgRyKMDkMK4A5BlHqCO6susz4ax0X0Y3F1s1y4qXqIs5QrZNSytnlUaLGx++RqM7jNFFFbSgKKKKAKKKKAKKKKAKKKKAKKKKA87iXdUn0+dQxrYvZt5sDkP8AzNazMAMngBzNeRqrd88LpG2mG2IsOmnUXk9m06DtS3Dhio8M7qKfIvk/cpr7L6IllaQ20fKNACfiY8Wf6sSfrSv6MrU6lqt3qjjMULdVBnlnGMjwxHx+ctOSvQphsgkZbJbpZCkRqDNtDraxbjraWhO8GUg7qsN7eBGVaRlC7p47q5xwNPete3sY43kdEVXlIMjAAFyo3QWPfgcKsOT3VQAAOAHIVmiigCiisMccTyoDXv8AT4p13Zoo5V+GRFYejA1DNsHppOfYbb6RKPwApfbZdLEss3sejIZZM7pmC7+TyPVLyIB+23Dyxxquy7HbSSfrWlm3+e77WA3oH3B8s1OCB32OzFlCcxWlvGfFYYwfULmlr0GHfvNXlHJphj6vO1Qeg9KF/p0vs2qxyOMe864lTnhs8pUz9fM8qnv0cLf/AIW7kPN5gM+O4gP5uaAaOtaVFdwSQTqHjkGGH5EHuIOCD3EVzkkU+zuq4ky0LcN7ulgY+8B8anu8Qe45PTVVrb7ZGPU7VoXwsi9qKT4H/wC08iPDzArlpNYZKeHlHtbzrIqujBkYBlYcQykZBB7wRW1b3BT5eFKrom1uSF5NKuwUmgJ6sN3qOLID3gZ3lPep4cBTPryZxlTPg3RanEmYZQwyK9KhIpSpyKlbe4Djz7xXoUalWcPszWVOPK6PaiiitRSFFFFAFFFFAFFFFAFa17NujA5n/wAzXtNIFGTUPLIWOTWXVXbI7V2y6qvc8voqvSGl6bX/ANvz1odSd0gNuLkkKDwY5xw7xnnSqvela7e1ntZo161lKdauUZeQYNH8WN4ZGME8qYW2e0Ms066Xpxzcy8JZByt4+8kjk2O/mM8OJFT69FenG0S2eHeKjPXjsylzzffHifsnI5cKq01ScMzXx7nVs/Nwz16Kp7IWEMFnOkpRcyY4NvtxZmRu0O0TjI5Yq5VzrtT0R3ti3X2LtOi8QY8rMnPuU9r5rx8qxsx0z3tseru1FygODvdiVccMbwGGxx4MM+dbcGc6LrQutZgjnit3kAmmz1acctugkngOAAB4moTZXpCsb/AhmCSn9jJhHz4AE4f7pNQvSaBBe6ReHgEuTCx8pxgE+QCsfWowSMSiiigClH0g6/PqdydI008B/wDKmB7IA4GMsOSj7WOLHs+Obh0ha3LDEltZjN5dExw/uDHbnPgEXv8AEitnYXZGLTLcRJ2pG7Usp5yP4+Sjjgd3zJJkEZpOkWGz9m0jMBwHWTMO3K3cqj8kHL1NUDWumXUCOutrIR232ZJY5X3hnGS6lUHyGceJpi7QbBx316lxdyNJBEgEdtyTrMks7Y94EbvDvxxOOFW0QqF3d0buMbuBjHhjljyoQKjpGlNxs+tzqECJdHcMYXIKM7DHvZK5TJKHPhz5TfQnadRpELNw612fj+++4vqAvrVR/SG1UyPaWMfaYnrCo72bMcY+fF/wpr2eiLHZJaAkBYRGGHMFVA3wfEHjnxoCWoqF2R1n2q3DPgTRs0U6j7M0Zww+R4MPJhU1UEi/6UdjnuAl7Z9m9tsMuP2qLx6s+J548cle/hjU9sI7WxjurpGid0BEDDDlyPcAPEDzPIelT23G2MGmQGWY7znIjiB7Ujf0Ud7d3mcArbQNjbzWGOpX8vVucNaxMgZAAcjfjb9keWPeOd7PjVbSrMZ9DuFjj0X/AGb1Bri1hmkQxtIgYoc8Cfnxx3/WpNGIORzqv6JtF1krWtynUXcfvRE8HX/Fhb7aH1HfU/XlTTjLrBsi00Strchx5+H9a2Kg1Yg5HOpW1uA48+8f1r0dNqN/ll3/ANM1tW3ldHvRRRWwoCiiigCsE1mtHUJ8dkfX/aq7bFXHczqEXJ4Na7n3j5Dl/vVE6Sds/YYxFD2ruYYjUDJUHh1hXvOeCjvPyNT21Ovx2Ns88vdwVe93PJB8/wAACao3Q9s/JfXMmr3vaO8RCDyLjgXA+FB2V8we8V59Fbtk5z6NNk1BbYl16Lti/wCzrcvN2ruftTOTkgnj1e934JyT3nJ8Ku1FFeiZQqp7bbDWN8jyXEe46qT18eFcBRnieTgAcmzVsqodLWp+z6VdN3unVD5yncP8pY/SiBzdsXs0+pXUdsjBN4Es5GQiqMlsd55ADxIroXa3Y3Oiy2kbyyvGnWI8jl3Lx4bAJ5ZAKgDAGaon6OOl5lurkj3EWJT5ud5vwVfWntUtkFY6N9pRqFhDNn9YBuSjwkQDJ+oww8mqz0ipr1tnNZkyD7Bd9vAGQATzAx70bEjA+yw8qeFrcJIiyRsHRwGVlOQyniCCOYxRkkbp+kYuJbqXBmf9Wnf1cCngi+G8e23mQOSipeiioAV43t2kMbyyMFRFLMx5BVGSfSvakR0wbcm9kGm2BMilwsjJx62TPCJMc1B5nvI8BxIGn0fRPrOuyX0gPVRN1uD9nHZhj+YwG+4a6DqhbHW1nodrHb3NxDFPIOskLuF3nPAhSearjdHyz31ddPv4p0EkEiSoc4dGDKccCMqcc6lkFAv73+zNcUscW2pKAfBbmPChvAZBQHxLZ7qntvtt4NLh35O3KwPVQg8XPifhQd7fmagOnuOM6Zl1cusitGyKSEbkS7DgilSRx78VReizZg6zcSXuoTdeIWVerY5LsACu+OQiA7h7xBz35AltgdjZtWn/ALU1bLo2DDCwwHUcV7B5QjuX7XM5B7TsArAGOVZqCStbcbHx6jEAWMU8fahnXg0b/McSp4ZH1HEVSdlttZI5zp+qgRXSHdWQ8Em8DnkC3ceR8jwpt1TekzYVNUt+G6tzGD1Uh9erc/AfwPH512VRsWGdQm4vKJesxuVORSi6Ptvngk9g1LKOjdWsj81YcOrkP5P8s+NNyvLsrlVLDNsZKaJmCYMMivSoe2m3T5d9S4Nenp7vEjz2Y7YbWZooorQVnxNJugk91Qrtkkmt7Un5L9aW3S/tGbSyMaHEtxlFxzCY7bD6EL96vN1LdlqrRqqSjDcyh7S30mu6rFaQMeoViqkct0cZLg/QYHyXxronTLCO3ijhiXdjjUKo8ABj6nzpUfo87OBIJb1x2pT1cZ8I0PaI/icY+5TgrdGKilFGdtt5YUUUVJAUl/0jtWwlrag+8zSsPJRuLn6s3+mnRXLvSrftfaxKkfa3XW2jHmp3SM/81nqUQOToP0rqNKiYjDTs0p+RO6v8iqfrV9JxWvplksEMUKe7EiovyQBR+Ve8iBgQRkEYI8Qe6oJK9t3slHqdq0L9lx2opMZKP4+ankR3j6Uktn9rL/Z6ZrS6iLwhs9WSQME8ZIJMY3TnOOWc8jmnps5qhZpraU/r7ZgCT+0iYZjmHjleB/eVvKtzW9Dt7yPq7mJJU8GHEHxVhxU+YIqSCpaV0v6XMoLTNC3wyowI+8oZfxr61Ppd0uEEicyt8MUbkn6sAvqaWPS5sXp2monUPN18pykRdWRUHvOcrvY7h2uJ+RpbabMiTRvLH1sauC8eSN9AeK5BBBxnvqcAZu0XSLqGsMbTToXjjbgVQ5kcf5knBY08uHmTTB6MOjNNOHXzlZLojmPdiB5qmebHvb6DzuGzdtapbxmyjjSF1Dr1agAhhkE45n51KVGQK39IPRxLYJcADet5Bk/uS9gj/V1fpS06JdvDps/Vykm1mI3/APLbkJQPDuYeHHuroLaGyF9Z3duMdtHjU8xvheB+7Jw+amuSYrB2iklA7MTKJPFd/IBI8N4Fc+OPGgOzey69zIw8iGU/gQRSIeU7Pa63dZXPHyEbn0/Vvnhz3fnXt0JdIXVldPun7JOLd2Puk/sCfA/Z8Dw8MX7pc2S/tCybq1zPDl4vFuHaj+8B6hadAuynPEcqzSx6DNsRdWvssrfr7cYXJ4vDyVvmvun5L40zqgkKKKKAU/TfsJ7TEb63X9fEv61R+0iH2vNkHHzGR3Cobof25MuLK5bLgfqXJ4uoH903iwHEHvAPhxeJFcw9KOzbaTqKyW/YjkPXQY+wykFox5K2PowFcWVqyO1nUJOLydB1I6dLkbp7vyqu7Paot1bQ3C8pEDY8D3r9DkfSpa0fDj09a8yibrsX9GuxbokxRWKK9kwkVetlzXOfS9qLXOptEvERBYkH7xwT9d5sfdroiY9pvma5zt4Ot2iCtxzf5PmFk3segrztN5rZSNNvEEjpTZ7S1tbaC3XlFGq/MgcT9Tk/WpCiitxnCiiigIrarWBZ2k9w37OMsPNuSr9WIFc79DGlm71aOR8sIt6dye9hwUk+O+wP0q8fpE7QbscFkh4uetk/gXIRT5Ft4/cFbn6PGidXaTXTDjO+6p/y4sjI+blx90VPoQNmiiioJF30otJYy22rQDJhPVXCj9pbyHkf4X5ebDwqb07by1upUhs2NxIyh23Ad2JD9qVzwUjlujJzwxU7rOmpcwSwSDKSoUPyYYyPMc/pULsDsdFpdsIo+1I3GWXHF2/oo5Af1JNSQULps6PZJy1/bbzuqgSxZJ7Cj34x3YHNRz5jjnKNsrZpZEjTG9IyouSAMsQBknkMnnXVPSftN/Z9hLKpxK/6uHx6x89ofwjLfSuUc+fHx8/GpQOs9i9EOl6ekMkjzdXlmIUnd3uJSNQN4qDk954nyA35dprb2SW7jlSWKNGcsjA+6Cd3hyPDGOeajOjDab+0LCKVjmVP1cv8aAdr7wIb61U+kTor6+YXFlmMyuq3MSndDozLvSgZAyPeZe/GefOAX7Y6J1srfrOEjoJJP+bNmV/53akqlsljtHPbyKDBdFkKt7rJcAOox/zOzXQSrgYHIUj/ANIbT2ins72Pg3FC3g0ZEifm/pXMluTRKeHkovSNsY2nTApk28h/Vv8ACefVMfiHce8fI01+h3pGF2i2d03/ABKDsOf2yDz/AMQDn4jj41Yuqh1GzXrFDxTxqxB/eAOQe5geR7iKQG2eyk+lXCkM3V729DOvA5HEAke7Iv8A+iqNPfv8suy22vbyui79KWzs2k3qapY5VHfLADhHI3NWA/ZyceHiSOGRTW2E2xh1O3EseFkXAlizkxt/VTxw3f8APIqtdHW28OsW7Wl4FM+5uyIeAmTvkUePeQOR4jyW+1WzN5s9drd2bMYM4WTmMHnBOO8Hx78AjBHDSUnSNFVDYDb+31SPCkR3CjLwk8R+8nxpnv7sjOOGbfUEhS/6cNGFxpcjgZe3YSr8gd1x8txifuimBWhtBZCe1uITykidP9Skf1oBTdBGp79pNATxhkyPJJQSP5lf1pmg0h+gi8KX0sR5SQnh+9GykfgXp8V5WqjttZspeYEz1wrFRvWVmtX6sq8E8ZOZ+dIG2Ii2mGeA9t/6zw/6hT/k5n5mueek7etdaaZee9FMvzUL/VDVWjf+Ro6v+lHT9Fa+n3iTxRyxnKSKHUjvDAEfnWxXoGYK8L67SGN5ZGCoilmY9yqMk+le9Ifpv6QFmzYWr5QH9e6ngzDlCD3gHiT4gDuNEBdbSarLql+8oBLzyBY08FJCInpjPmSa6s2c0lbS1gt05RRqufEgcW+ZbJ+tInoD2X6+7a8cfq7fgnnMw4f6VOfmy10PUsgKKKKgkKKKq/STtMNOsJZgf1rdiIf5jZwfPdGW+7QCQ6bdqPbL4wocw22UHg0n22+hG790+NLusk54nifHx86xXZyMjoM2m9lvuoc4iusJ5CUZ3D9clfvDwrpOuJo3KkMpIIIII5gjiCPrXW3R9tGNQsYbj7eN2UeEqcG+QPBh5MK5ZKLHVH6aNJ9o0mfAy0O7Mv3D2j//ADL1eK8rq3WRHjYZV1KkeIYEEehqCRV9Cmp9bpwQ84JGT7pw6n+Yj6VcdX0uK6iaGdA8bDiD+BB7iO4ilV0MFra/vrJ85H5wOUJ+ocH6U4q8rULZa8fJtqeYI5y2u2QudInWaJmMQYGKdeBU9yvj3W/A+oDc6PekaDVI/ZL1UFwy7pRgNy4Hfug8N7xT6jPHFrurZJUZJFDowwysMgg9xBpL7bdFUkBM+n7zoO11WT1kZHHMZ+2B/qHnWujVKXln2UWUtcxJza7ogmglF1o7kMp3hDvbrIf8qQ8x+63qeVTOxPSrlxaashtrkcOsdSiv4b4P923n7p8Ryqn7IdNFxbYivozcIvDfHZlXGeDA8JO4cd088k1f5NuND1JAty8X8NwhUr8nIwD5hq1lAxAc1mqPoOr6XZLuw6lH1OOzC9yjqn/LLHfUeW8R4AV86t0t6XADiczMPswozZ+THC/jUYJErsS3Ua6i9wuJY/oesX88eldEVzNs28lzqscsSMWa6EpAGd1TJvMT4AKTxrpoDJrz9avOvg1af6We/VVmpLqxWKu/SFfjETcDtN8zSe6e9HJFvdqOWYnPzyyE+Wd8fUU5ryM754GozWdHS6gkgmQskgwRjl3hh4EHBB8qyRbrtz92XNKcMCW6NOlVtPj9nuUaW3ByhUjfizxIAPBkzxxkEZPypgXfTjp6rlEuJG7l3FX1Jbh+NK7XOijUIZCIYjPH9l0Kg4/eViCD6ivjTuijU5T2oREPGRx+SZNep4kMZyZNsusGxtl0s3l8DHH/AMNCeaRk77DweXgSPJQAe/NQuxexc+ov2BuQg9uYjsjyX428h9cU0Nm+hqCIh7pmuGH2ACsefMe831IB7xTIt7MRqqRoERRhVVcADwAAwBWa3VYWIL8lsKfWRpaFpEVnAkEAwiD6knmzHvYnjW/vGvrqz4H0NHVN4H0Nec1J8mrgxvnxPrWesPifWjqm8D6Gjqm8D6GmJDgOtb4j6mqttrsYmpmPr55lWMHdRCuMtzY7ynjgAfSrT1TfCfQ1nqm+E+hruMrIvKyQ1F9iv/8ARa0/x7j1j/7KP/Ra0/x7j1j/AOymh1TfCfQ0dS3wn0Nd+Nd7s52Viv8A/Ra0/wAe49Y/+yrXsRsouliRYJpWSQglX3CAw4bwwowSOB+Qqy9S3wn0NHUt8J9DUO258ZY2Vn37W/j+A/2rPtj+P4CvPqW+E+ho6lvhPoajdb7v/ZOIfYiY9n7ZblrtYlFw+d6QFsnIAOVzu8gO6pOvvqG+E+ho6hvhPoa5kpyeXklbV0fFFffUN8J9DR1DfCfQ1zsl7E7l7lZ2m2Js77jNFiT/ABY+y/1PJvvA1Qb3oS7R6m77PhJFkj7ytx9BTl6hvhPpR1DfCfSroWXQ4WTiUYS7E3a9CAyDJecO8JDj+ZnP5VPad0P2EZzIZpvJ33R6RhT+NMbqG+E+lHs7fCfSpdt79yFCtEdpekwWy7lvEkS+CKBn5nmfrUnZplx5cfSvn2dvhPpW7p8JGSRg1FNcpWLKFkkovBt1miivYMR//9k="/>
          <p:cNvSpPr>
            <a:spLocks noChangeAspect="1" noChangeArrowheads="1"/>
          </p:cNvSpPr>
          <p:nvPr/>
        </p:nvSpPr>
        <p:spPr bwMode="auto">
          <a:xfrm>
            <a:off x="155575" y="-1889125"/>
            <a:ext cx="3952875" cy="3943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xQSEhQUEhQWFhUXGB0bGRcYFxgcHhgYGB0WGiAVGRcYHCggGBsmGxgYITEhJikrLi4uGh8zODMsNy0tLysBCgoKDg0OGxAQGjAkHyQsKy8yLCw0LCwsLCwsLCwsLywwLC0vLCwsLCwsLCwsLCwsLCwsLCwvLCwsLCwsLCwsLP/AABEIAOAA4QMBIgACEQEDEQH/xAAcAAACAgMBAQAAAAAAAAAAAAAABwUGAQQIAwL/xABGEAACAQMBBAcFBAcGBQUBAAABAgMABBEFBhIhMQcTIkFRYZEUMlJxgUKCobEII0NicqLBFTNTY5LRJHOy0vAXJTSz4ZP/xAAZAQEAAwEBAAAAAAAAAAAAAAAAAQMEAgX/xAArEQACAgEEAAUDBAMAAAAAAAAAAQIDEQQSITETIkFRcTJhgRRCUpEjobH/2gAMAwEAAhEDEQA/AHjRRRQBRRRQBRRRQBRRRQBRRRQBWCaCajbu63uA5fnVV10a1lncIOT4NqO6DPujljn41sE4qHt5N1gazPcFufLwrJDWYg3LvJdKjnjo2bm+7l9f9q3IR2R8qhRW7Lf/AAj6n/aop1PLlN/gmdXCUUb7MBz4VkVBySFuZzU2K003+K3hdFNlezBmiiitBWFFFFAFFFFAFFFFAFFFFAFFFFAFFFFAFFFFAFFfEsoUZNePtqeP4GuJWQi8NnSjJ9I2aK1/bE8fwNfQuk+IVHiw/khsl7HtWGYAZNeRuU+IVHXNyXPl4VXbqIwXHLOoVOTPq6ut7gOX51oXt2kMbSSsERBlmPIAVm7uUiRpJGCIoJZicAAd5Nc9dI23b6hJ1ceVtUPZXkZCP2j/ANB3fOsEITvnlmmUo1xwjoPT7xZoo5YzlJEV1PLssARkdxwah9otrYLSSKFjvzzOiJEp4jfYLvt8K8fr3eSpsulBrbTILaAZuVVkMjDsxqGO6QD77buPIY455VT9nrwvqFvNPJ+3R5JHbuVgxZmPkKshpHluXSz+TiV/SR1KxxzpYbQ9IPtN3DYWDZWSVUlnHeue0sR8N3OX9PGofaDaq41u5Gn6cCsLHtvxBdBzd+9Ih4czkZ5gVrbAbPpFr0sUbF0tOs7R72UCM5xwHaZuHlU16fZBzn/QlbultiPGt5tQ8F/GqbtLtxZ2ORLLvSD9lH2n+o5L94iqjs1tpd6teiOFfZ7WPtyleLsoPCMuRhd444KAcBuNVVK2MW48L3O57G0nyxue3OeAx6VJKOHGo3T48tnw/OpOtul3yjukyi7CeEFFFFaikKKKKAKKKKAKKKKAKKKKAKKKKAKKKwTQEVey7zeQ4V4UZrU1W+EEMkzKzCNC5VACxCjJwCQCcedeFKTnLPueikorBt1ilXcdNkA/u7WVvDedF/LNRc/TbKfctI1/ikZvyVatWltfocO6HuOmqxtVt3aWGRI+/L3Qx4Lfe7k+v40pb3pF1S//AFEC7pb7NsjmQjw3skgeYxURc9HupopkaymwOJIAY/PdUlj6VfXov5sqnqP4nptpt9caj2GxHADkRL3kci7fbI+g8qqdANFb4xUVhGZtt5YVsWNnJNIkUSF5HIVVHMk93/73Vr0xdk9oLTRozKFW61CRcAA/qrZTjsmT7Tnv3M8t3I456IGVpOn22zWmvLMVa5cdo98kmOzCnfuA9/zJpO7G2Oo39xMtmzq0xzPKCVVQzFjvSDiMknsjifOtmG6Gpz+1axfLHEvAKuWcjP8AdwwoCY18XI9eJF0l6X7OyhFvpVmd1eAaTsLn4yAS8hPDixBNRgkrPSNp1tpUSWFuRJcOA91OQN4jmsKjjuKThyoOeCZJpn9GezPsNkquMTS9uXxBI4J90cPnnxpX9GekvqepPdXJ3xG3WuT9uUnKrj4QRnHIBQO+n7Xn6y39i/Jpoh+4lrSLdUePM171oWl53N9D/vW/WuicZQW0psTUuQoooq44CiiigCiiigCiiigCiiigCiiigCsGs0UBA1iRAwKniCCCPEHhivSUYYjzNfFeA1h4PS7OUNoNNNtczwH9nIyjzUHsn6rg1bujvoxn1IiWTMNr/iY7UniIgf8AqPDwzxFNfUOi6G61H224IMXVoTD8cq5GXPwBAnDvPPAHH72g6RkSUWWlRC7uvdAT+6ixw7TDAIXwBAHeRXuQk3FM86SSbLDZ2VjpEACKsKEgcAWklc8lAGXlc9wGT4Cp20mLorFGQkZ3H3d5fJt0kZ+RNUi2tItMQ3+r3IluiCOsb3Y8/sbWPu8MgZPM4Femh3F3qjLPIHtLEENFCGKzXGOIeV14pH4Ip7XeSOckEvtjshBqFs0DgJxDJIqjKOPtAd/AkEeBpH9JHRcdPSB7ZpbgOzK/YyVOAVwqDOCN70FPOHaZZbn2e1Xrtw/r5Q2I4f3d7B35M/YHLjkip6mQcStw58K2rDTJpziCGWU/5aM3/SK6wttidPjkaRbSEuzFizIHO8xJJG/nHE8hwqejjCjCgAeAGB6CpyMHL2ldE+qTkZt+qU/aldVx90Et+FXiWPZuyAtZU9pnj7DlY5WdpASGBIIXO9ngDw5U66SfSFol1peotq9lGskTdqVSu9uMQFfeA4hWwG3wcgk54c4yCMum2cZ+z7ZYS9zBZVI88dvA9KsFhDqUUfXadeQ6rbjnG5AlA8A2eLY+I5/dqf2X2907V1EUyRrMeBgnCsGP+WzDD/gfKvvUujiOFjc6Uxs7peIUE9TL/lyxnOFPLhyznBrmUIy+pHSk10fWye1cV+rboaOaM4lgk4PGfMHmM9/qBVtsrr7LfQ/0pW3sL6jm8s19m1izO7cW55SgfYb4lYDstnjyJ91hbtl9eS9t1lQFWyVkjPvRyL70bDnkfkRWCyEqJb4dGiMlYtr7LpRWlYXGeyefd51u16FdinHcjPKLi8MKKKK7OQooooAooooAooooAooooAooooCIvBhzXisiqQWICg8SeQHnW1qQ7XzFQG1Sb1ldAd8EnL+Bq8WxYta+5vi8w/Ba7u1SVHjkUMjqVZTyZSMEH6VQdT0+LZ6xmm06zaVySXYneKLxILn3jEg4YXwyTzarLsLrPtlhbXGcs8Y3v417LfzKanq9cwiZ2d2aaX/3faGXCr2o4ZeCoO4tHyHdiMDJPPJ4VsjaK71+ZoLHftdPQ4mucYkkH+GnwkjuHEDi3PdNi296OBqc0Uj3UyIhG9DwKbveYx9hz8RzUrrGrWWi2a5AjiQbsUSe87c91R3k8yx8ck1JB6ySWWjWX2YYIxwHNnY9w73dv/OFVfYG9vNUujqMpMNmgdLeD488DK3jjGM+OQMAHNF0GyuNpb1rm9YpZQHioJCKOfUofiIwXfnjHLsgOvZTV7e6gDWgAgRmiTAAGI+z2QOS+HligJiil/0ldJsemHqY0625K726ThIweRcjiSeYUeo4ZlOi7XJr7T47i4YNI7yZwAAAHYAADuAAFRgktla2pWEdxFJDKu9HIpVlPeD+R862aSHSD0i3+natLGjq9uBGywui4KlE3sOAGHaD8cn+lECC0no0juJrywaQw3ts29G54pPA2N0svMEZXtLy3+RxVh6Mdsbm1vn0vU5CxzuRs5yVkHEJvniyOpG6T+6Bzrz1za+CS407Wbc7oV/ZruM+8iuCcNjmN3rCDyO6O8Yra/SH0aMRW98p3ZhIIsr9tSrupyORUocHz+VdEDC1PZVXvoL6FzFOnYlxxE8J5xuPEcCG8h4DGrqGzjxXvtdrjdm7N1FkANj3bhO7fHIj7QPjzl9kriWSytZJ/wC9eFGfu7TKD61Xtu+km008PGW6y4GB1KZyM4OXbkvA5xnJ4VXOO6LR1F4eSdRsEHwqcqvQyh1DKcqwBBHeCMg+lWBeQrJoX9S+C/UejM0UUV6BmCiiigCiiigCiiigCiiigCiiigNDVF90/Ooq9h343T4kZf8AUCP61M6kOz8jUbXk6tYtybaXmBRv0eL4tYzQMe1DOeHwq6qcf6xJTUpJ9G0vsOv3tm3BZ95k7skHrUA8ew7+lOyvSTysmNrDwYY44nlXJW1207alfGW4dhDv7qhR/dwb32V723eJPefoK60kQMCpGQRgjxB4YrlPpM2POmXjRrkwSDfhY/D3oT4qeHywe+ukQxzdJViLPQXhsV3IQEVivE9S7Dec/EWyMnv3jUh0d3FrBY3Eluw9jjldkfiMxxxxbzdrBzvK5Pnmvvo1ulv9GgWYb4MbQSKftBMx8fmoB+tTS7K2wsmsUQpbshTdVjnDcSd48ScnOTmgOc9C0K61/UJZPdV335ZTxWJDyQfEwUBVXy7hk10ts9osVlbpbwLuxoOGTkkniWJ7yTxr42f0SCwt1hgXdjQZJPNj3u572NLbYLpYlvtTa3kRBBLv9RgEMpQFhvHPHeVTnzxinYG7UPtLsxbX8fV3UQcfZbkyHxVxxH5VMUqenbau4shZrbSGMs7OxH2ur3MIfFSW4jvqESa+vdG6WOi6jEkhkywnVmXDKsW4dxsHBIUScRj3uVV7a7UzqGlaHDvEyTSiNvEtFiAt88uD9aeF7CLm1dCOE0LKR5SIRj8a526Hg9zf2MDDsWrTzf6lQf8AWqVKIOj7mZLeFnPBIkJPkqDP5CuRoEk1K/Gc79zNljzxvtknj3KufoK6H6a9V6jSZgDhpisQ++ct/IrUqugvSOsu5LgjswpheH25MjgfJQ3+oVxZPZByOox3SSHlDCEVUUYVQFA8ABgD0qwCoSIZYfMVN1l0K+p/BfqPQKKKK3mYKKKKAKKKKAKKKKAKKKKAKKKKA8bxco3y/LjURU24yCPEVCV5uuXmTNWnfDQq+lcGzvrDUkHuOEkx3hTvAfVDIPoKdkMoZQynKsAQfEHiDS06XrIS6XOTjMZSQZ8QwB/lYj61L9DOrm50qDezvQ5hJweIj93GefYKDPiDV+llur+Cu5YkXelt0+aUsumGbHat5FYH91yI2X5HeU/dFMmlz09akItKeM+9PIiD5KwkJ+WEx9RWhFRofo6SE6fOp5C5bH1ji4f+eNNWqP0NaIbXS4d4YeYmZh/zMbv8ipV4owedxHvKy/ECPUYrnDol2YuF1pUkjZfZC5lJBAGFZFwccd5mBHiMmuk6KnICqpt7sPDqqwCV2Tqn3sqAd5Djej8sgDj3YpW2nSFeR6uF1WeW2gR2zEkeFAGQoIClnQn7XHPdTQbpM0oDPtsf0DE+m7mmCC0POkeAzKvcASB9Bmkv0F6ei6lqZ74iY1/haV8//WtRHTFtbpV/Ghtw0l0pAE24yDq+JKNvgFhx4cOB7+ed/wDRs/vb7+CL85KegPf9JHUf/h24PDtysP8ASin/AOyp7oh0j2fTYyRh5yZW+TcF/kCn6mqf+kNo0wu47ojMDRrErD7DKXbcbwzvEjx4+FXbow2mW9s0zgSwgRyKMDkMK4A5BlHqCO6susz4ax0X0Y3F1s1y4qXqIs5QrZNSytnlUaLGx++RqM7jNFFFbSgKKKKAKKKKAKKKKAKKKKAKKKKA87iXdUn0+dQxrYvZt5sDkP8AzNazMAMngBzNeRqrd88LpG2mG2IsOmnUXk9m06DtS3Dhio8M7qKfIvk/cpr7L6IllaQ20fKNACfiY8Wf6sSfrSv6MrU6lqt3qjjMULdVBnlnGMjwxHx+ctOSvQphsgkZbJbpZCkRqDNtDraxbjraWhO8GUg7qsN7eBGVaRlC7p47q5xwNPete3sY43kdEVXlIMjAAFyo3QWPfgcKsOT3VQAAOAHIVmiigCiisMccTyoDXv8AT4p13Zoo5V+GRFYejA1DNsHppOfYbb6RKPwApfbZdLEss3sejIZZM7pmC7+TyPVLyIB+23Dyxxquy7HbSSfrWlm3+e77WA3oH3B8s1OCB32OzFlCcxWlvGfFYYwfULmlr0GHfvNXlHJphj6vO1Qeg9KF/p0vs2qxyOMe864lTnhs8pUz9fM8qnv0cLf/AIW7kPN5gM+O4gP5uaAaOtaVFdwSQTqHjkGGH5EHuIOCD3EVzkkU+zuq4ky0LcN7ulgY+8B8anu8Qe45PTVVrb7ZGPU7VoXwsi9qKT4H/wC08iPDzArlpNYZKeHlHtbzrIqujBkYBlYcQykZBB7wRW1b3BT5eFKrom1uSF5NKuwUmgJ6sN3qOLID3gZ3lPep4cBTPryZxlTPg3RanEmYZQwyK9KhIpSpyKlbe4Djz7xXoUalWcPszWVOPK6PaiiitRSFFFFAFFFFAFFFFAFa17NujA5n/wAzXtNIFGTUPLIWOTWXVXbI7V2y6qvc8voqvSGl6bX/ANvz1odSd0gNuLkkKDwY5xw7xnnSqvela7e1ntZo161lKdauUZeQYNH8WN4ZGME8qYW2e0Ms066Xpxzcy8JZByt4+8kjk2O/mM8OJFT69FenG0S2eHeKjPXjsylzzffHifsnI5cKq01ScMzXx7nVs/Nwz16Kp7IWEMFnOkpRcyY4NvtxZmRu0O0TjI5Yq5VzrtT0R3ti3X2LtOi8QY8rMnPuU9r5rx8qxsx0z3tseru1FygODvdiVccMbwGGxx4MM+dbcGc6LrQutZgjnit3kAmmz1acctugkngOAAB4moTZXpCsb/AhmCSn9jJhHz4AE4f7pNQvSaBBe6ReHgEuTCx8pxgE+QCsfWowSMSiiigClH0g6/PqdydI008B/wDKmB7IA4GMsOSj7WOLHs+Obh0ha3LDEltZjN5dExw/uDHbnPgEXv8AEitnYXZGLTLcRJ2pG7Usp5yP4+Sjjgd3zJJkEZpOkWGz9m0jMBwHWTMO3K3cqj8kHL1NUDWumXUCOutrIR232ZJY5X3hnGS6lUHyGceJpi7QbBx316lxdyNJBEgEdtyTrMks7Y94EbvDvxxOOFW0QqF3d0buMbuBjHhjljyoQKjpGlNxs+tzqECJdHcMYXIKM7DHvZK5TJKHPhz5TfQnadRpELNw612fj+++4vqAvrVR/SG1UyPaWMfaYnrCo72bMcY+fF/wpr2eiLHZJaAkBYRGGHMFVA3wfEHjnxoCWoqF2R1n2q3DPgTRs0U6j7M0Zww+R4MPJhU1UEi/6UdjnuAl7Z9m9tsMuP2qLx6s+J548cle/hjU9sI7WxjurpGid0BEDDDlyPcAPEDzPIelT23G2MGmQGWY7znIjiB7Ujf0Ud7d3mcArbQNjbzWGOpX8vVucNaxMgZAAcjfjb9keWPeOd7PjVbSrMZ9DuFjj0X/AGb1Bri1hmkQxtIgYoc8Cfnxx3/WpNGIORzqv6JtF1krWtynUXcfvRE8HX/Fhb7aH1HfU/XlTTjLrBsi00Strchx5+H9a2Kg1Yg5HOpW1uA48+8f1r0dNqN/ll3/ANM1tW3ldHvRRRWwoCiiigCsE1mtHUJ8dkfX/aq7bFXHczqEXJ4Na7n3j5Dl/vVE6Sds/YYxFD2ruYYjUDJUHh1hXvOeCjvPyNT21Ovx2Ns88vdwVe93PJB8/wAACao3Q9s/JfXMmr3vaO8RCDyLjgXA+FB2V8we8V59Fbtk5z6NNk1BbYl16Lti/wCzrcvN2ruftTOTkgnj1e934JyT3nJ8Ku1FFeiZQqp7bbDWN8jyXEe46qT18eFcBRnieTgAcmzVsqodLWp+z6VdN3unVD5yncP8pY/SiBzdsXs0+pXUdsjBN4Es5GQiqMlsd55ADxIroXa3Y3Oiy2kbyyvGnWI8jl3Lx4bAJ5ZAKgDAGaon6OOl5lurkj3EWJT5ud5vwVfWntUtkFY6N9pRqFhDNn9YBuSjwkQDJ+oww8mqz0ipr1tnNZkyD7Bd9vAGQATzAx70bEjA+yw8qeFrcJIiyRsHRwGVlOQyniCCOYxRkkbp+kYuJbqXBmf9Wnf1cCngi+G8e23mQOSipeiioAV43t2kMbyyMFRFLMx5BVGSfSvakR0wbcm9kGm2BMilwsjJx62TPCJMc1B5nvI8BxIGn0fRPrOuyX0gPVRN1uD9nHZhj+YwG+4a6DqhbHW1nodrHb3NxDFPIOskLuF3nPAhSearjdHyz31ddPv4p0EkEiSoc4dGDKccCMqcc6lkFAv73+zNcUscW2pKAfBbmPChvAZBQHxLZ7qntvtt4NLh35O3KwPVQg8XPifhQd7fmagOnuOM6Zl1cusitGyKSEbkS7DgilSRx78VReizZg6zcSXuoTdeIWVerY5LsACu+OQiA7h7xBz35AltgdjZtWn/ALU1bLo2DDCwwHUcV7B5QjuX7XM5B7TsArAGOVZqCStbcbHx6jEAWMU8fahnXg0b/McSp4ZH1HEVSdlttZI5zp+qgRXSHdWQ8Em8DnkC3ceR8jwpt1TekzYVNUt+G6tzGD1Uh9erc/AfwPH512VRsWGdQm4vKJesxuVORSi6Ptvngk9g1LKOjdWsj81YcOrkP5P8s+NNyvLsrlVLDNsZKaJmCYMMivSoe2m3T5d9S4Nenp7vEjz2Y7YbWZooorQVnxNJugk91Qrtkkmt7Un5L9aW3S/tGbSyMaHEtxlFxzCY7bD6EL96vN1LdlqrRqqSjDcyh7S30mu6rFaQMeoViqkct0cZLg/QYHyXxronTLCO3ijhiXdjjUKo8ABj6nzpUfo87OBIJb1x2pT1cZ8I0PaI/icY+5TgrdGKilFGdtt5YUUUVJAUl/0jtWwlrag+8zSsPJRuLn6s3+mnRXLvSrftfaxKkfa3XW2jHmp3SM/81nqUQOToP0rqNKiYjDTs0p+RO6v8iqfrV9JxWvplksEMUKe7EiovyQBR+Ve8iBgQRkEYI8Qe6oJK9t3slHqdq0L9lx2opMZKP4+ankR3j6Uktn9rL/Z6ZrS6iLwhs9WSQME8ZIJMY3TnOOWc8jmnps5qhZpraU/r7ZgCT+0iYZjmHjleB/eVvKtzW9Dt7yPq7mJJU8GHEHxVhxU+YIqSCpaV0v6XMoLTNC3wyowI+8oZfxr61Ppd0uEEicyt8MUbkn6sAvqaWPS5sXp2monUPN18pykRdWRUHvOcrvY7h2uJ+RpbabMiTRvLH1sauC8eSN9AeK5BBBxnvqcAZu0XSLqGsMbTToXjjbgVQ5kcf5knBY08uHmTTB6MOjNNOHXzlZLojmPdiB5qmebHvb6DzuGzdtapbxmyjjSF1Dr1agAhhkE45n51KVGQK39IPRxLYJcADet5Bk/uS9gj/V1fpS06JdvDps/Vykm1mI3/APLbkJQPDuYeHHuroLaGyF9Z3duMdtHjU8xvheB+7Jw+amuSYrB2iklA7MTKJPFd/IBI8N4Fc+OPGgOzey69zIw8iGU/gQRSIeU7Pa63dZXPHyEbn0/Vvnhz3fnXt0JdIXVldPun7JOLd2Puk/sCfA/Z8Dw8MX7pc2S/tCybq1zPDl4vFuHaj+8B6hadAuynPEcqzSx6DNsRdWvssrfr7cYXJ4vDyVvmvun5L40zqgkKKKKAU/TfsJ7TEb63X9fEv61R+0iH2vNkHHzGR3Cobof25MuLK5bLgfqXJ4uoH903iwHEHvAPhxeJFcw9KOzbaTqKyW/YjkPXQY+wykFox5K2PowFcWVqyO1nUJOLydB1I6dLkbp7vyqu7Paot1bQ3C8pEDY8D3r9DkfSpa0fDj09a8yibrsX9GuxbokxRWKK9kwkVetlzXOfS9qLXOptEvERBYkH7xwT9d5sfdroiY9pvma5zt4Ot2iCtxzf5PmFk3segrztN5rZSNNvEEjpTZ7S1tbaC3XlFGq/MgcT9Tk/WpCiitxnCiiigIrarWBZ2k9w37OMsPNuSr9WIFc79DGlm71aOR8sIt6dye9hwUk+O+wP0q8fpE7QbscFkh4uetk/gXIRT5Ft4/cFbn6PGidXaTXTDjO+6p/y4sjI+blx90VPoQNmiiioJF30otJYy22rQDJhPVXCj9pbyHkf4X5ebDwqb07by1upUhs2NxIyh23Ad2JD9qVzwUjlujJzwxU7rOmpcwSwSDKSoUPyYYyPMc/pULsDsdFpdsIo+1I3GWXHF2/oo5Af1JNSQULps6PZJy1/bbzuqgSxZJ7Cj34x3YHNRz5jjnKNsrZpZEjTG9IyouSAMsQBknkMnnXVPSftN/Z9hLKpxK/6uHx6x89ofwjLfSuUc+fHx8/GpQOs9i9EOl6ekMkjzdXlmIUnd3uJSNQN4qDk954nyA35dprb2SW7jlSWKNGcsjA+6Cd3hyPDGOeajOjDab+0LCKVjmVP1cv8aAdr7wIb61U+kTor6+YXFlmMyuq3MSndDozLvSgZAyPeZe/GefOAX7Y6J1srfrOEjoJJP+bNmV/53akqlsljtHPbyKDBdFkKt7rJcAOox/zOzXQSrgYHIUj/ANIbT2ins72Pg3FC3g0ZEifm/pXMluTRKeHkovSNsY2nTApk28h/Vv8ACefVMfiHce8fI01+h3pGF2i2d03/ABKDsOf2yDz/AMQDn4jj41Yuqh1GzXrFDxTxqxB/eAOQe5geR7iKQG2eyk+lXCkM3V729DOvA5HEAke7Iv8A+iqNPfv8suy22vbyui79KWzs2k3qapY5VHfLADhHI3NWA/ZyceHiSOGRTW2E2xh1O3EseFkXAlizkxt/VTxw3f8APIqtdHW28OsW7Wl4FM+5uyIeAmTvkUePeQOR4jyW+1WzN5s9drd2bMYM4WTmMHnBOO8Hx78AjBHDSUnSNFVDYDb+31SPCkR3CjLwk8R+8nxpnv7sjOOGbfUEhS/6cNGFxpcjgZe3YSr8gd1x8txifuimBWhtBZCe1uITykidP9Skf1oBTdBGp79pNATxhkyPJJQSP5lf1pmg0h+gi8KX0sR5SQnh+9GykfgXp8V5WqjttZspeYEz1wrFRvWVmtX6sq8E8ZOZ+dIG2Ii2mGeA9t/6zw/6hT/k5n5mueek7etdaaZee9FMvzUL/VDVWjf+Ro6v+lHT9Fa+n3iTxRyxnKSKHUjvDAEfnWxXoGYK8L67SGN5ZGCoilmY9yqMk+le9Ifpv6QFmzYWr5QH9e6ngzDlCD3gHiT4gDuNEBdbSarLql+8oBLzyBY08FJCInpjPmSa6s2c0lbS1gt05RRqufEgcW+ZbJ+tInoD2X6+7a8cfq7fgnnMw4f6VOfmy10PUsgKKKKgkKKKq/STtMNOsJZgf1rdiIf5jZwfPdGW+7QCQ6bdqPbL4wocw22UHg0n22+hG790+NLusk54nifHx86xXZyMjoM2m9lvuoc4iusJ5CUZ3D9clfvDwrpOuJo3KkMpIIIII5gjiCPrXW3R9tGNQsYbj7eN2UeEqcG+QPBh5MK5ZKLHVH6aNJ9o0mfAy0O7Mv3D2j//ADL1eK8rq3WRHjYZV1KkeIYEEehqCRV9Cmp9bpwQ84JGT7pw6n+Yj6VcdX0uK6iaGdA8bDiD+BB7iO4ilV0MFra/vrJ85H5wOUJ+ocH6U4q8rULZa8fJtqeYI5y2u2QudInWaJmMQYGKdeBU9yvj3W/A+oDc6PekaDVI/ZL1UFwy7pRgNy4Hfug8N7xT6jPHFrurZJUZJFDowwysMgg9xBpL7bdFUkBM+n7zoO11WT1kZHHMZ+2B/qHnWujVKXln2UWUtcxJza7ogmglF1o7kMp3hDvbrIf8qQ8x+63qeVTOxPSrlxaashtrkcOsdSiv4b4P923n7p8Ryqn7IdNFxbYivozcIvDfHZlXGeDA8JO4cd088k1f5NuND1JAty8X8NwhUr8nIwD5hq1lAxAc1mqPoOr6XZLuw6lH1OOzC9yjqn/LLHfUeW8R4AV86t0t6XADiczMPswozZ+THC/jUYJErsS3Ua6i9wuJY/oesX88eldEVzNs28lzqscsSMWa6EpAGd1TJvMT4AKTxrpoDJrz9avOvg1af6We/VVmpLqxWKu/SFfjETcDtN8zSe6e9HJFvdqOWYnPzyyE+Wd8fUU5ryM754GozWdHS6gkgmQskgwRjl3hh4EHBB8qyRbrtz92XNKcMCW6NOlVtPj9nuUaW3ByhUjfizxIAPBkzxxkEZPypgXfTjp6rlEuJG7l3FX1Jbh+NK7XOijUIZCIYjPH9l0Kg4/eViCD6ivjTuijU5T2oREPGRx+SZNep4kMZyZNsusGxtl0s3l8DHH/AMNCeaRk77DweXgSPJQAe/NQuxexc+ov2BuQg9uYjsjyX428h9cU0Nm+hqCIh7pmuGH2ACsefMe831IB7xTIt7MRqqRoERRhVVcADwAAwBWa3VYWIL8lsKfWRpaFpEVnAkEAwiD6knmzHvYnjW/vGvrqz4H0NHVN4H0Nec1J8mrgxvnxPrWesPifWjqm8D6Gjqm8D6GmJDgOtb4j6mqttrsYmpmPr55lWMHdRCuMtzY7ynjgAfSrT1TfCfQ1nqm+E+hruMrIvKyQ1F9iv/8ARa0/x7j1j/7KP/Ra0/x7j1j/AOymh1TfCfQ0dS3wn0Nd+Nd7s52Viv8A/Ra0/wAe49Y/+yrXsRsouliRYJpWSQglX3CAw4bwwowSOB+Qqy9S3wn0NHUt8J9DUO258ZY2Vn37W/j+A/2rPtj+P4CvPqW+E+ho6lvhPoajdb7v/ZOIfYiY9n7ZblrtYlFw+d6QFsnIAOVzu8gO6pOvvqG+E+ho6hvhPoa5kpyeXklbV0fFFffUN8J9DR1DfCfQ1zsl7E7l7lZ2m2Js77jNFiT/ABY+y/1PJvvA1Qb3oS7R6m77PhJFkj7ytx9BTl6hvhPpR1DfCfSroWXQ4WTiUYS7E3a9CAyDJecO8JDj+ZnP5VPad0P2EZzIZpvJ33R6RhT+NMbqG+E+lHs7fCfSpdt79yFCtEdpekwWy7lvEkS+CKBn5nmfrUnZplx5cfSvn2dvhPpW7p8JGSRg1FNcpWLKFkkovBt1miivYMR//9k="/>
          <p:cNvSpPr>
            <a:spLocks noChangeAspect="1" noChangeArrowheads="1"/>
          </p:cNvSpPr>
          <p:nvPr/>
        </p:nvSpPr>
        <p:spPr bwMode="auto">
          <a:xfrm>
            <a:off x="307975" y="-1736725"/>
            <a:ext cx="3952875" cy="3943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data:image/jpeg;base64,/9j/4AAQSkZJRgABAQAAAQABAAD/2wCEAAkGBhQSERQUEhQWFRUVFxcXFxcYFBcYHRUVFhcYGBgYFRgYHyYfGBkjGRUcHy8gIycpLCwsGR4xNTAqNSYrLCkBCQoKDgwOGg8PGiwkHyAsLCwsLC8sLCwsKSwvKSwsLCwsLCksLCwsLSwsLSwpLSwsKSwsLCwsLCwsLCwsLCwsKf/AABEIAL0A/AMBIgACEQEDEQH/xAAcAAABBAMBAAAAAAAAAAAAAAAABAUGBwECAwj/xABGEAACAQIEAwUFBAYIBAcAAAABAhEAAwQSITEFQVEGEyJhcQcyQoGRUqGx0RRicoLB8BUjM0NTkrLhJGPC8QgWRHODotL/xAAbAQABBQEBAAAAAAAAAAAAAAAAAQIDBAUGB//EADARAAICAQMCBAQFBQEAAAAAAAABAgMRBCExBRITIkFRYXHR4QaRobHxMlKBwfAU/9oADAMBAAIRAxEAPwC8aKKKACiiigAooooAKKKKACiiigAoorE0AZorAas0AFFMPGu3eCwl0WcTiEtXCocBg3usSAZAjdTz5V0wvbXA3IyYzDtPIX7c/QmaAHqiudq+rCVIYdQZH1FbzQBmisTRmoAzRRNFABRRRQAUUUUAFFFFABRRRQAUUUUAFFFFABRRRQAUUUk4nxS1h7bXb9xbdtd2ZgoH13PkNTQArpr492lw+Ct95ibq215SdWPRFGrHyANVP2y/8QAE2+HJJ27+6NPW3bO/q3+UzUdbsU+Jfvsdinv3GjVTy3ADt8OuyqBS4Avfsx2osY+wL+HYlCSpBEMrLurjkYIPoR1pRjeN2bP9pcUH7Myf8o1qlOz2Ow1l3w2FLIW9+C8XDbndifERJ++npR0pXHAmSzMHxwXlLWwcslQWESQBrHTWkGNw1+5/6goOiWsv35s330n7JL/w3/yXPxUfwpwuY1QzqZm2gdtPhOY6dTCnSmiiXgXC2wzOe8zhwJBUjUbGZMmCaeWx/wCr99NeJ4vbtqrOSA6sw0mQq5iP2o2HlW+IxyKGzEwiqzaEwryAdNTsetG4Hnn2v8S77i2IPJO7tjXbJbE//ZjULNPHafGrdxmJuanPeusCDuM5jl0AprAXq30H4z/CpkthDW1dKmVJU9VJU/UU64btljbZ8GLxKx/z7hH0JIpCcIu+bT90/dNKcF2eu3rqWrQzXLhyosEZifPYACSTsACeVGEBNuw/bLjWMxK2bOKYjd3uW7brbtjdmldegE6mBV8XsYtoA3bgBgDMxALEbmBz56CKZOwvYq3w3C92sNcbxXrke+8bDoijQD57mmbjAls7tJYnfpHL00qPGWV9Rd4UcpE7wXFkue46v+yZ+6lyuDtVccLwU3FKGD1BMjlvU2wV4lQT7w0MdR+dI1gTT3u1boc6KQ4riqWbbXLzrbRBLOxAVR5k7fxqm+1Xt7ufpCjAKvc22lmuLrfA3AG9tDyPvbHTYoWcl5UVH+xvbWxxKz3lkwwgXLbHxW2PJhzB5MNDUgoFCiiigAooooAKKKKACiiigArlicUltGe4yoiiWZmChQOZY6AVu1eXfa5xDHfp12xjLxdFOa0q+G33bTkZUB3jTWTIOvUAsbtj7frFmbeAUX3271pFtf2Ro1w/QeZqluP9qMTjrneYm610iYB91J5Ig0Uegrh/RYRkF5gocTIObKCAUdgBqhzA+GdA3MRXNMaqKmRSLitm7wMeR0gcoOs+XmRSjgt4PwuWZVKx4WkMT5LHkQatTsVxVb+GUCQbRFtgTMQNCDzESBz8NVIXe42ssT/2+Wgj5VMfZ7dNnEZGOl4ZY6OJKH1mV+dGcDZSS2ZbfAOyWEuNee2pF7Lo2ULJafEBJ+Ia7b0zXcAxZgXZVJ90bgwFYT08P1LeVPfAsZ3V9GPunwt+y2k/IwflSvtLgO7vk8rni/e2YfXX50uWGB47IYcJhEA2zXD8zcanc2hroNRB0Go1367nekXZtf8Ahrf7x+rtTlFNYDZiQBnU2lZbdsOukyfF4ACInwDY8xpSLifFVSy1xrUCXQ5oELaR2Uny8Og86kBFRn2kYzuuF4xpg9yyj1uEW/8AroyB5eN2TmOpJzGeZJnWnrEdorF24rXMDYAzFmW0z2gwKsI5wASrafZ86ZHFaxU40lGH/o6+cow2MQ/8u8lzmOTiSdYgbyKuL2d9g7PDLTYm+cl25pN1lHcW2eEtyNO8aVzRuxyjTdh9ifs9KgY7EL74H6OhHw/4zT1+Hy8XSp/xDihuPbQIDZvK4t5lZS+JtMzBGYn+qOW2WUxMqdoAMUmPissTjtI5766mZwri1ZsLa8TOAM4utBNt8+bcqoUKxkGabeKcPuX77Jh1GS2B3hI1t3Wg90CCQ7Kupj3ZUak6Py4W3fvNds4kC6LTWSbfdMQSQZu7i4yEQAQAJbrSaxwdMM5N12Fm1bXuvG+XOczXrlyNXvM8GWk66azTU2guqrtj2yQl4VwS6ggrr1gqAPMnf1pdx7tJh+G4cPiH3nKo1e6/MW15+ZOg5moX219qzYWyLaAjENcZgG0ZMMrk2zeU6rcuKB4SJymTBIqmOO8evYy617EOXdvkFHJUGyqOgpW8leFEadkPPbXt/f4lclzksqZt2VMqv6zH43j4j8gKjM1zDGgXaBzHbgHaG9gr638O+R108mU7o6/EpgaeWkHWvS3YH2hWOJ2pWEvIB3lkmSv6yH4kJ58tjFeVQ9PHAhiLVxL9hzadNUfbXoB8QOxB0POkk0uSaiqy2XbXFt/A9ezWagns69ptviAFm8BaxajxW9hcjdrU/UruPMa1OgaBHtsZooooAKKKKACsUVBvaT7SU4db7u3lfFOPAh1FtT/eXI5dB8R8pp0YuTwgD2k+0pOH2+7tQ+KcSi7i2p/vLnl0HP0mvPGOsXMT3l+7czXGm4SzeK5DZWaDuoOmm0aCAYV4Njibty/iGF1gQ7h7gQ3SxjRiMoiNjA90eVGO4ocoUtnUe74cveDTLcupqF8KqIHvZQTMSdaGmUY9nLfI3JGi7NAknKIUSTlEkwOgkk/M0uwHBGuMF5nYSB9WOgHnXTDvqZ3Os9Tzpdh8OzsqopZmMKqgsSeQVRqT6VlXQdcnFkNlss4R2ThSqlzxqrW2ylSD4pHLnIKsDI0gdaX8Ot3bl02sFbdmfKVUKGdcusltgJ3JgaA6RU17P+yK/iH77HubQclmRcpuMSZOYjw2p8pPpVpcI4LYwid3hrSoNJC7setxjqx8z8qhS9RI1t7shSWDOW7/AFbbOPeytHiAjcTpIqQX8a1+2sWDcFoSbjSoMLBMKdZHLMa59p8GVuLc08e8bBl9d9I+ldOzHEj3xW4xYXBHiJPiEkfUSKeWh84Ev/D2tAJWYAgCSToOmtL4rFm2AoA2Ageg2rJcAxr9D+VIIYiq99uOLycLK/4t60nyUm4f9Aqxap//AMQmL/q8Ha6vduH91VUf6zSrkCk2FWH7JfZx+nXe/vr/AMLaOx/v7g+D9gfEflzMMnYLsPc4lie7WVtJDXrn2V6L1dogD1Owr05g+GJYsLZsAW0RcqAAHLA00O+upneT1qST9BEIsXxZhiEsWbYuMFz3fFkFq3smsEFmIICaaAmQBrqLVnF22ZRleLtrNlGey8G2/o46jcRrBqrx7TVwl+9atg3FJi5iVhnvXxIe7kfwlZ8KrIhVA1EAP/ZTtFgyMRdONZbVo58rv3Ts1xVe7fvqINxzdYoAAVARQo11ls0l1cVKUdmSKUPR8Ei4oly1h7dq1b7pLIR3ugrltW7EM/dKPE7MqlQIA8Rk8jXfbT24tkNrBKEuMPFdDh+7B+FIGU3I3YFlXlmOojfb32tX8apsWSbdiSCRKviFzHKbn2FKwSg3MzyAr6ar4GSs2wbXXZiWYksSSSSSSx1JJOpJOpmnxsEmJtA2BFy1AKeEFrYVQCoUCTmDEkkkllpjBrthM+cG3OcGQRuP586HsRxTk8Lc5XrRBIO4MHbcelbYXhz3D4RpzOwHqalGI4el0rcuJFz4wH8JjQQIkRtE8gNd67qgAAAgDltFVp3pbROm0P4fnZ5r/Kvb1+w24HgaJqfG3mNB6D86czrS/AsHRrZIUwWBlVkgTDE+kQSBqTuKQRVSUm92zrNNRXSnCuOMfqI8bbIK3Vc23twQ6yGQgjK0jWBr5jzEg277M/a2uKK4XGFVxOyXNAl/+C3D02bl0qsWtj61y7L+zW9jsXktHJZWGuXf8ME+6o5vI0+pq1TZnys5brmgUJf+itbPn5+56iBrNJsBhe6tpbDMwRQuZ2zM0ACWbmTzNKasnNBRRRQBBPaV7S7fDrfd28r4px4UOotg/Hc8ui7n0qg8PZuYu5cv33zNIdy8nOSCZdVIbuYTKWX3ARsNQX7ZvX2uX7jMbhZmcwSXOxaYGX1gbDQbdOLcXkBR/ZgyluTlME6qD7lqSxVd/GwkqBW1TSq1hcv1GMxxTiCySqiCAB1uBR4e8PxIpEAwpfKpbamRnJJJ1J51ulp7hJGp5kkADpJJAA0ofDkHdfUGR9auRioiGo/nyr0V7K2wb4NbmFtJbuRkv/E4uAay7SxVh4hrEehrz5h8IXnKC0bwNh5nYVJ+wnaluG4sMQ3dNCX0kGU3DCDBZCcwjfxDnVTV0qyOVyhVyekgKyiAbAD0rlYvq6qykMrAMrDUMpEhh5Ea1D+2/tOTh10WRYe9cNsXffVFCl2TUwTMqeXSsQkJTxvB95ZYDceJfVdY+YkfSoTauFSGG4IIPmNaaOD+1jFYq44y2bKBMy5AztOYBgzPuRI2Xzrc3y2pJ+en3Vl6rqUNPLsabZXsvUHgsz+nLKorXLiKWUNGYSJEwANaiGK7X3u8cp3eXMck2wTlGgM6GYHOmDL0gfL/AHrcCse3rFsv6EkVpamXoSIdurwWCtqesN+E1D+23CLnE+7dnAe0GEhZXuyMx0BEQVmaXBBMxXWfA4nddfMSJHpTdLr7pXx7pMSu6UpLLGTsVax3C2PdvauWXMvbbOskAKWUwYMACpp2t7bNdwTphFZb9wZCSQO7U++VbZmjQftTyim/+lX1m4G2PiWZgHqPOuL8VYkFlQwCAMsDXLrA5woE9JrpYaiUZKWzwXvgVi3ZnED+6PydD/1Vzbs7if8AAuH90Hy61an9JqRBsoQDIGojryk/WuNy6rFYQJoAQOZ5nWt2P4hv4cYv8/qReEvcpnE8P1IIKsCQREQRoQQdjNIruEYcp9Pyp84jf7y9df7Vx2+rGk0V0V3TKdRFSx2yfsRKbTNMB2fZoNzwjpzP5VIcPhUQZUWPxJ8zuTTRYxjLzkdDTlh+Jqd/CeXT61yuu6Pq6t15o/D6Hb9H1vToJJeWfvL68L9BTl61jJW24n8DNOHA76i74lBkHLt4W5GCCCfUHWPOcDtw8M6qdmIOUdxJhuHloJYICSATJkjfQbAcyehiSKzesqbSumkaOJ2PJjPU/dFOt+61u9JMLd5h3IFzSWZjJc6iWgAhpAECE9/+qvHLqrAl0G6ieYAgDUEdAYPWndqRWjdKTz/lf7Q1K/WnTsz2ifBYhbqaj3XT7acx6jcHr6mkOMwyqxysGXkR56xPX8qcOE9ksViQO6sOR9sjIv8AmaJ+U0iznYku8B1tWtKL99i/OG8QS/bS7abMjjMp8j16EHQjkRSuq67MYa/wjIuKdDYvvllSSLF0jwliQPC8QTsDHWrEDVoReVuec6mqNc32PMfR+5miiinFY8m4q8PhHM68yfy8tKb7+F5wJ6dae+O9n72Dvd1iEKsAYO6uJ99G+JT92xANN7rBnl+FdDGSxlCDZ3fX8v8Aet1Ty/n8aVPZkQd/518xXHu4qXI3BlbJP8/nXVcOa2Q+E6x50l7wg6MTUFl0YLLHYLH7F+1P9Bwr2L6Ndya4cAge8TNtmPuoD4gdTqRG1QztR2qvY++b1/LMZFVFhUQEkKvNtSTJJJn5Uzk0ps2LaybxcERFpRDNOvidhFsfIt+rzrFm1KTeB6WBx7K45rV0vlJtQFutGlsMQFYnl4uW8TppVko3+9VBi8ezjKIS2DmW0pORSQATBJJYgCWMk/Op12L453trI58doAEn4k2Vvl7p+Vc51jS90fGjyuSlqq9u9EoFbVxN8AxzgmPIb1kX5iATIMadOvSuY7WUDqK62xMjqrD7qSlmIEAA855aaadJpTh1KvDb5tjyE7H5GpKfJOMvZodB4kmJ1Ggoy02cT7R2rDd3DPcmMijadsxO3oJNKeG8UW9mgEFCVYHkQY/HrXY9ssZwauBSFrS/dyI7/ZVm/wAqk/wpTbslpiNNDrzifwNNPaljbwt6RBKhf87AfhNWNLU53QjjloR8FcDYURWxrEV6oikEVkCsUowlkM3ikIoLORyUbx5kkKPNhSSkorLBJt4Q54CwEtCR47pBH6lpZAMdXaf3UH2q6qp9dPWm2zxeLpe4mZW3QMVgRlUKQNAoAEcwOW4kOBxMFblpoIIZWHIg6b9Ohrz3qVNluodkuGdXHr1XS9LCtQcn6+35/sSThvZPEYrDrFkifibwGROVhnGx0kgajnyqS8D9lpRVF+8QRJiz4ZJkeJmGpEnl0iNZk/ZXtGuMsB9A48NxfsvHLyO49fKnsVRVUVyQS6zddHyPEXvsM3C+yOFw4AS0py6gv4yPm0x8qeYoatc1SYwZ87JTeZPI39oODLisNdsPs6kA/ZbdW+RANRX2edqXlsDitMRZlVJOrqvw+bKNjzWDyNTojzqP47sVYvYtMS2YOkEBTlzMuxcjUx09ZkaU2SeU0WKboquVVi2e6fs/vwyRrWawtZp5UGvj3Z2xjLRtYhAynY7MjfaRt1b+TI0qie2fs9v8PbN/a4cnw3QPdn4boHuHzHhPltXoqud6wrqVYBlIIIIkEHcEHcVNVdKp7cAeTGtj08tx/tSe/cA8zVudvfZIyB7uBBZN2sCSyf8Atc2X9Xccp2qnHtxV6zV7eT+BUjXOa6WLBeYgACSWYKAOpP5Sa5gUEVQcm3ljhV+kC2YtwW/xCsMD1tgnwb7+96bUibXfnv5+tZJrE00DUrSnhfEDYuq4EgaMv2kbRlPqNvMCjB4F7rZUBY7noo6seQ86cH4fZCtbtk3rxI8S+FEAbUid9BEnrpsZZOKkmn6iNZWC1OHYQXraOhDBhIbUyCAVnQROYA67zSprVvO4YlRIiNQAw+/KSD6A86ivZbC3bFrurhYxLAQQFVokCdYnWfOn2K4nWVrTWOGPujIsj2S7RYt62AYXUrpInK2UzM6EZoI02msYrFhyCFiN/PbcdZnXoR0mkkVuoqm7ZYx6EfcQ+72TxVzE3ylpyvfli0hcyEkgqSfF6AH7q17P4a+2NRnDg+IuWDAMCScpYjxbgf8AapzcxLq3hZlzKp0MaxH8K54nGPcILsWI2k7eg2FdvDUJwXyNdSykdsVYfNYQ6Bm8eUGDlAbLtsYOnOKZe3GIy4dBftwLlwKzLr3aBgc8nTPlmNQJPTSne3xJlULAMbEyT9/rTtwzM1ssYbOTKsNCBAjpG+4p0+pw0eLnHOHxnH6j4x7/AClSXOAd8A2HNkklgLaXHJgEkGbuobKCSGyiF6sBTGywSDuND6irZ4v7ObN2Xw5OFuEHRdUM6EFQfDI+yY8qrzjnZXEYT+1t+DlcTxIf3h7p8mg11/SPxBpNd5IzxL+17P6MrW0Th6DTTpd4bcS1GRhKpeuGPdR9LOboPFOvNh0o7N8JOIvqseEakwSJ1yh42SRLHkqseVSji/DWNu2SQlsg3IO9xjoLrLALXnEkA6KgEQDrd6jq1FqqPzZNo6lJ9zIG1mlGA4gbJ6qfeH8V8/xpZi7ABIEGDEjY+Y8qQ/obMdqzJOM49rXJeu00bIuMllMn/ZHtL+jXluqc1t9HA+JJ3A+0vT1HOrtw18OoZDmVgCCNiCJBHyrzn2f4BfnwrCnfNt6jzqRYXFXkPcM1wRoqZ2AE6wBMQdxWNfV4b9zChXPR2eHP+l8Muy7i0UeJlX1YD8arTtx2oxLYju8LcK2kC+K0w8bESZcchtA++mHTnr99ZLVSlPKwa1F3hS7sJ/MlHZft5ct22XGhrjAjIy5SzA7h9QJHXnPlJcL3tKX4LDH9pwPwBqEIoMyY84J/CumW2N2Y+igfiaRSaQyyffJywln2LV7Occ/SrPeZcpDMpWZgjzgbgg061AvZxjh3l+0DowFxR6eFvuK/Sp7UqeUNCiiinAYIqh/bZ2U7jEjFIIt4jRoGgvqNZ/bUT6q3UVfNMfbLs4MdhLtgwGYSjH4bi6o3pOh8iaAR5VisNXfEWCjsjqVZSVZTurKYYH0IitsHgHukhANPeYkBVH6zHQem9PHiMinGzwsIouXyUQkgKpXvGOUkEKeQaAZjfypdh1VCVw4Fx1YlrzAZAmyxmG2aGk6yoiQYpw4bwxwbj3EL3zbL22uDNOkgqp1DQDEjTSIpAERdiiB1e1hXYKLaZQ94KToXIkwDGZgQOh3M74fZtWLXd2LWYODctgWs9y47yqLfaJAQiNGUSjEmIFVtd48wwzrBJfw95OsaEK06qoiQFiTM9am3Z3tquGwq3Hb+0nwrBuSBDZQTAUlQCW20I80YhLOIcMjumu3dVUNchmPesqFCWLHw2gWLEGRIXYDVrweLS4s23DrLAMDIOUwf58xyIqu+0fay/jW8RyW+VsHSBtnIAzn5AeVLOxXETauG2x8FyI/VuDY+QI8J/drJ6npPGq7o8orairujlcon8VkVgNWRXGGWbYkf2Z8iPox/OuMUovLKKejkfUD8q5lK63Sy7qYv4GpU8xRyqV8NtxaQfqg/XWowLcmpgiwI6afQRWb1ieKox92XtOt2zEVnLOm86EciOhGx+dAqL+0LtD+jYbIhi7elF6qnxv8AQwPM+VYmk089RdGuHLf/AD/wWm8Ig/E+0aW8Xd/RURbE5SigZbrLp3hU+GQwlQRl01BBMvOLsfpQLWAGVrmZbpt3EAQjL3d64czX8SzlS0BguQ+IL7tdrpUo7MdowmW1eYrb0hwrlkyuXAUB1Uau/iImHZT4W09T8Jwikm3hYy+SBPHA8YHsg7tDgqQSCCNQQYI6VK+H9kbVoSQJ6t+VPX9NYcWle2BlIGTaMg92Pl981GcX2ie6wFtc0glVAksB8R+yn6x35dalUsLdkNmpnGLlLZIcsdxa1hlnRj8KiJYj8AOZqE8R4pcv3Tcc+LQCNAoGwXyFcL99nYsxkn8Og6DyrQCqs5dzOT1mtlfLC4HLD38w8+f513zU1WbmUyP+9OStIkbVUnHDNbQ6nxoYlyjefKfKujuRHgUSJGkyOviJrlXUYkfYSfPMfumKjNAdOyvEjbxdkk+FmyHYDxiBt5xVs1SjXXYCFAggjKkQw2231q4+H4sXbVu59tVaOkiSPkdKlgxUKaKKKkFCiiigCiPbV2T7nEjFIITEaNHK+o/6lEjzVutMXCuDtjMwdhatW4YWUWC0zr6a6kzvoBXobi/C0v2mt3FDKQdCBuQRInYwdDyqhFwbYDF5LhEyV3EXLRBAfeVLaaHYz5Uo5MdLHDQiK9m2s2gw7vk1w5QCCZOaVBUnmaV8N7PsLxuu0FVIAznRZlmd2jWT5AAb0mxXHbeCC5mDFlzZBBYlhuAQMigiJOnSdqh3aHtTexjeKLdrlaQmOvjJ1c+unQUAcuO4q0uJv/owRrbtKmDlVpljb6jMJB2HnFNbqzsWclmYySdST50os4QmnXB8MnlSijbh+Hk8qesDwjypbw/hrAsCAddDyA/WPXyqVcP4RtSCM4YZjlGb0PqOddwT0+/8qfLvBV7lixCaSCTAkcvntTDbuTXGdT0ng25itnuZV9fbLb1FlqyXRgqliCrQASY1B0HrWty0V95SPUEfjTx2QDDEA5WgqwJymNtNYqV8F4scQjM1trYW46ANPiCGM0EDQxI8o9BsdNqctOs7fyWtOvIQDAoDcQab/hr/AAqSzT9xHBhl8Krm5GADpqdf53pju2ypgiD0NY/XK5xnHbb3NPT4SZo7hQSxAABJJ2AGpJ9BVFdqePnF4l7uuX3bYPw212+Z94+Zqee1HtD3doYZD47viuR8NoHb95hHoD1qrYrf/DfT+yt6ifMuPl9/2Cye+DE1uoO9THsZ2BbEDvboIQagdR19KWY+xZtvFlVYqfe5KR9nqfPb8a6t2whuVL9TCmPdIbuEI4RRiCcpgrbPwfruOQP+H8Q1OwmT4Id4ptmfFnVwg8Ja3bL57rTmvMQkqkqgMdCKjx/39fWnHA4kxpBKrBU5iHt8w6gjOF97KdCAQZrOsm5vJzs9dO6eZ8ewixS+MmVOY5gygKrA6gqANB5DbWuUU/cXIuWg7MxYe4z5Q95SQCFtIP6qysErJ3JHOA1YXBNcbKgk/cB1J2AqMo2V4niO+ROBThhbDhQxUhGnKTzI3y9R57UvwvDVt8hduDy8CnyB96OpgeRrW9dZzLEk+f8AOlRTksYNfR6KUJKyTx8PqJ6722MGGyx5an6Vr3dbKnKJ9P4VAbAG2coZmOpIA325mp/2G4qowuRyAbbsok8tGH+qPlUHYMSITRRABn6mYmtO6bqonlmUfxpU8AXRRRRVgcFFFFAAapb25cPZL2HvKohg65/MeIIRGh1dgZ5sOQq6aY+2fZwY3B3LJgMRmtk/DdXVD6TofImgVHmBLBJJOpO5Os+tOWGwM0sw/CjJBWCCQQd1IMEHzB0p9wHC/KnDhBguF9RUgwXCZ5U4YHhW2lP9jBKgBbSTCiCSx6Ko1Y+QpMiDfw7gI00noI29PPWn/BYMmVsqHYSCxMW1PRmE5j+qsxzil+C4Gzj+tm2n+GD4mH/NZToP1FPqx2p/s2gqhVAUAQABAA8gKQQjLdnc0HEK11vJvAvkqAgx99LMPYsWvgVPW2R95H8afaKb2rOcCDVdu27kRcTQzoVPy3kbV0s4YqZLGPV/wLERrSq9gbb++iN6qD+NNuJ7MWSCbam03I23e3r5hCARTkAruhmIytBHOJGumo6aUk4vxFLVi7dxKgJaUsSDIMbZeYJOkdSKi19rlq5LPdldCWuFjbOmxO6HnMjY7TTJ7TcRicRhEVIZFuBroUEMw2QkfZVjJA8jyqaWm7liWGvUYrFkrLH4q7jMQ9wgl7jTlGuVdlUeSgAVLOzHs2ZiLuKYJbXxMJ5D7R2AqUcB7JYbCWhevQCijMx5sd4666AUy9pO07Yo5EBt2FOic2jZnjc+WwqVz7Eox2+BXv1caVl8nftD2sDr3GG8FkaFtjcj8E02586jiiaxFdFNQN5ObtulbLMjfLW9piCMszOkbz5V2wuAZxPupzYgx+6N2Pp9RTpYVbcC2DJzKXPvaTtHuAwdtfOmuSXJNp9FZdvwhNh+ERre0/UHvH9o/APXXyFLe8MAKAqjXKNvnzY+Z+6si3WctQSm2b1GmrpXlW/udjbAucoIjcqDA5nWB13FJmtQSOlLcRJCEjymNwOhkyK1xduGnedd5/k00sDUSQdToD5bSdPow/y1tZBD9JnntsR/qOvlSsW99N61OHEz/Ok//qkA6HDrzefRSfxoXuxyY/5a1G+mp8tfuFLUsXSPDZMeVlvyowKWtRRRVgcFFFFABWDWaKAK27ZdmwmJ7xR4b3i9Lg976iG9c1ceH8JmNKsHi/D++tleY8Snow2+R1B8jSPD9nFj+sMj7A0U+THdh5bHpQKMfD8IXOWwA0GGuH+zQjlI/tG/VXQc2G1SXhvBUteIy9wiDcaJjooGiL+qvzk60ut2goAAAA0AAgAdABW9AGKzRRQIFFFFABRRRQA08b4R3qyAM4H+YfZP886gvE+K2sHZL3nyqugB1Ynkijcnl+NWeajfbXsZax+EvWSAHfxo8ardUeBv4HyY1NC5xWBjgmyg8d7QLmLxK5/Dh4yog2tknRnPNyRqeh02p2DVCH4jiMNav4JgEDXIuqUXNnQxlzRMSPy3q0uwfYPFYqyj4lTYWIlx4rijYhNxI5mOtJL3MzXaOVjUq+eGNFjDM7BUUsx2AFPmF4CEJFwZnBgryUjkebH7qtbgvZuzhVi0gnmx1Y+ppPiOyFp7rXWZ5Y5oBAAMAdJ86ibfoP0/T4V7z3f6FdXbbzGhG0knwjoANKybA6/Fm+dWd/5dsc7Yb11+7aldnh9tPdtovooFMcWaWPQq6zgXf3EdvRSf4UvsdmMQ390R+1A/E1ZMURR2IMEEs9h753a2o6SW+4CPvpbZ7AD4rxP7KAfeSal9FL2oUj1rsPhxvnb1eP8ASBS6z2bw67WU+Yzf6ppzopcIDlaw6r7qqvoAPwrrRRSgFFFFABRRRQAUUUUAEUUUUAFFFFABRRRQAUUUUAFFFFABWCKzRQAxf+ScGcY2MNlWvsFGZtYKiAyqdA8QM2+gp8y1migAooooAKKKKACiiigAooooAKKKKACiiigD/9k="/>
          <p:cNvSpPr>
            <a:spLocks noChangeAspect="1" noChangeArrowheads="1"/>
          </p:cNvSpPr>
          <p:nvPr/>
        </p:nvSpPr>
        <p:spPr bwMode="auto">
          <a:xfrm>
            <a:off x="155575" y="-1081088"/>
            <a:ext cx="3009900" cy="2257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2" descr="data:image/jpeg;base64,/9j/4AAQSkZJRgABAQAAAQABAAD/2wCEAAkGBhQSERQUEhQWFRUVFxcXFxcYFBcYHRUVFhcYGBgYFRgYHyYfGBkjGRUcHy8gIycpLCwsGR4xNTAqNSYrLCkBCQoKDgwOGg8PGiwkHyAsLCwsLC8sLCwsKSwvKSwsLCwsLCksLCwsLSwsLSwpLSwsKSwsLCwsLCwsLCwsLCwsKf/AABEIAL0A/AMBIgACEQEDEQH/xAAcAAABBAMBAAAAAAAAAAAAAAAABAUGBwECAwj/xABGEAACAQIEAwUFBAYIBAcAAAABAhEAAwQSITEFQVEGEyJhcQcyQoGRUqGx0RRicoLB8BUjM0NTkrLhJGPC8QgWRHODotL/xAAbAQABBQEBAAAAAAAAAAAAAAAAAQIDBAUGB//EADARAAICAQMCBAQFBQEAAAAAAAABAgMRBCExBRITIkFRYXHR4QaRobHxMlKBwfAU/9oADAMBAAIRAxEAPwC8aKKKACiiigAooooAKKKKACiiigAoorE0AZorAas0AFFMPGu3eCwl0WcTiEtXCocBg3usSAZAjdTz5V0wvbXA3IyYzDtPIX7c/QmaAHqiudq+rCVIYdQZH1FbzQBmisTRmoAzRRNFABRRRQAUUUUAFFFFABRRRQAUUUUAFFFFABRRRQAUUUk4nxS1h7bXb9xbdtd2ZgoH13PkNTQArpr492lw+Ct95ibq215SdWPRFGrHyANVP2y/8QAE2+HJJ27+6NPW3bO/q3+UzUdbsU+Jfvsdinv3GjVTy3ADt8OuyqBS4Avfsx2osY+wL+HYlCSpBEMrLurjkYIPoR1pRjeN2bP9pcUH7Myf8o1qlOz2Ow1l3w2FLIW9+C8XDbndifERJ++npR0pXHAmSzMHxwXlLWwcslQWESQBrHTWkGNw1+5/6goOiWsv35s330n7JL/w3/yXPxUfwpwuY1QzqZm2gdtPhOY6dTCnSmiiXgXC2wzOe8zhwJBUjUbGZMmCaeWx/wCr99NeJ4vbtqrOSA6sw0mQq5iP2o2HlW+IxyKGzEwiqzaEwryAdNTsetG4Hnn2v8S77i2IPJO7tjXbJbE//ZjULNPHafGrdxmJuanPeusCDuM5jl0AprAXq30H4z/CpkthDW1dKmVJU9VJU/UU64btljbZ8GLxKx/z7hH0JIpCcIu+bT90/dNKcF2eu3rqWrQzXLhyosEZifPYACSTsACeVGEBNuw/bLjWMxK2bOKYjd3uW7brbtjdmldegE6mBV8XsYtoA3bgBgDMxALEbmBz56CKZOwvYq3w3C92sNcbxXrke+8bDoijQD57mmbjAls7tJYnfpHL00qPGWV9Rd4UcpE7wXFkue46v+yZ+6lyuDtVccLwU3FKGD1BMjlvU2wV4lQT7w0MdR+dI1gTT3u1boc6KQ4riqWbbXLzrbRBLOxAVR5k7fxqm+1Xt7ufpCjAKvc22lmuLrfA3AG9tDyPvbHTYoWcl5UVH+xvbWxxKz3lkwwgXLbHxW2PJhzB5MNDUgoFCiiigAooooAKKKKACiiigArlicUltGe4yoiiWZmChQOZY6AVu1eXfa5xDHfp12xjLxdFOa0q+G33bTkZUB3jTWTIOvUAsbtj7frFmbeAUX3271pFtf2Ro1w/QeZqluP9qMTjrneYm610iYB91J5Ig0Uegrh/RYRkF5gocTIObKCAUdgBqhzA+GdA3MRXNMaqKmRSLitm7wMeR0gcoOs+XmRSjgt4PwuWZVKx4WkMT5LHkQatTsVxVb+GUCQbRFtgTMQNCDzESBz8NVIXe42ssT/2+Wgj5VMfZ7dNnEZGOl4ZY6OJKH1mV+dGcDZSS2ZbfAOyWEuNee2pF7Lo2ULJafEBJ+Ia7b0zXcAxZgXZVJ90bgwFYT08P1LeVPfAsZ3V9GPunwt+y2k/IwflSvtLgO7vk8rni/e2YfXX50uWGB47IYcJhEA2zXD8zcanc2hroNRB0Go1367nekXZtf8Ahrf7x+rtTlFNYDZiQBnU2lZbdsOukyfF4ACInwDY8xpSLifFVSy1xrUCXQ5oELaR2Uny8Og86kBFRn2kYzuuF4xpg9yyj1uEW/8AroyB5eN2TmOpJzGeZJnWnrEdorF24rXMDYAzFmW0z2gwKsI5wASrafZ86ZHFaxU40lGH/o6+cow2MQ/8u8lzmOTiSdYgbyKuL2d9g7PDLTYm+cl25pN1lHcW2eEtyNO8aVzRuxyjTdh9ifs9KgY7EL74H6OhHw/4zT1+Hy8XSp/xDihuPbQIDZvK4t5lZS+JtMzBGYn+qOW2WUxMqdoAMUmPissTjtI5766mZwri1ZsLa8TOAM4utBNt8+bcqoUKxkGabeKcPuX77Jh1GS2B3hI1t3Wg90CCQ7Kupj3ZUak6Py4W3fvNds4kC6LTWSbfdMQSQZu7i4yEQAQAJbrSaxwdMM5N12Fm1bXuvG+XOczXrlyNXvM8GWk66azTU2guqrtj2yQl4VwS6ggrr1gqAPMnf1pdx7tJh+G4cPiH3nKo1e6/MW15+ZOg5moX219qzYWyLaAjENcZgG0ZMMrk2zeU6rcuKB4SJymTBIqmOO8evYy617EOXdvkFHJUGyqOgpW8leFEadkPPbXt/f4lclzksqZt2VMqv6zH43j4j8gKjM1zDGgXaBzHbgHaG9gr638O+R108mU7o6/EpgaeWkHWvS3YH2hWOJ2pWEvIB3lkmSv6yH4kJ58tjFeVQ9PHAhiLVxL9hzadNUfbXoB8QOxB0POkk0uSaiqy2XbXFt/A9ezWagns69ptviAFm8BaxajxW9hcjdrU/UruPMa1OgaBHtsZooooAKKKKACsUVBvaT7SU4db7u3lfFOPAh1FtT/eXI5dB8R8pp0YuTwgD2k+0pOH2+7tQ+KcSi7i2p/vLnl0HP0mvPGOsXMT3l+7czXGm4SzeK5DZWaDuoOmm0aCAYV4Njibty/iGF1gQ7h7gQ3SxjRiMoiNjA90eVGO4ocoUtnUe74cveDTLcupqF8KqIHvZQTMSdaGmUY9nLfI3JGi7NAknKIUSTlEkwOgkk/M0uwHBGuMF5nYSB9WOgHnXTDvqZ3Os9Tzpdh8OzsqopZmMKqgsSeQVRqT6VlXQdcnFkNlss4R2ThSqlzxqrW2ylSD4pHLnIKsDI0gdaX8Ot3bl02sFbdmfKVUKGdcusltgJ3JgaA6RU17P+yK/iH77HubQclmRcpuMSZOYjw2p8pPpVpcI4LYwid3hrSoNJC7setxjqx8z8qhS9RI1t7shSWDOW7/AFbbOPeytHiAjcTpIqQX8a1+2sWDcFoSbjSoMLBMKdZHLMa59p8GVuLc08e8bBl9d9I+ldOzHEj3xW4xYXBHiJPiEkfUSKeWh84Ev/D2tAJWYAgCSToOmtL4rFm2AoA2Ageg2rJcAxr9D+VIIYiq99uOLycLK/4t60nyUm4f9Aqxap//AMQmL/q8Ha6vduH91VUf6zSrkCk2FWH7JfZx+nXe/vr/AMLaOx/v7g+D9gfEflzMMnYLsPc4lie7WVtJDXrn2V6L1dogD1Owr05g+GJYsLZsAW0RcqAAHLA00O+upneT1qST9BEIsXxZhiEsWbYuMFz3fFkFq3smsEFmIICaaAmQBrqLVnF22ZRleLtrNlGey8G2/o46jcRrBqrx7TVwl+9atg3FJi5iVhnvXxIe7kfwlZ8KrIhVA1EAP/ZTtFgyMRdONZbVo58rv3Ts1xVe7fvqINxzdYoAAVARQo11ls0l1cVKUdmSKUPR8Ei4oly1h7dq1b7pLIR3ugrltW7EM/dKPE7MqlQIA8Rk8jXfbT24tkNrBKEuMPFdDh+7B+FIGU3I3YFlXlmOojfb32tX8apsWSbdiSCRKviFzHKbn2FKwSg3MzyAr6ar4GSs2wbXXZiWYksSSSSSSx1JJOpJOpmnxsEmJtA2BFy1AKeEFrYVQCoUCTmDEkkkllpjBrthM+cG3OcGQRuP586HsRxTk8Lc5XrRBIO4MHbcelbYXhz3D4RpzOwHqalGI4el0rcuJFz4wH8JjQQIkRtE8gNd67qgAAAgDltFVp3pbROm0P4fnZ5r/Kvb1+w24HgaJqfG3mNB6D86czrS/AsHRrZIUwWBlVkgTDE+kQSBqTuKQRVSUm92zrNNRXSnCuOMfqI8bbIK3Vc23twQ6yGQgjK0jWBr5jzEg277M/a2uKK4XGFVxOyXNAl/+C3D02bl0qsWtj61y7L+zW9jsXktHJZWGuXf8ME+6o5vI0+pq1TZnys5brmgUJf+itbPn5+56iBrNJsBhe6tpbDMwRQuZ2zM0ACWbmTzNKasnNBRRRQBBPaV7S7fDrfd28r4px4UOotg/Hc8ui7n0qg8PZuYu5cv33zNIdy8nOSCZdVIbuYTKWX3ARsNQX7ZvX2uX7jMbhZmcwSXOxaYGX1gbDQbdOLcXkBR/ZgyluTlME6qD7lqSxVd/GwkqBW1TSq1hcv1GMxxTiCySqiCAB1uBR4e8PxIpEAwpfKpbamRnJJJ1J51ulp7hJGp5kkADpJJAA0ofDkHdfUGR9auRioiGo/nyr0V7K2wb4NbmFtJbuRkv/E4uAay7SxVh4hrEehrz5h8IXnKC0bwNh5nYVJ+wnaluG4sMQ3dNCX0kGU3DCDBZCcwjfxDnVTV0qyOVyhVyekgKyiAbAD0rlYvq6qykMrAMrDUMpEhh5Ea1D+2/tOTh10WRYe9cNsXffVFCl2TUwTMqeXSsQkJTxvB95ZYDceJfVdY+YkfSoTauFSGG4IIPmNaaOD+1jFYq44y2bKBMy5AztOYBgzPuRI2Xzrc3y2pJ+en3Vl6rqUNPLsabZXsvUHgsz+nLKorXLiKWUNGYSJEwANaiGK7X3u8cp3eXMck2wTlGgM6GYHOmDL0gfL/AHrcCse3rFsv6EkVpamXoSIdurwWCtqesN+E1D+23CLnE+7dnAe0GEhZXuyMx0BEQVmaXBBMxXWfA4nddfMSJHpTdLr7pXx7pMSu6UpLLGTsVax3C2PdvauWXMvbbOskAKWUwYMACpp2t7bNdwTphFZb9wZCSQO7U++VbZmjQftTyim/+lX1m4G2PiWZgHqPOuL8VYkFlQwCAMsDXLrA5woE9JrpYaiUZKWzwXvgVi3ZnED+6PydD/1Vzbs7if8AAuH90Hy61an9JqRBsoQDIGojryk/WuNy6rFYQJoAQOZ5nWt2P4hv4cYv8/qReEvcpnE8P1IIKsCQREQRoQQdjNIruEYcp9Pyp84jf7y9df7Vx2+rGk0V0V3TKdRFSx2yfsRKbTNMB2fZoNzwjpzP5VIcPhUQZUWPxJ8zuTTRYxjLzkdDTlh+Jqd/CeXT61yuu6Pq6t15o/D6Hb9H1vToJJeWfvL68L9BTl61jJW24n8DNOHA76i74lBkHLt4W5GCCCfUHWPOcDtw8M6qdmIOUdxJhuHloJYICSATJkjfQbAcyehiSKzesqbSumkaOJ2PJjPU/dFOt+61u9JMLd5h3IFzSWZjJc6iWgAhpAECE9/+qvHLqrAl0G6ieYAgDUEdAYPWndqRWjdKTz/lf7Q1K/WnTsz2ifBYhbqaj3XT7acx6jcHr6mkOMwyqxysGXkR56xPX8qcOE9ksViQO6sOR9sjIv8AmaJ+U0iznYku8B1tWtKL99i/OG8QS/bS7abMjjMp8j16EHQjkRSuq67MYa/wjIuKdDYvvllSSLF0jwliQPC8QTsDHWrEDVoReVuec6mqNc32PMfR+5miiinFY8m4q8PhHM68yfy8tKb7+F5wJ6dae+O9n72Dvd1iEKsAYO6uJ99G+JT92xANN7rBnl+FdDGSxlCDZ3fX8v8Aet1Ty/n8aVPZkQd/518xXHu4qXI3BlbJP8/nXVcOa2Q+E6x50l7wg6MTUFl0YLLHYLH7F+1P9Bwr2L6Ndya4cAge8TNtmPuoD4gdTqRG1QztR2qvY++b1/LMZFVFhUQEkKvNtSTJJJn5Uzk0ps2LaybxcERFpRDNOvidhFsfIt+rzrFm1KTeB6WBx7K45rV0vlJtQFutGlsMQFYnl4uW8TppVko3+9VBi8ezjKIS2DmW0pORSQATBJJYgCWMk/Op12L453trI58doAEn4k2Vvl7p+Vc51jS90fGjyuSlqq9u9EoFbVxN8AxzgmPIb1kX5iATIMadOvSuY7WUDqK62xMjqrD7qSlmIEAA855aaadJpTh1KvDb5tjyE7H5GpKfJOMvZodB4kmJ1Ggoy02cT7R2rDd3DPcmMijadsxO3oJNKeG8UW9mgEFCVYHkQY/HrXY9ssZwauBSFrS/dyI7/ZVm/wAqk/wpTbslpiNNDrzifwNNPaljbwt6RBKhf87AfhNWNLU53QjjloR8FcDYURWxrEV6oikEVkCsUowlkM3ikIoLORyUbx5kkKPNhSSkorLBJt4Q54CwEtCR47pBH6lpZAMdXaf3UH2q6qp9dPWm2zxeLpe4mZW3QMVgRlUKQNAoAEcwOW4kOBxMFblpoIIZWHIg6b9Ohrz3qVNluodkuGdXHr1XS9LCtQcn6+35/sSThvZPEYrDrFkifibwGROVhnGx0kgajnyqS8D9lpRVF+8QRJiz4ZJkeJmGpEnl0iNZk/ZXtGuMsB9A48NxfsvHLyO49fKnsVRVUVyQS6zddHyPEXvsM3C+yOFw4AS0py6gv4yPm0x8qeYoatc1SYwZ87JTeZPI39oODLisNdsPs6kA/ZbdW+RANRX2edqXlsDitMRZlVJOrqvw+bKNjzWDyNTojzqP47sVYvYtMS2YOkEBTlzMuxcjUx09ZkaU2SeU0WKboquVVi2e6fs/vwyRrWawtZp5UGvj3Z2xjLRtYhAynY7MjfaRt1b+TI0qie2fs9v8PbN/a4cnw3QPdn4boHuHzHhPltXoqud6wrqVYBlIIIIkEHcEHcVNVdKp7cAeTGtj08tx/tSe/cA8zVudvfZIyB7uBBZN2sCSyf8Atc2X9Xccp2qnHtxV6zV7eT+BUjXOa6WLBeYgACSWYKAOpP5Sa5gUEVQcm3ljhV+kC2YtwW/xCsMD1tgnwb7+96bUibXfnv5+tZJrE00DUrSnhfEDYuq4EgaMv2kbRlPqNvMCjB4F7rZUBY7noo6seQ86cH4fZCtbtk3rxI8S+FEAbUid9BEnrpsZZOKkmn6iNZWC1OHYQXraOhDBhIbUyCAVnQROYA67zSprVvO4YlRIiNQAw+/KSD6A86ivZbC3bFrurhYxLAQQFVokCdYnWfOn2K4nWVrTWOGPujIsj2S7RYt62AYXUrpInK2UzM6EZoI02msYrFhyCFiN/PbcdZnXoR0mkkVuoqm7ZYx6EfcQ+72TxVzE3ylpyvfli0hcyEkgqSfF6AH7q17P4a+2NRnDg+IuWDAMCScpYjxbgf8AapzcxLq3hZlzKp0MaxH8K54nGPcILsWI2k7eg2FdvDUJwXyNdSykdsVYfNYQ6Bm8eUGDlAbLtsYOnOKZe3GIy4dBftwLlwKzLr3aBgc8nTPlmNQJPTSne3xJlULAMbEyT9/rTtwzM1ssYbOTKsNCBAjpG+4p0+pw0eLnHOHxnH6j4x7/AClSXOAd8A2HNkklgLaXHJgEkGbuobKCSGyiF6sBTGywSDuND6irZ4v7ObN2Xw5OFuEHRdUM6EFQfDI+yY8qrzjnZXEYT+1t+DlcTxIf3h7p8mg11/SPxBpNd5IzxL+17P6MrW0Th6DTTpd4bcS1GRhKpeuGPdR9LOboPFOvNh0o7N8JOIvqseEakwSJ1yh42SRLHkqseVSji/DWNu2SQlsg3IO9xjoLrLALXnEkA6KgEQDrd6jq1FqqPzZNo6lJ9zIG1mlGA4gbJ6qfeH8V8/xpZi7ABIEGDEjY+Y8qQ/obMdqzJOM49rXJeu00bIuMllMn/ZHtL+jXluqc1t9HA+JJ3A+0vT1HOrtw18OoZDmVgCCNiCJBHyrzn2f4BfnwrCnfNt6jzqRYXFXkPcM1wRoqZ2AE6wBMQdxWNfV4b9zChXPR2eHP+l8Muy7i0UeJlX1YD8arTtx2oxLYju8LcK2kC+K0w8bESZcchtA++mHTnr99ZLVSlPKwa1F3hS7sJ/MlHZft5ct22XGhrjAjIy5SzA7h9QJHXnPlJcL3tKX4LDH9pwPwBqEIoMyY84J/CumW2N2Y+igfiaRSaQyyffJywln2LV7Occ/SrPeZcpDMpWZgjzgbgg061AvZxjh3l+0DowFxR6eFvuK/Sp7UqeUNCiiinAYIqh/bZ2U7jEjFIIt4jRoGgvqNZ/bUT6q3UVfNMfbLs4MdhLtgwGYSjH4bi6o3pOh8iaAR5VisNXfEWCjsjqVZSVZTurKYYH0IitsHgHukhANPeYkBVH6zHQem9PHiMinGzwsIouXyUQkgKpXvGOUkEKeQaAZjfypdh1VCVw4Fx1YlrzAZAmyxmG2aGk6yoiQYpw4bwxwbj3EL3zbL22uDNOkgqp1DQDEjTSIpAERdiiB1e1hXYKLaZQ94KToXIkwDGZgQOh3M74fZtWLXd2LWYODctgWs9y47yqLfaJAQiNGUSjEmIFVtd48wwzrBJfw95OsaEK06qoiQFiTM9am3Z3tquGwq3Hb+0nwrBuSBDZQTAUlQCW20I80YhLOIcMjumu3dVUNchmPesqFCWLHw2gWLEGRIXYDVrweLS4s23DrLAMDIOUwf58xyIqu+0fay/jW8RyW+VsHSBtnIAzn5AeVLOxXETauG2x8FyI/VuDY+QI8J/drJ6npPGq7o8orairujlcon8VkVgNWRXGGWbYkf2Z8iPox/OuMUovLKKejkfUD8q5lK63Sy7qYv4GpU8xRyqV8NtxaQfqg/XWowLcmpgiwI6afQRWb1ieKox92XtOt2zEVnLOm86EciOhGx+dAqL+0LtD+jYbIhi7elF6qnxv8AQwPM+VYmk089RdGuHLf/AD/wWm8Ig/E+0aW8Xd/RURbE5SigZbrLp3hU+GQwlQRl01BBMvOLsfpQLWAGVrmZbpt3EAQjL3d64czX8SzlS0BguQ+IL7tdrpUo7MdowmW1eYrb0hwrlkyuXAUB1Uau/iImHZT4W09T8Jwikm3hYy+SBPHA8YHsg7tDgqQSCCNQQYI6VK+H9kbVoSQJ6t+VPX9NYcWle2BlIGTaMg92Pl981GcX2ie6wFtc0glVAksB8R+yn6x35dalUsLdkNmpnGLlLZIcsdxa1hlnRj8KiJYj8AOZqE8R4pcv3Tcc+LQCNAoGwXyFcL99nYsxkn8Og6DyrQCqs5dzOT1mtlfLC4HLD38w8+f513zU1WbmUyP+9OStIkbVUnHDNbQ6nxoYlyjefKfKujuRHgUSJGkyOviJrlXUYkfYSfPMfumKjNAdOyvEjbxdkk+FmyHYDxiBt5xVs1SjXXYCFAggjKkQw2231q4+H4sXbVu59tVaOkiSPkdKlgxUKaKKKkFCiiigCiPbV2T7nEjFIITEaNHK+o/6lEjzVutMXCuDtjMwdhatW4YWUWC0zr6a6kzvoBXobi/C0v2mt3FDKQdCBuQRInYwdDyqhFwbYDF5LhEyV3EXLRBAfeVLaaHYz5Uo5MdLHDQiK9m2s2gw7vk1w5QCCZOaVBUnmaV8N7PsLxuu0FVIAznRZlmd2jWT5AAb0mxXHbeCC5mDFlzZBBYlhuAQMigiJOnSdqh3aHtTexjeKLdrlaQmOvjJ1c+unQUAcuO4q0uJv/owRrbtKmDlVpljb6jMJB2HnFNbqzsWclmYySdST50os4QmnXB8MnlSijbh+Hk8qesDwjypbw/hrAsCAddDyA/WPXyqVcP4RtSCM4YZjlGb0PqOddwT0+/8qfLvBV7lixCaSCTAkcvntTDbuTXGdT0ng25itnuZV9fbLb1FlqyXRgqliCrQASY1B0HrWty0V95SPUEfjTx2QDDEA5WgqwJymNtNYqV8F4scQjM1trYW46ANPiCGM0EDQxI8o9BsdNqctOs7fyWtOvIQDAoDcQab/hr/AAqSzT9xHBhl8Krm5GADpqdf53pju2ypgiD0NY/XK5xnHbb3NPT4SZo7hQSxAABJJ2AGpJ9BVFdqePnF4l7uuX3bYPw212+Z94+Zqee1HtD3doYZD47viuR8NoHb95hHoD1qrYrf/DfT+yt6ifMuPl9/2Cye+DE1uoO9THsZ2BbEDvboIQagdR19KWY+xZtvFlVYqfe5KR9nqfPb8a6t2whuVL9TCmPdIbuEI4RRiCcpgrbPwfruOQP+H8Q1OwmT4Id4ptmfFnVwg8Ja3bL57rTmvMQkqkqgMdCKjx/39fWnHA4kxpBKrBU5iHt8w6gjOF97KdCAQZrOsm5vJzs9dO6eZ8ewixS+MmVOY5gygKrA6gqANB5DbWuUU/cXIuWg7MxYe4z5Q95SQCFtIP6qysErJ3JHOA1YXBNcbKgk/cB1J2AqMo2V4niO+ROBThhbDhQxUhGnKTzI3y9R57UvwvDVt8hduDy8CnyB96OpgeRrW9dZzLEk+f8AOlRTksYNfR6KUJKyTx8PqJ6722MGGyx5an6Vr3dbKnKJ9P4VAbAG2coZmOpIA325mp/2G4qowuRyAbbsok8tGH+qPlUHYMSITRRABn6mYmtO6bqonlmUfxpU8AXRRRRVgcFFFFAAapb25cPZL2HvKohg65/MeIIRGh1dgZ5sOQq6aY+2fZwY3B3LJgMRmtk/DdXVD6TofImgVHmBLBJJOpO5Os+tOWGwM0sw/CjJBWCCQQd1IMEHzB0p9wHC/KnDhBguF9RUgwXCZ5U4YHhW2lP9jBKgBbSTCiCSx6Ko1Y+QpMiDfw7gI00noI29PPWn/BYMmVsqHYSCxMW1PRmE5j+qsxzil+C4Gzj+tm2n+GD4mH/NZToP1FPqx2p/s2gqhVAUAQABAA8gKQQjLdnc0HEK11vJvAvkqAgx99LMPYsWvgVPW2R95H8afaKb2rOcCDVdu27kRcTQzoVPy3kbV0s4YqZLGPV/wLERrSq9gbb++iN6qD+NNuJ7MWSCbam03I23e3r5hCARTkAruhmIytBHOJGumo6aUk4vxFLVi7dxKgJaUsSDIMbZeYJOkdSKi19rlq5LPdldCWuFjbOmxO6HnMjY7TTJ7TcRicRhEVIZFuBroUEMw2QkfZVjJA8jyqaWm7liWGvUYrFkrLH4q7jMQ9wgl7jTlGuVdlUeSgAVLOzHs2ZiLuKYJbXxMJ5D7R2AqUcB7JYbCWhevQCijMx5sd4666AUy9pO07Yo5EBt2FOic2jZnjc+WwqVz7Eox2+BXv1caVl8nftD2sDr3GG8FkaFtjcj8E02586jiiaxFdFNQN5ObtulbLMjfLW9piCMszOkbz5V2wuAZxPupzYgx+6N2Pp9RTpYVbcC2DJzKXPvaTtHuAwdtfOmuSXJNp9FZdvwhNh+ERre0/UHvH9o/APXXyFLe8MAKAqjXKNvnzY+Z+6si3WctQSm2b1GmrpXlW/udjbAucoIjcqDA5nWB13FJmtQSOlLcRJCEjymNwOhkyK1xduGnedd5/k00sDUSQdToD5bSdPow/y1tZBD9JnntsR/qOvlSsW99N61OHEz/Ok//qkA6HDrzefRSfxoXuxyY/5a1G+mp8tfuFLUsXSPDZMeVlvyowKWtRRRVgcFFFFABWDWaKAK27ZdmwmJ7xR4b3i9Lg976iG9c1ceH8JmNKsHi/D++tleY8Snow2+R1B8jSPD9nFj+sMj7A0U+THdh5bHpQKMfD8IXOWwA0GGuH+zQjlI/tG/VXQc2G1SXhvBUteIy9wiDcaJjooGiL+qvzk60ut2goAAAA0AAgAdABW9AGKzRRQIFFFFABRRRQA08b4R3qyAM4H+YfZP886gvE+K2sHZL3nyqugB1Ynkijcnl+NWeajfbXsZax+EvWSAHfxo8ardUeBv4HyY1NC5xWBjgmyg8d7QLmLxK5/Dh4yog2tknRnPNyRqeh02p2DVCH4jiMNav4JgEDXIuqUXNnQxlzRMSPy3q0uwfYPFYqyj4lTYWIlx4rijYhNxI5mOtJL3MzXaOVjUq+eGNFjDM7BUUsx2AFPmF4CEJFwZnBgryUjkebH7qtbgvZuzhVi0gnmx1Y+ppPiOyFp7rXWZ5Y5oBAAMAdJ86ibfoP0/T4V7z3f6FdXbbzGhG0knwjoANKybA6/Fm+dWd/5dsc7Yb11+7aldnh9tPdtovooFMcWaWPQq6zgXf3EdvRSf4UvsdmMQ390R+1A/E1ZMURR2IMEEs9h753a2o6SW+4CPvpbZ7AD4rxP7KAfeSal9FL2oUj1rsPhxvnb1eP8ASBS6z2bw67WU+Yzf6ppzopcIDlaw6r7qqvoAPwrrRRSgFFFFABRRRQAUUUUAEUUUUAFFFFABRRRQAUUUUAFFFFABWCKzRQAxf+ScGcY2MNlWvsFGZtYKiAyqdA8QM2+gp8y1migAooooAKKKKACiiigAooooAKKKKACiiigD/9k="/>
          <p:cNvSpPr>
            <a:spLocks noChangeAspect="1" noChangeArrowheads="1"/>
          </p:cNvSpPr>
          <p:nvPr/>
        </p:nvSpPr>
        <p:spPr bwMode="auto">
          <a:xfrm>
            <a:off x="307975" y="-928688"/>
            <a:ext cx="3009900" cy="2257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itle 1"/>
          <p:cNvSpPr>
            <a:spLocks noGrp="1"/>
          </p:cNvSpPr>
          <p:nvPr>
            <p:ph type="title"/>
          </p:nvPr>
        </p:nvSpPr>
        <p:spPr>
          <a:xfrm>
            <a:off x="1120691" y="376735"/>
            <a:ext cx="8028384" cy="656055"/>
          </a:xfrm>
        </p:spPr>
        <p:txBody>
          <a:bodyPr>
            <a:normAutofit fontScale="90000"/>
          </a:bodyPr>
          <a:lstStyle/>
          <a:p>
            <a:r>
              <a:rPr lang="en-GB" b="1" dirty="0" smtClean="0"/>
              <a:t>Evidence of barriers to publishing in Madagascar</a:t>
            </a:r>
            <a:endParaRPr lang="en-GB" b="1" dirty="0"/>
          </a:p>
        </p:txBody>
      </p:sp>
      <p:grpSp>
        <p:nvGrpSpPr>
          <p:cNvPr id="10" name="Group 9"/>
          <p:cNvGrpSpPr/>
          <p:nvPr/>
        </p:nvGrpSpPr>
        <p:grpSpPr>
          <a:xfrm>
            <a:off x="0" y="0"/>
            <a:ext cx="1115617" cy="6858000"/>
            <a:chOff x="0" y="0"/>
            <a:chExt cx="1115617" cy="6858000"/>
          </a:xfrm>
        </p:grpSpPr>
        <p:sp>
          <p:nvSpPr>
            <p:cNvPr id="12" name="Rectangle 11"/>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
        <p:nvSpPr>
          <p:cNvPr id="14" name="Content Placeholder 2"/>
          <p:cNvSpPr>
            <a:spLocks noGrp="1"/>
          </p:cNvSpPr>
          <p:nvPr>
            <p:ph idx="1"/>
          </p:nvPr>
        </p:nvSpPr>
        <p:spPr>
          <a:xfrm>
            <a:off x="1304133" y="1916832"/>
            <a:ext cx="7776864" cy="4525963"/>
          </a:xfrm>
        </p:spPr>
        <p:txBody>
          <a:bodyPr>
            <a:normAutofit/>
          </a:bodyPr>
          <a:lstStyle/>
          <a:p>
            <a:r>
              <a:rPr lang="en-US" dirty="0" smtClean="0"/>
              <a:t>University of Antananarivo (only Malagasy </a:t>
            </a:r>
            <a:r>
              <a:rPr lang="en-US" dirty="0" err="1"/>
              <a:t>U</a:t>
            </a:r>
            <a:r>
              <a:rPr lang="en-US" dirty="0" err="1" smtClean="0"/>
              <a:t>ni</a:t>
            </a:r>
            <a:r>
              <a:rPr lang="en-US" dirty="0" smtClean="0"/>
              <a:t> on list) is 83</a:t>
            </a:r>
            <a:r>
              <a:rPr lang="en-US" baseline="30000" dirty="0" smtClean="0"/>
              <a:t>rd</a:t>
            </a:r>
            <a:r>
              <a:rPr lang="en-US" dirty="0" smtClean="0"/>
              <a:t> out of 100 top Universities in Africa</a:t>
            </a:r>
          </a:p>
          <a:p>
            <a:r>
              <a:rPr lang="en-US" dirty="0" smtClean="0"/>
              <a:t>There are many excellent, active Malagasy researchers-but much research stays in reports</a:t>
            </a:r>
          </a:p>
        </p:txBody>
      </p:sp>
    </p:spTree>
    <p:extLst>
      <p:ext uri="{BB962C8B-B14F-4D97-AF65-F5344CB8AC3E}">
        <p14:creationId xmlns:p14="http://schemas.microsoft.com/office/powerpoint/2010/main" val="4214888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2936"/>
            <a:ext cx="2304256" cy="4525963"/>
          </a:xfrm>
        </p:spPr>
        <p:txBody>
          <a:bodyPr>
            <a:normAutofit/>
          </a:bodyPr>
          <a:lstStyle/>
          <a:p>
            <a:pPr marL="0" indent="0">
              <a:buNone/>
            </a:pPr>
            <a:r>
              <a:rPr lang="en-GB" sz="1800" dirty="0" smtClean="0"/>
              <a:t>List provided by Prof </a:t>
            </a:r>
            <a:r>
              <a:rPr lang="en-GB" sz="1800" dirty="0" err="1" smtClean="0"/>
              <a:t>Ratsimbazafy</a:t>
            </a:r>
            <a:endParaRPr lang="en-GB"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3728" y="-1"/>
            <a:ext cx="7191408" cy="676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49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7571183" cy="1143000"/>
          </a:xfrm>
        </p:spPr>
        <p:txBody>
          <a:bodyPr>
            <a:normAutofit fontScale="90000"/>
          </a:bodyPr>
          <a:lstStyle/>
          <a:p>
            <a:r>
              <a:rPr lang="en-US" dirty="0" smtClean="0"/>
              <a:t>The good and bad sides of Open Access</a:t>
            </a:r>
            <a:endParaRPr lang="en-US" dirty="0"/>
          </a:p>
        </p:txBody>
      </p:sp>
      <p:sp>
        <p:nvSpPr>
          <p:cNvPr id="3" name="Content Placeholder 2"/>
          <p:cNvSpPr>
            <a:spLocks noGrp="1"/>
          </p:cNvSpPr>
          <p:nvPr>
            <p:ph idx="1"/>
          </p:nvPr>
        </p:nvSpPr>
        <p:spPr>
          <a:xfrm>
            <a:off x="1187624" y="1556792"/>
            <a:ext cx="3888432" cy="4959911"/>
          </a:xfrm>
        </p:spPr>
        <p:txBody>
          <a:bodyPr>
            <a:normAutofit fontScale="70000" lnSpcReduction="20000"/>
          </a:bodyPr>
          <a:lstStyle/>
          <a:p>
            <a:pPr marL="0" indent="0">
              <a:buNone/>
            </a:pPr>
            <a:r>
              <a:rPr lang="en-US" sz="3100" b="1" dirty="0" smtClean="0"/>
              <a:t>Traditional model: subscription journals</a:t>
            </a:r>
          </a:p>
          <a:p>
            <a:pPr lvl="1"/>
            <a:r>
              <a:rPr lang="en-US" sz="3100" dirty="0" smtClean="0"/>
              <a:t>no cost to authors (except </a:t>
            </a:r>
            <a:r>
              <a:rPr lang="en-US" sz="3100" dirty="0" err="1" smtClean="0"/>
              <a:t>colour</a:t>
            </a:r>
            <a:r>
              <a:rPr lang="en-US" sz="3100" dirty="0" smtClean="0"/>
              <a:t>/extra pages)</a:t>
            </a:r>
          </a:p>
          <a:p>
            <a:pPr lvl="1"/>
            <a:r>
              <a:rPr lang="en-US" sz="3100" dirty="0" smtClean="0"/>
              <a:t>readers pay through subscription fees (‘pay wall’)</a:t>
            </a:r>
          </a:p>
          <a:p>
            <a:pPr lvl="1"/>
            <a:r>
              <a:rPr lang="en-US" sz="3100" dirty="0" smtClean="0"/>
              <a:t>Good for scientists in Madagascar as no fee to publish BUT</a:t>
            </a:r>
          </a:p>
          <a:p>
            <a:pPr lvl="1"/>
            <a:r>
              <a:rPr lang="en-US" sz="3100" dirty="0" smtClean="0"/>
              <a:t>Bad for scientists in Madagascar as you have to pay to access articles (so it is to hard to keep up with the literature)</a:t>
            </a:r>
          </a:p>
          <a:p>
            <a:pPr lvl="1"/>
            <a:endParaRPr lang="en-US" dirty="0" smtClean="0"/>
          </a:p>
        </p:txBody>
      </p:sp>
      <p:grpSp>
        <p:nvGrpSpPr>
          <p:cNvPr id="4" name="Group 3"/>
          <p:cNvGrpSpPr/>
          <p:nvPr/>
        </p:nvGrpSpPr>
        <p:grpSpPr>
          <a:xfrm>
            <a:off x="0" y="0"/>
            <a:ext cx="1115617" cy="6858000"/>
            <a:chOff x="0" y="0"/>
            <a:chExt cx="1115617" cy="685800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
        <p:nvSpPr>
          <p:cNvPr id="7" name="Content Placeholder 2"/>
          <p:cNvSpPr txBox="1">
            <a:spLocks/>
          </p:cNvSpPr>
          <p:nvPr/>
        </p:nvSpPr>
        <p:spPr>
          <a:xfrm>
            <a:off x="5076056" y="1484784"/>
            <a:ext cx="3888432" cy="5184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2200" b="1" dirty="0" smtClean="0"/>
              <a:t>Open Access: new model (c. 20 years old but growing fast)</a:t>
            </a:r>
          </a:p>
          <a:p>
            <a:pPr lvl="1">
              <a:spcBef>
                <a:spcPts val="0"/>
              </a:spcBef>
            </a:pPr>
            <a:r>
              <a:rPr lang="en-US" sz="2200" dirty="0" smtClean="0"/>
              <a:t>readers access articles for free</a:t>
            </a:r>
          </a:p>
          <a:p>
            <a:pPr lvl="1">
              <a:spcBef>
                <a:spcPts val="0"/>
              </a:spcBef>
            </a:pPr>
            <a:r>
              <a:rPr lang="en-US" sz="2200" dirty="0" smtClean="0"/>
              <a:t>authors pay publishing fee for each manuscript ALTHOUGH SOME TOTALLY FREE e.g. MCD</a:t>
            </a:r>
          </a:p>
          <a:p>
            <a:pPr lvl="1">
              <a:spcBef>
                <a:spcPts val="0"/>
              </a:spcBef>
            </a:pPr>
            <a:r>
              <a:rPr lang="en-US" sz="2200" dirty="0" smtClean="0"/>
              <a:t>Good for scientists in Madagascar as you can easily access articles</a:t>
            </a:r>
            <a:r>
              <a:rPr lang="en-US" sz="2200" dirty="0"/>
              <a:t> </a:t>
            </a:r>
            <a:r>
              <a:rPr lang="en-US" sz="2200" dirty="0" smtClean="0"/>
              <a:t>BUT</a:t>
            </a:r>
          </a:p>
          <a:p>
            <a:pPr lvl="1">
              <a:spcBef>
                <a:spcPts val="0"/>
              </a:spcBef>
            </a:pPr>
            <a:r>
              <a:rPr lang="en-US" sz="2200" dirty="0" smtClean="0"/>
              <a:t>Bad for scientists in Madagascar as often hard to get fees to publish</a:t>
            </a:r>
          </a:p>
        </p:txBody>
      </p:sp>
    </p:spTree>
    <p:extLst>
      <p:ext uri="{BB962C8B-B14F-4D97-AF65-F5344CB8AC3E}">
        <p14:creationId xmlns:p14="http://schemas.microsoft.com/office/powerpoint/2010/main" val="2831667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1600200"/>
            <a:ext cx="7355160" cy="4525963"/>
          </a:xfrm>
        </p:spPr>
        <p:txBody>
          <a:bodyPr/>
          <a:lstStyle/>
          <a:p>
            <a:r>
              <a:rPr lang="en-GB" b="1" dirty="0" smtClean="0"/>
              <a:t>NB Many open access journals (e.g. PLOS ONE) offer reductions or fee waivers for authors from low income countries</a:t>
            </a:r>
            <a:endParaRPr lang="en-GB" b="1" dirty="0"/>
          </a:p>
        </p:txBody>
      </p:sp>
      <p:grpSp>
        <p:nvGrpSpPr>
          <p:cNvPr id="4" name="Group 3"/>
          <p:cNvGrpSpPr/>
          <p:nvPr/>
        </p:nvGrpSpPr>
        <p:grpSpPr>
          <a:xfrm>
            <a:off x="0" y="0"/>
            <a:ext cx="1115617" cy="6858000"/>
            <a:chOff x="0" y="0"/>
            <a:chExt cx="1115617" cy="685800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
        <p:nvSpPr>
          <p:cNvPr id="7" name="AutoShape 2" descr="data:image/jpeg;base64,/9j/4AAQSkZJRgABAQAAAQABAAD/2wCEAAkGBxQQERQRDxQRFRUXFRUUFxYXFBYVFhQUFBUWFhYVFRUYHDQgGBwmHxUXITEhJzUrLi4uFx8zODMsNygtLisBCgoKDg0OGxAQGTQlHyQrLDc3Nyw3LCwsLiw3LCw1NC0sLy02NCwsLDQtLCwrNCwsLCwsLDEsNCwsLC0rLCw0LP/AABEIAFwAxAMBIgACEQEDEQH/xAAbAAEAAgMBAQAAAAAAAAAAAAAAAQUCAwQGB//EADgQAAIBAwIEBQEECQUBAAAAAAECEQADBBIhBSIxUQYTQWGBcQcjMpEUMzVCUmJyobNzkqKxwUP/xAAYAQEBAQEBAAAAAAAAAAAAAAAAAgMBBP/EACQRAQEAAgEDBAIDAAAAAAAAAAABAhEhAxJRMUFhcROhBCIy/9oADAMBAAIRAxEAPwD7eTTVQ1iGB2BG3X2+tBlqpqrnxDcg+donU0aJjRPLM+sda2q4PQg/NBnqpqry2ZxjMXiVvHTHnGYDVd0ttsSW1zAggCK9RVZY2acl2nVSailS6nVSailBOqmqopQTNJqKUEzTVUUoJ1UmopQTNNVRSgmaaqilBOqmqopQTqpUUoNOblLZUu86QQNgWMkgDYb+tUVnhdjhrZWYXunzSGZWII1SYVBEkktG/tXozXk+Mo4uYtvMZbiPk3H2WFCIpNpX7wT19hWmHhOXlT8QyL16Dka2Zz93bSTjKNpFw7FmEjmkiSPpVlh8KwdBXy7mO/RrhDW3R+v6wco79j9KtOJZOhcm8LTXtIW0LaxJUAM0fL/8RVffzzbP3e5Vd2bdTZ9Uf+N0noP/AGtO62ccI1I28C4s9u4uNkXPMDCEuxvrBINu4RtJ0yp2kT2q+SxcF5rhuTbKKq2tI5WBMtq6mdtq8NmYJXGvZNrVoW8LijoWdWUC7H7sGQB2NfQwajqSTmKx5TSlKyWUpSgUpSgUpSgUpSgUpSgUpSgUpSgUpSgUpSgwyWIVig1MASomJaNhPpvVFxXGvZGIlwoEyEi55ezDVBD256GVJHzXoDWjMtuyxacI0jmKhtgdxB7jaqxuq5Y8XwPXeZxaJa2R5gW80QYgqUTeQRBB6bV18Te5bQXLllmuoZtjUhTbqFQekTv1q5z/AA9au3BeXXauj/6W20k/1Do3zXDkeHgoe5kZWS6hWLSVXkAlhKLMQOgrXuxt2jVipxPMv6MMfq7T+Zf08xKrFxLZYbSxPQeg3r0xxjktj5Ae9aCSxtbDXqH4bg9q1eEszGvY4fBEWtRWCpU6h1mdyferqpzyu9adxnDC6mpSASJBEjqJ9R7183yczKXi64H6Xe8poMwmqDbLROnuK+l18v4zfW34itvcYKoVJJ2A+6fqav8Aj83L6qer7fa48V5eXwxEyLd437WsK6XVWd+hV1AjtXR4i4hcucOPEMS9ctkWlcKNJU8w1AyOu5HxXB9oPE1zLAw8Gb9x3UnQJVVXfd/wiu3i3DTi8DuWGIJTHIJ9NRMmPk1ck1jbOd/pN9ctemmX2c3r+TjrlZF+45LXFCQoWFOmTAkmQTXsK8j9lX7Mtf13v8z1a+Ms5sfByLtvZlt8p7FiFn4mfisupN9W4zyvC6wl+E3fEKF2tY6XL7oYcW40oesM5MT7Ct/DONWshmRSVuJ+O040uvuQeo9xtVH9l1gLw60371xrrsfUnzGXc/RRVP49unG4lg5NrZ2+7b+ZdQEHvsx/tXfxy53CfLnfZjMl3xjity7n2+HWHNseWb111AL6R0RJ2BO29YeJrGRhY9zIxL1xyiy1u6Q4K9CynqCOvxVH9oHDsnGzE4nhgmFCvA1aYBHMvqpBj4ru8N/aHYyyLGUotO3LvvbcnbTPpPY1fZe2ZYzc9093NmXq9xYMqp7gH+1Z1CjtUxXlblKRSKBSkUigUpFIoFKRSgk1FSaigVDCdj0qaUGrGx0trptqqL2UADf2FbaUoFfMuJgHxJaBg8q7H/SfvX0u7q0nRGqDEyBPpJHpXgsnwjmvnrxDzMUOpUhPvCulV06Z09id/et+hZLd32rPqy3WvL3qWwOgA+giqLx7+zcr/SP/AGKusUvpHmhA/qEJK/BIBql8X8MyMuy+PYNhUdQGZy+rZpIAAiDA3+tZ9PjOb8qy/wA1wfZV+zLX9d7/ACvV5x8W3smzeBK3iLECJm5tPxE/Fee8KcBzsC0bIfEuJqLCTcBUt1AIXp6/NdN7g+bfy8e9kXMYWbLl/Lt65JKFQZYb9a0zkvUuW/KMdzCTTl8IXG4cjYWWGAR2a1eCs1u4jnVGoDlYEnY1he4a/EuIW8hkZcbH/AXBU3rnWVU7hQY3PWPevb0qfy3dy1zVdnGvZy4ect43VXrbuG2wPcKGn6Q1eI+0zwpZOO+XZVbd23DNp2DrIBkDaRMz7VcrwfJsZV/Kx2tut5wWsOSoIVFUMrgGG2Ox2M9ajjeBlZ9v9HdEx7LEeY3mC5cZQQdKADSJjqTVdO9mcsvCcv7Y2WO3wNlte4fjXLhJYpBJ6nSSoJ+BV/XLgYiWLaWrQhEUKo7ACBXVWWVlytjTHiFKUqXSlKUClKUClKUGJrjTidtm0Bt9RX8LAFhsQGIia7DVFw/Fa4N2UW1yHeAp1FluEgFpiJoLQ5qeWburkEyd9tJg/wB6wv8AEraMVZiCACeViFDdCSBA6VS3LyjFu2CR5pe4gT94l7hKwO0EGanizxcyQbipNq3ykA+Zs/KPXfpt3oPQC+uvRPNp1x/KTE/nUfpCyyyJQAt6QDJBJ+DVSmUiZCm4VtzipsxiOc8u/atPEAXbK0cwKY5IG+pASWjvtNBb42elwwhY7SDpYAj2YiDW57yqyqTu06R3gSa1YufauQLbo20gAiQPp6VycVvKl7HZyFGq5JJgfqz60Fg19QwQnmILAeyxJ/uK0Y3ErdwhUbcgkSCNQHXSSN65rt1XyLbIQR5V7cGR+JPWqzhNzmxRrFyNQ0CAbXK0sSPy370F3a4naZtIbckqJVgCw6gEiCdjW5spBcW0WGtgSF7gdaoMUNptFiDa/SX2Agh/MfQS07jV9OtMlnZnylVSqXBpbUdWi1KuAsbgy/rQXWRxK3bYq7QQATysQoPQkgQK2jLSWGocgBb2BEg+4iqTPLl8lrTLHl2ywIksukzB9DE1tz8ZWbH0khbgFph/FbC+YAf9sfRjQXNq4GUMvQiR6bGpuuFBZtgBJPYCuTi91ksO1uQQBuOqiQGIHsJPxVRlMCt9LVx3t+QWJ1loedgG9xMigv8AFvi4oZQwB6ahpJHeO1a7PEEdtCkk7idLaZHUBog1nhW9NtQCTsDuSTuJ6mqnFveXcW1YuLcRzc5di1o7mZH7s7b96CyPE7erQCSZgwrMAexYCBU3OIoqli2wfyzsTz9IgDeuHgeZbS0lpmVbi8rKSA2ud9vWTvPvXFktFpzqCxmnmMQObrQXR4lbC62YquoLLKV3PTYit5yBq0TzRqj+UGCaqM4rdt21NxboN5VJERvO21cem55j2TJdMZ1Vv41LDQfr6H3FBeWuJW3bShJ3iQraZH80RTG4klwwhY9d9DAbdeYiK08KzrRS2iMoIAXRMMCBuCvWa4vDl8aEXzkJ5/u+XUOY+szQX00qVpQQRTTWVKDDRvMCe/r+dPL9YFZ0oMCk9QDUhaypQaxbAMgCe8CpKT1ANZ0oMAnsKKkdAB8VnSgw01OmsqUGGmmms6UGMVASNgB+VZ0oMYqFtgbgAT7dazpQYFN5gT3ihT2FZ0oMAnsKnTWVKDX5YmYE94E/nUi2OsD8qzpQQBSppQf/2Q=="/>
          <p:cNvSpPr>
            <a:spLocks noChangeAspect="1" noChangeArrowheads="1"/>
          </p:cNvSpPr>
          <p:nvPr/>
        </p:nvSpPr>
        <p:spPr bwMode="auto">
          <a:xfrm>
            <a:off x="155575" y="-525463"/>
            <a:ext cx="2343150" cy="1104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data:image/jpeg;base64,/9j/4AAQSkZJRgABAQAAAQABAAD/2wCEAAkGBxQQERQRDxQRFRUXFRUUFxYXFBYVFhQUFBUWFhYVFRUYHDQgGBwmHxUXITEhJzUrLi4uFx8zODMsNygtLisBCgoKDg0OGxAQGTQlHyQrLDc3Nyw3LCwsLiw3LCw1NC0sLy02NCwsLDQtLCwrNCwsLCwsLDEsNCwsLC0rLCw0LP/AABEIAFwAxAMBIgACEQEDEQH/xAAbAAEAAgMBAQAAAAAAAAAAAAAAAQUCAwQGB//EADgQAAIBAwIEBQEECQUBAAAAAAECEQADBBIhBSIxUQYTQWGBcQcjMpEUMzVCUmJyobNzkqKxwUP/xAAYAQEBAQEBAAAAAAAAAAAAAAAAAgMBBP/EACQRAQEAAgEDBAIDAAAAAAAAAAABAhEhAxJRMUFhcROhBCIy/9oADAMBAAIRAxEAPwD7eTTVQ1iGB2BG3X2+tBlqpqrnxDcg+donU0aJjRPLM+sda2q4PQg/NBnqpqry2ZxjMXiVvHTHnGYDVd0ttsSW1zAggCK9RVZY2acl2nVSailS6nVSailBOqmqopQTNJqKUEzTVUUoJ1UmopQTNNVRSgmaaqilBOqmqopQTqpUUoNOblLZUu86QQNgWMkgDYb+tUVnhdjhrZWYXunzSGZWII1SYVBEkktG/tXozXk+Mo4uYtvMZbiPk3H2WFCIpNpX7wT19hWmHhOXlT8QyL16Dka2Zz93bSTjKNpFw7FmEjmkiSPpVlh8KwdBXy7mO/RrhDW3R+v6wco79j9KtOJZOhcm8LTXtIW0LaxJUAM0fL/8RVffzzbP3e5Vd2bdTZ9Uf+N0noP/AGtO62ccI1I28C4s9u4uNkXPMDCEuxvrBINu4RtJ0yp2kT2q+SxcF5rhuTbKKq2tI5WBMtq6mdtq8NmYJXGvZNrVoW8LijoWdWUC7H7sGQB2NfQwajqSTmKx5TSlKyWUpSgUpSgUpSgUpSgUpSgUpSgUpSgUpSgUpSgwyWIVig1MASomJaNhPpvVFxXGvZGIlwoEyEi55ezDVBD256GVJHzXoDWjMtuyxacI0jmKhtgdxB7jaqxuq5Y8XwPXeZxaJa2R5gW80QYgqUTeQRBB6bV18Te5bQXLllmuoZtjUhTbqFQekTv1q5z/AA9au3BeXXauj/6W20k/1Do3zXDkeHgoe5kZWS6hWLSVXkAlhKLMQOgrXuxt2jVipxPMv6MMfq7T+Zf08xKrFxLZYbSxPQeg3r0xxjktj5Ae9aCSxtbDXqH4bg9q1eEszGvY4fBEWtRWCpU6h1mdyferqpzyu9adxnDC6mpSASJBEjqJ9R7183yczKXi64H6Xe8poMwmqDbLROnuK+l18v4zfW34itvcYKoVJJ2A+6fqav8Aj83L6qer7fa48V5eXwxEyLd437WsK6XVWd+hV1AjtXR4i4hcucOPEMS9ctkWlcKNJU8w1AyOu5HxXB9oPE1zLAw8Gb9x3UnQJVVXfd/wiu3i3DTi8DuWGIJTHIJ9NRMmPk1ck1jbOd/pN9ctemmX2c3r+TjrlZF+45LXFCQoWFOmTAkmQTXsK8j9lX7Mtf13v8z1a+Ms5sfByLtvZlt8p7FiFn4mfisupN9W4zyvC6wl+E3fEKF2tY6XL7oYcW40oesM5MT7Ct/DONWshmRSVuJ+O040uvuQeo9xtVH9l1gLw60371xrrsfUnzGXc/RRVP49unG4lg5NrZ2+7b+ZdQEHvsx/tXfxy53CfLnfZjMl3xjity7n2+HWHNseWb111AL6R0RJ2BO29YeJrGRhY9zIxL1xyiy1u6Q4K9CynqCOvxVH9oHDsnGzE4nhgmFCvA1aYBHMvqpBj4ru8N/aHYyyLGUotO3LvvbcnbTPpPY1fZe2ZYzc9093NmXq9xYMqp7gH+1Z1CjtUxXlblKRSKBSkUigUpFIoFKRSgk1FSaigVDCdj0qaUGrGx0trptqqL2UADf2FbaUoFfMuJgHxJaBg8q7H/SfvX0u7q0nRGqDEyBPpJHpXgsnwjmvnrxDzMUOpUhPvCulV06Z09id/et+hZLd32rPqy3WvL3qWwOgA+giqLx7+zcr/SP/AGKusUvpHmhA/qEJK/BIBql8X8MyMuy+PYNhUdQGZy+rZpIAAiDA3+tZ9PjOb8qy/wA1wfZV+zLX9d7/ACvV5x8W3smzeBK3iLECJm5tPxE/Fee8KcBzsC0bIfEuJqLCTcBUt1AIXp6/NdN7g+bfy8e9kXMYWbLl/Lt65JKFQZYb9a0zkvUuW/KMdzCTTl8IXG4cjYWWGAR2a1eCs1u4jnVGoDlYEnY1he4a/EuIW8hkZcbH/AXBU3rnWVU7hQY3PWPevb0qfy3dy1zVdnGvZy4ect43VXrbuG2wPcKGn6Q1eI+0zwpZOO+XZVbd23DNp2DrIBkDaRMz7VcrwfJsZV/Kx2tut5wWsOSoIVFUMrgGG2Ox2M9ajjeBlZ9v9HdEx7LEeY3mC5cZQQdKADSJjqTVdO9mcsvCcv7Y2WO3wNlte4fjXLhJYpBJ6nSSoJ+BV/XLgYiWLaWrQhEUKo7ACBXVWWVlytjTHiFKUqXSlKUClKUClKUGJrjTidtm0Bt9RX8LAFhsQGIia7DVFw/Fa4N2UW1yHeAp1FluEgFpiJoLQ5qeWburkEyd9tJg/wB6wv8AEraMVZiCACeViFDdCSBA6VS3LyjFu2CR5pe4gT94l7hKwO0EGanizxcyQbipNq3ykA+Zs/KPXfpt3oPQC+uvRPNp1x/KTE/nUfpCyyyJQAt6QDJBJ+DVSmUiZCm4VtzipsxiOc8u/atPEAXbK0cwKY5IG+pASWjvtNBb42elwwhY7SDpYAj2YiDW57yqyqTu06R3gSa1YufauQLbo20gAiQPp6VycVvKl7HZyFGq5JJgfqz60Fg19QwQnmILAeyxJ/uK0Y3ErdwhUbcgkSCNQHXSSN65rt1XyLbIQR5V7cGR+JPWqzhNzmxRrFyNQ0CAbXK0sSPy370F3a4naZtIbckqJVgCw6gEiCdjW5spBcW0WGtgSF7gdaoMUNptFiDa/SX2Agh/MfQS07jV9OtMlnZnylVSqXBpbUdWi1KuAsbgy/rQXWRxK3bYq7QQATysQoPQkgQK2jLSWGocgBb2BEg+4iqTPLl8lrTLHl2ywIksukzB9DE1tz8ZWbH0khbgFph/FbC+YAf9sfRjQXNq4GUMvQiR6bGpuuFBZtgBJPYCuTi91ksO1uQQBuOqiQGIHsJPxVRlMCt9LVx3t+QWJ1loedgG9xMigv8AFvi4oZQwB6ahpJHeO1a7PEEdtCkk7idLaZHUBog1nhW9NtQCTsDuSTuJ6mqnFveXcW1YuLcRzc5di1o7mZH7s7b96CyPE7erQCSZgwrMAexYCBU3OIoqli2wfyzsTz9IgDeuHgeZbS0lpmVbi8rKSA2ud9vWTvPvXFktFpzqCxmnmMQObrQXR4lbC62YquoLLKV3PTYit5yBq0TzRqj+UGCaqM4rdt21NxboN5VJERvO21cem55j2TJdMZ1Vv41LDQfr6H3FBeWuJW3bShJ3iQraZH80RTG4klwwhY9d9DAbdeYiK08KzrRS2iMoIAXRMMCBuCvWa4vDl8aEXzkJ5/u+XUOY+szQX00qVpQQRTTWVKDDRvMCe/r+dPL9YFZ0oMCk9QDUhaypQaxbAMgCe8CpKT1ANZ0oMAnsKKkdAB8VnSgw01OmsqUGGmmms6UGMVASNgB+VZ0oMYqFtgbgAT7dazpQYFN5gT3ihT2FZ0oMAnsKnTWVKDX5YmYE94E/nUi2OsD8qzpQQBSppQf/2Q=="/>
          <p:cNvSpPr>
            <a:spLocks noChangeAspect="1" noChangeArrowheads="1"/>
          </p:cNvSpPr>
          <p:nvPr/>
        </p:nvSpPr>
        <p:spPr bwMode="auto">
          <a:xfrm>
            <a:off x="307975" y="-373063"/>
            <a:ext cx="2343150" cy="1104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318" name="Picture 6" descr="http://researchblogging.org/news/wp-content/uploads/images/plos.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1068" y="3933056"/>
            <a:ext cx="4824536" cy="2274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630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Selecting the right journal </a:t>
            </a:r>
            <a:endParaRPr lang="en-GB" dirty="0"/>
          </a:p>
        </p:txBody>
      </p:sp>
      <p:sp>
        <p:nvSpPr>
          <p:cNvPr id="4" name="Content Placeholder 2"/>
          <p:cNvSpPr>
            <a:spLocks noGrp="1"/>
          </p:cNvSpPr>
          <p:nvPr>
            <p:ph idx="1"/>
          </p:nvPr>
        </p:nvSpPr>
        <p:spPr>
          <a:xfrm>
            <a:off x="1259632" y="1628800"/>
            <a:ext cx="7776864" cy="4525963"/>
          </a:xfrm>
        </p:spPr>
        <p:txBody>
          <a:bodyPr>
            <a:normAutofit fontScale="92500" lnSpcReduction="10000"/>
          </a:bodyPr>
          <a:lstStyle/>
          <a:p>
            <a:r>
              <a:rPr lang="en-US" dirty="0"/>
              <a:t>T</a:t>
            </a:r>
            <a:r>
              <a:rPr lang="en-US" dirty="0" smtClean="0"/>
              <a:t>argeting the right </a:t>
            </a:r>
            <a:r>
              <a:rPr lang="en-US" b="1" dirty="0" smtClean="0"/>
              <a:t>audience</a:t>
            </a:r>
            <a:r>
              <a:rPr lang="en-US" dirty="0" smtClean="0"/>
              <a:t> (</a:t>
            </a:r>
            <a:r>
              <a:rPr lang="en-US" i="1" dirty="0" smtClean="0"/>
              <a:t>who do I want to read it?</a:t>
            </a:r>
            <a:r>
              <a:rPr lang="en-US" dirty="0" smtClean="0"/>
              <a:t>)</a:t>
            </a:r>
          </a:p>
          <a:p>
            <a:r>
              <a:rPr lang="en-US" dirty="0"/>
              <a:t>T</a:t>
            </a:r>
            <a:r>
              <a:rPr lang="en-US" dirty="0" smtClean="0"/>
              <a:t>argeting the right </a:t>
            </a:r>
            <a:r>
              <a:rPr lang="en-US" b="1" dirty="0" smtClean="0"/>
              <a:t>journal</a:t>
            </a:r>
            <a:r>
              <a:rPr lang="en-US" dirty="0" smtClean="0"/>
              <a:t> (</a:t>
            </a:r>
            <a:r>
              <a:rPr lang="en-US" i="1" dirty="0" smtClean="0"/>
              <a:t>does the journal publish this type of research?</a:t>
            </a:r>
            <a:r>
              <a:rPr lang="en-US" dirty="0" smtClean="0"/>
              <a:t>)</a:t>
            </a:r>
          </a:p>
          <a:p>
            <a:r>
              <a:rPr lang="en-US" dirty="0"/>
              <a:t>T</a:t>
            </a:r>
            <a:r>
              <a:rPr lang="en-US" dirty="0" smtClean="0"/>
              <a:t>argeting for your benefit (</a:t>
            </a:r>
            <a:r>
              <a:rPr lang="en-US" i="1" dirty="0" smtClean="0"/>
              <a:t>where will I get the most </a:t>
            </a:r>
            <a:r>
              <a:rPr lang="en-US" b="1" i="1" dirty="0" smtClean="0"/>
              <a:t>impact</a:t>
            </a:r>
            <a:r>
              <a:rPr lang="en-US" i="1" dirty="0" smtClean="0"/>
              <a:t>?</a:t>
            </a:r>
            <a:r>
              <a:rPr lang="en-US" dirty="0" smtClean="0"/>
              <a:t>)</a:t>
            </a:r>
          </a:p>
          <a:p>
            <a:r>
              <a:rPr lang="en-US" dirty="0" smtClean="0"/>
              <a:t>How to do it</a:t>
            </a:r>
          </a:p>
          <a:p>
            <a:r>
              <a:rPr lang="en-US" dirty="0" smtClean="0"/>
              <a:t>Avoiding predatory journals</a:t>
            </a:r>
          </a:p>
          <a:p>
            <a:r>
              <a:rPr lang="en-US" dirty="0" smtClean="0"/>
              <a:t>Useful resources</a:t>
            </a:r>
          </a:p>
        </p:txBody>
      </p:sp>
      <p:grpSp>
        <p:nvGrpSpPr>
          <p:cNvPr id="5" name="Group 4"/>
          <p:cNvGrpSpPr/>
          <p:nvPr/>
        </p:nvGrpSpPr>
        <p:grpSpPr>
          <a:xfrm>
            <a:off x="0" y="0"/>
            <a:ext cx="1115617" cy="6858000"/>
            <a:chOff x="0" y="0"/>
            <a:chExt cx="1115617" cy="6858000"/>
          </a:xfrm>
        </p:grpSpPr>
        <p:sp>
          <p:nvSpPr>
            <p:cNvPr id="6" name="Rectangle 5"/>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
        <p:nvSpPr>
          <p:cNvPr id="8" name="AutoShape 2" descr="data:image/jpeg;base64,/9j/4AAQSkZJRgABAQAAAQABAAD/2wCEAAkGBxQQERQRDxQRFRUXFRUUFxYXFBYVFhQUFBUWFhYVFRUYHDQgGBwmHxUXITEhJzUrLi4uFx8zODMsNygtLisBCgoKDg0OGxAQGTQlHyQrLDc3Nyw3LCwsLiw3LCw1NC0sLy02NCwsLDQtLCwrNCwsLCwsLDEsNCwsLC0rLCw0LP/AABEIAFwAxAMBIgACEQEDEQH/xAAbAAEAAgMBAQAAAAAAAAAAAAAAAQUCAwQGB//EADgQAAIBAwIEBQEECQUBAAAAAAECEQADBBIhBSIxUQYTQWGBcQcjMpEUMzVCUmJyobNzkqKxwUP/xAAYAQEBAQEBAAAAAAAAAAAAAAAAAgMBBP/EACQRAQEAAgEDBAIDAAAAAAAAAAABAhEhAxJRMUFhcROhBCIy/9oADAMBAAIRAxEAPwD7eTTVQ1iGB2BG3X2+tBlqpqrnxDcg+donU0aJjRPLM+sda2q4PQg/NBnqpqry2ZxjMXiVvHTHnGYDVd0ttsSW1zAggCK9RVZY2acl2nVSailS6nVSailBOqmqopQTNJqKUEzTVUUoJ1UmopQTNNVRSgmaaqilBOqmqopQTqpUUoNOblLZUu86QQNgWMkgDYb+tUVnhdjhrZWYXunzSGZWII1SYVBEkktG/tXozXk+Mo4uYtvMZbiPk3H2WFCIpNpX7wT19hWmHhOXlT8QyL16Dka2Zz93bSTjKNpFw7FmEjmkiSPpVlh8KwdBXy7mO/RrhDW3R+v6wco79j9KtOJZOhcm8LTXtIW0LaxJUAM0fL/8RVffzzbP3e5Vd2bdTZ9Uf+N0noP/AGtO62ccI1I28C4s9u4uNkXPMDCEuxvrBINu4RtJ0yp2kT2q+SxcF5rhuTbKKq2tI5WBMtq6mdtq8NmYJXGvZNrVoW8LijoWdWUC7H7sGQB2NfQwajqSTmKx5TSlKyWUpSgUpSgUpSgUpSgUpSgUpSgUpSgUpSgUpSgwyWIVig1MASomJaNhPpvVFxXGvZGIlwoEyEi55ezDVBD256GVJHzXoDWjMtuyxacI0jmKhtgdxB7jaqxuq5Y8XwPXeZxaJa2R5gW80QYgqUTeQRBB6bV18Te5bQXLllmuoZtjUhTbqFQekTv1q5z/AA9au3BeXXauj/6W20k/1Do3zXDkeHgoe5kZWS6hWLSVXkAlhKLMQOgrXuxt2jVipxPMv6MMfq7T+Zf08xKrFxLZYbSxPQeg3r0xxjktj5Ae9aCSxtbDXqH4bg9q1eEszGvY4fBEWtRWCpU6h1mdyferqpzyu9adxnDC6mpSASJBEjqJ9R7183yczKXi64H6Xe8poMwmqDbLROnuK+l18v4zfW34itvcYKoVJJ2A+6fqav8Aj83L6qer7fa48V5eXwxEyLd437WsK6XVWd+hV1AjtXR4i4hcucOPEMS9ctkWlcKNJU8w1AyOu5HxXB9oPE1zLAw8Gb9x3UnQJVVXfd/wiu3i3DTi8DuWGIJTHIJ9NRMmPk1ck1jbOd/pN9ctemmX2c3r+TjrlZF+45LXFCQoWFOmTAkmQTXsK8j9lX7Mtf13v8z1a+Ms5sfByLtvZlt8p7FiFn4mfisupN9W4zyvC6wl+E3fEKF2tY6XL7oYcW40oesM5MT7Ct/DONWshmRSVuJ+O040uvuQeo9xtVH9l1gLw60371xrrsfUnzGXc/RRVP49unG4lg5NrZ2+7b+ZdQEHvsx/tXfxy53CfLnfZjMl3xjity7n2+HWHNseWb111AL6R0RJ2BO29YeJrGRhY9zIxL1xyiy1u6Q4K9CynqCOvxVH9oHDsnGzE4nhgmFCvA1aYBHMvqpBj4ru8N/aHYyyLGUotO3LvvbcnbTPpPY1fZe2ZYzc9093NmXq9xYMqp7gH+1Z1CjtUxXlblKRSKBSkUigUpFIoFKRSgk1FSaigVDCdj0qaUGrGx0trptqqL2UADf2FbaUoFfMuJgHxJaBg8q7H/SfvX0u7q0nRGqDEyBPpJHpXgsnwjmvnrxDzMUOpUhPvCulV06Z09id/et+hZLd32rPqy3WvL3qWwOgA+giqLx7+zcr/SP/AGKusUvpHmhA/qEJK/BIBql8X8MyMuy+PYNhUdQGZy+rZpIAAiDA3+tZ9PjOb8qy/wA1wfZV+zLX9d7/ACvV5x8W3smzeBK3iLECJm5tPxE/Fee8KcBzsC0bIfEuJqLCTcBUt1AIXp6/NdN7g+bfy8e9kXMYWbLl/Lt65JKFQZYb9a0zkvUuW/KMdzCTTl8IXG4cjYWWGAR2a1eCs1u4jnVGoDlYEnY1he4a/EuIW8hkZcbH/AXBU3rnWVU7hQY3PWPevb0qfy3dy1zVdnGvZy4ect43VXrbuG2wPcKGn6Q1eI+0zwpZOO+XZVbd23DNp2DrIBkDaRMz7VcrwfJsZV/Kx2tut5wWsOSoIVFUMrgGG2Ox2M9ajjeBlZ9v9HdEx7LEeY3mC5cZQQdKADSJjqTVdO9mcsvCcv7Y2WO3wNlte4fjXLhJYpBJ6nSSoJ+BV/XLgYiWLaWrQhEUKo7ACBXVWWVlytjTHiFKUqXSlKUClKUClKUGJrjTidtm0Bt9RX8LAFhsQGIia7DVFw/Fa4N2UW1yHeAp1FluEgFpiJoLQ5qeWburkEyd9tJg/wB6wv8AEraMVZiCACeViFDdCSBA6VS3LyjFu2CR5pe4gT94l7hKwO0EGanizxcyQbipNq3ykA+Zs/KPXfpt3oPQC+uvRPNp1x/KTE/nUfpCyyyJQAt6QDJBJ+DVSmUiZCm4VtzipsxiOc8u/atPEAXbK0cwKY5IG+pASWjvtNBb42elwwhY7SDpYAj2YiDW57yqyqTu06R3gSa1YufauQLbo20gAiQPp6VycVvKl7HZyFGq5JJgfqz60Fg19QwQnmILAeyxJ/uK0Y3ErdwhUbcgkSCNQHXSSN65rt1XyLbIQR5V7cGR+JPWqzhNzmxRrFyNQ0CAbXK0sSPy370F3a4naZtIbckqJVgCw6gEiCdjW5spBcW0WGtgSF7gdaoMUNptFiDa/SX2Agh/MfQS07jV9OtMlnZnylVSqXBpbUdWi1KuAsbgy/rQXWRxK3bYq7QQATysQoPQkgQK2jLSWGocgBb2BEg+4iqTPLl8lrTLHl2ywIksukzB9DE1tz8ZWbH0khbgFph/FbC+YAf9sfRjQXNq4GUMvQiR6bGpuuFBZtgBJPYCuTi91ksO1uQQBuOqiQGIHsJPxVRlMCt9LVx3t+QWJ1loedgG9xMigv8AFvi4oZQwB6ahpJHeO1a7PEEdtCkk7idLaZHUBog1nhW9NtQCTsDuSTuJ6mqnFveXcW1YuLcRzc5di1o7mZH7s7b96CyPE7erQCSZgwrMAexYCBU3OIoqli2wfyzsTz9IgDeuHgeZbS0lpmVbi8rKSA2ud9vWTvPvXFktFpzqCxmnmMQObrQXR4lbC62YquoLLKV3PTYit5yBq0TzRqj+UGCaqM4rdt21NxboN5VJERvO21cem55j2TJdMZ1Vv41LDQfr6H3FBeWuJW3bShJ3iQraZH80RTG4klwwhY9d9DAbdeYiK08KzrRS2iMoIAXRMMCBuCvWa4vDl8aEXzkJ5/u+XUOY+szQX00qVpQQRTTWVKDDRvMCe/r+dPL9YFZ0oMCk9QDUhaypQaxbAMgCe8CpKT1ANZ0oMAnsKKkdAB8VnSgw01OmsqUGGmmms6UGMVASNgB+VZ0oMYqFtgbgAT7dazpQYFN5gT3ihT2FZ0oMAnsKnTWVKDX5YmYE94E/nUi2OsD8qzpQQBSppQ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60064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986" y="173923"/>
            <a:ext cx="8229600" cy="1143000"/>
          </a:xfrm>
        </p:spPr>
        <p:txBody>
          <a:bodyPr>
            <a:normAutofit fontScale="90000"/>
          </a:bodyPr>
          <a:lstStyle/>
          <a:p>
            <a:r>
              <a:rPr lang="en-GB" dirty="0" smtClean="0"/>
              <a:t>Selecting the right journal-audience </a:t>
            </a:r>
            <a:endParaRPr lang="en-GB" dirty="0"/>
          </a:p>
        </p:txBody>
      </p:sp>
      <p:grpSp>
        <p:nvGrpSpPr>
          <p:cNvPr id="5" name="Group 4"/>
          <p:cNvGrpSpPr/>
          <p:nvPr/>
        </p:nvGrpSpPr>
        <p:grpSpPr>
          <a:xfrm>
            <a:off x="0" y="0"/>
            <a:ext cx="1115617" cy="6858000"/>
            <a:chOff x="0" y="0"/>
            <a:chExt cx="1115617" cy="6858000"/>
          </a:xfrm>
        </p:grpSpPr>
        <p:sp>
          <p:nvSpPr>
            <p:cNvPr id="6" name="Rectangle 5"/>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
        <p:nvSpPr>
          <p:cNvPr id="8" name="Content Placeholder 2"/>
          <p:cNvSpPr txBox="1">
            <a:spLocks/>
          </p:cNvSpPr>
          <p:nvPr/>
        </p:nvSpPr>
        <p:spPr>
          <a:xfrm>
            <a:off x="1259632" y="1628800"/>
            <a:ext cx="777686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Who should read this work?</a:t>
            </a:r>
          </a:p>
          <a:p>
            <a:r>
              <a:rPr lang="en-US" dirty="0" smtClean="0"/>
              <a:t>What does this audience read?</a:t>
            </a:r>
          </a:p>
          <a:p>
            <a:r>
              <a:rPr lang="en-US" dirty="0" smtClean="0"/>
              <a:t>Choose a journal which your desired audience can access!</a:t>
            </a:r>
          </a:p>
        </p:txBody>
      </p:sp>
    </p:spTree>
    <p:extLst>
      <p:ext uri="{BB962C8B-B14F-4D97-AF65-F5344CB8AC3E}">
        <p14:creationId xmlns:p14="http://schemas.microsoft.com/office/powerpoint/2010/main" val="3106824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986" y="173923"/>
            <a:ext cx="8229600" cy="1143000"/>
          </a:xfrm>
        </p:spPr>
        <p:txBody>
          <a:bodyPr>
            <a:normAutofit fontScale="90000"/>
          </a:bodyPr>
          <a:lstStyle/>
          <a:p>
            <a:r>
              <a:rPr lang="en-GB" dirty="0" smtClean="0"/>
              <a:t>Selecting the right journal: subject/content</a:t>
            </a:r>
            <a:endParaRPr lang="en-GB" dirty="0"/>
          </a:p>
        </p:txBody>
      </p:sp>
      <p:grpSp>
        <p:nvGrpSpPr>
          <p:cNvPr id="5" name="Group 4"/>
          <p:cNvGrpSpPr/>
          <p:nvPr/>
        </p:nvGrpSpPr>
        <p:grpSpPr>
          <a:xfrm>
            <a:off x="0" y="0"/>
            <a:ext cx="1115617" cy="6858000"/>
            <a:chOff x="0" y="0"/>
            <a:chExt cx="1115617" cy="6858000"/>
          </a:xfrm>
        </p:grpSpPr>
        <p:sp>
          <p:nvSpPr>
            <p:cNvPr id="6" name="Rectangle 5"/>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
        <p:nvSpPr>
          <p:cNvPr id="9" name="Content Placeholder 2"/>
          <p:cNvSpPr>
            <a:spLocks noGrp="1"/>
          </p:cNvSpPr>
          <p:nvPr>
            <p:ph idx="1"/>
          </p:nvPr>
        </p:nvSpPr>
        <p:spPr>
          <a:xfrm>
            <a:off x="1259632" y="1412776"/>
            <a:ext cx="7776864" cy="4525963"/>
          </a:xfrm>
        </p:spPr>
        <p:txBody>
          <a:bodyPr>
            <a:normAutofit/>
          </a:bodyPr>
          <a:lstStyle/>
          <a:p>
            <a:r>
              <a:rPr lang="en-GB" sz="2800" dirty="0" smtClean="0"/>
              <a:t>Check the details of what articles a journal accepts carefully to avoid wasting time</a:t>
            </a:r>
            <a:endParaRPr lang="en-GB" sz="2800" dirty="0"/>
          </a:p>
        </p:txBody>
      </p:sp>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01918" y="2348880"/>
            <a:ext cx="7942082"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1902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986" y="173923"/>
            <a:ext cx="8229600" cy="1143000"/>
          </a:xfrm>
        </p:spPr>
        <p:txBody>
          <a:bodyPr>
            <a:normAutofit fontScale="90000"/>
          </a:bodyPr>
          <a:lstStyle/>
          <a:p>
            <a:r>
              <a:rPr lang="en-GB" dirty="0" smtClean="0"/>
              <a:t>Selecting the right journal: Impact Factor</a:t>
            </a:r>
            <a:endParaRPr lang="en-GB" dirty="0"/>
          </a:p>
        </p:txBody>
      </p:sp>
      <p:grpSp>
        <p:nvGrpSpPr>
          <p:cNvPr id="5" name="Group 4"/>
          <p:cNvGrpSpPr/>
          <p:nvPr/>
        </p:nvGrpSpPr>
        <p:grpSpPr>
          <a:xfrm>
            <a:off x="0" y="0"/>
            <a:ext cx="1115617" cy="6858000"/>
            <a:chOff x="0" y="0"/>
            <a:chExt cx="1115617" cy="6858000"/>
          </a:xfrm>
        </p:grpSpPr>
        <p:sp>
          <p:nvSpPr>
            <p:cNvPr id="6" name="Rectangle 5"/>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
        <p:nvSpPr>
          <p:cNvPr id="8" name="Content Placeholder 2"/>
          <p:cNvSpPr txBox="1">
            <a:spLocks/>
          </p:cNvSpPr>
          <p:nvPr/>
        </p:nvSpPr>
        <p:spPr>
          <a:xfrm>
            <a:off x="1259632" y="1628800"/>
            <a:ext cx="7776864"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 dirty="0" smtClean="0"/>
              <a:t>Impact factor (the average number of citations an article gets) is often used to rank journals</a:t>
            </a:r>
          </a:p>
          <a:p>
            <a:r>
              <a:rPr lang="en-US" sz="3000" dirty="0" smtClean="0"/>
              <a:t>High impact (&gt;20) e.g. Nature , Science are seen as more prestigious BUT </a:t>
            </a:r>
          </a:p>
          <a:p>
            <a:r>
              <a:rPr lang="en-US" sz="3000" dirty="0" smtClean="0"/>
              <a:t>really excellent journals often have an impact factor of 2-8</a:t>
            </a:r>
          </a:p>
          <a:p>
            <a:r>
              <a:rPr lang="en-US" sz="3000" dirty="0" smtClean="0"/>
              <a:t>Some very good journals publishing valuable research have impact factor of &lt;2 e.g. Oryx, </a:t>
            </a:r>
          </a:p>
          <a:p>
            <a:r>
              <a:rPr lang="en-US" sz="3000" dirty="0" smtClean="0"/>
              <a:t>IF doesn’t account </a:t>
            </a:r>
            <a:r>
              <a:rPr lang="en-US" sz="3000" dirty="0"/>
              <a:t>for use of research by policy-makers/practitioners</a:t>
            </a:r>
          </a:p>
          <a:p>
            <a:endParaRPr lang="en-US" sz="2600" dirty="0"/>
          </a:p>
          <a:p>
            <a:endParaRPr lang="en-US" dirty="0" smtClean="0"/>
          </a:p>
          <a:p>
            <a:pPr marL="0" indent="0">
              <a:buNone/>
            </a:pPr>
            <a:endParaRPr lang="en-US" dirty="0" smtClean="0"/>
          </a:p>
          <a:p>
            <a:pPr lvl="1"/>
            <a:endParaRPr lang="en-US" sz="2400" dirty="0" smtClean="0"/>
          </a:p>
        </p:txBody>
      </p:sp>
    </p:spTree>
    <p:extLst>
      <p:ext uri="{BB962C8B-B14F-4D97-AF65-F5344CB8AC3E}">
        <p14:creationId xmlns:p14="http://schemas.microsoft.com/office/powerpoint/2010/main" val="369530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216615"/>
            <a:ext cx="7884368" cy="4525963"/>
          </a:xfrm>
        </p:spPr>
        <p:txBody>
          <a:bodyPr>
            <a:normAutofit/>
          </a:bodyPr>
          <a:lstStyle/>
          <a:p>
            <a:r>
              <a:rPr lang="en-US" dirty="0" smtClean="0"/>
              <a:t>High </a:t>
            </a:r>
            <a:r>
              <a:rPr lang="en-US" dirty="0"/>
              <a:t>impact good for your </a:t>
            </a:r>
            <a:r>
              <a:rPr lang="en-US" dirty="0" smtClean="0"/>
              <a:t>careers</a:t>
            </a:r>
          </a:p>
          <a:p>
            <a:r>
              <a:rPr lang="en-US" dirty="0"/>
              <a:t>NB most journals have quite low </a:t>
            </a:r>
            <a:r>
              <a:rPr lang="en-US" dirty="0" smtClean="0"/>
              <a:t>Ifs</a:t>
            </a:r>
          </a:p>
          <a:p>
            <a:r>
              <a:rPr lang="en-US" dirty="0" smtClean="0"/>
              <a:t>And remember target audience may never see high IF journals</a:t>
            </a:r>
            <a:endParaRPr lang="en-US" dirty="0"/>
          </a:p>
          <a:p>
            <a:endParaRPr lang="en-US" dirty="0"/>
          </a:p>
        </p:txBody>
      </p:sp>
      <p:graphicFrame>
        <p:nvGraphicFramePr>
          <p:cNvPr id="5" name="Chart 4"/>
          <p:cNvGraphicFramePr/>
          <p:nvPr>
            <p:extLst>
              <p:ext uri="{D42A27DB-BD31-4B8C-83A1-F6EECF244321}">
                <p14:modId xmlns:p14="http://schemas.microsoft.com/office/powerpoint/2010/main" val="557691864"/>
              </p:ext>
            </p:extLst>
          </p:nvPr>
        </p:nvGraphicFramePr>
        <p:xfrm>
          <a:off x="1151362" y="4006832"/>
          <a:ext cx="7504964" cy="2815977"/>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0" y="0"/>
            <a:ext cx="1115617" cy="6858000"/>
            <a:chOff x="0" y="0"/>
            <a:chExt cx="1115617" cy="6858000"/>
          </a:xfrm>
        </p:grpSpPr>
        <p:sp>
          <p:nvSpPr>
            <p:cNvPr id="7" name="Rectangle 6"/>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Tree>
    <p:extLst>
      <p:ext uri="{BB962C8B-B14F-4D97-AF65-F5344CB8AC3E}">
        <p14:creationId xmlns:p14="http://schemas.microsoft.com/office/powerpoint/2010/main" val="1555268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1115617" cy="6858000"/>
            <a:chOff x="0" y="0"/>
            <a:chExt cx="1115617" cy="685800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
        <p:nvSpPr>
          <p:cNvPr id="6" name="Title 1"/>
          <p:cNvSpPr txBox="1">
            <a:spLocks/>
          </p:cNvSpPr>
          <p:nvPr/>
        </p:nvSpPr>
        <p:spPr>
          <a:xfrm>
            <a:off x="318168" y="631324"/>
            <a:ext cx="8489950" cy="656055"/>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Thanks</a:t>
            </a:r>
            <a:endParaRPr lang="en-GB" b="1" dirty="0"/>
          </a:p>
        </p:txBody>
      </p:sp>
      <p:sp>
        <p:nvSpPr>
          <p:cNvPr id="8" name="Content Placeholder 2"/>
          <p:cNvSpPr txBox="1">
            <a:spLocks/>
          </p:cNvSpPr>
          <p:nvPr/>
        </p:nvSpPr>
        <p:spPr>
          <a:xfrm>
            <a:off x="1115617" y="1338263"/>
            <a:ext cx="2808312" cy="461377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400" dirty="0" smtClean="0">
                <a:solidFill>
                  <a:schemeClr val="tx1"/>
                </a:solidFill>
              </a:rPr>
              <a:t>Neal Haddaway</a:t>
            </a:r>
          </a:p>
          <a:p>
            <a:pPr algn="l"/>
            <a:r>
              <a:rPr lang="en-GB" sz="2400" dirty="0" smtClean="0">
                <a:solidFill>
                  <a:schemeClr val="tx1"/>
                </a:solidFill>
              </a:rPr>
              <a:t>Beth Hall</a:t>
            </a:r>
          </a:p>
          <a:p>
            <a:pPr algn="l"/>
            <a:endParaRPr lang="en-GB" sz="2400" dirty="0" smtClean="0">
              <a:solidFill>
                <a:schemeClr val="tx1"/>
              </a:solidFill>
            </a:endParaRPr>
          </a:p>
          <a:p>
            <a:pPr algn="l"/>
            <a:r>
              <a:rPr lang="en-GB" sz="2400" dirty="0" smtClean="0">
                <a:solidFill>
                  <a:schemeClr val="tx1"/>
                </a:solidFill>
              </a:rPr>
              <a:t>Martin Fisher</a:t>
            </a:r>
          </a:p>
          <a:p>
            <a:pPr algn="l"/>
            <a:endParaRPr lang="en-GB" sz="2400" dirty="0" smtClean="0">
              <a:solidFill>
                <a:schemeClr val="tx1"/>
              </a:solidFill>
            </a:endParaRPr>
          </a:p>
          <a:p>
            <a:pPr algn="l"/>
            <a:r>
              <a:rPr lang="en-GB" sz="2400" dirty="0" smtClean="0">
                <a:solidFill>
                  <a:schemeClr val="tx1"/>
                </a:solidFill>
              </a:rPr>
              <a:t>Bruno </a:t>
            </a:r>
            <a:r>
              <a:rPr lang="en-GB" sz="2400" dirty="0" err="1" smtClean="0">
                <a:solidFill>
                  <a:schemeClr val="tx1"/>
                </a:solidFill>
              </a:rPr>
              <a:t>Ramamonjisoa</a:t>
            </a:r>
            <a:r>
              <a:rPr lang="en-GB" sz="2400" dirty="0" smtClean="0">
                <a:solidFill>
                  <a:schemeClr val="tx1"/>
                </a:solidFill>
              </a:rPr>
              <a:t> &amp; ESSA-</a:t>
            </a:r>
            <a:r>
              <a:rPr lang="en-GB" sz="2400" dirty="0" err="1" smtClean="0">
                <a:solidFill>
                  <a:schemeClr val="tx1"/>
                </a:solidFill>
              </a:rPr>
              <a:t>Fôrets</a:t>
            </a:r>
            <a:endParaRPr lang="en-GB" sz="2400" dirty="0" smtClean="0">
              <a:solidFill>
                <a:schemeClr val="tx1"/>
              </a:solidFill>
            </a:endParaRPr>
          </a:p>
          <a:p>
            <a:pPr algn="l"/>
            <a:endParaRPr lang="en-GB" sz="2400" dirty="0" smtClean="0">
              <a:solidFill>
                <a:schemeClr val="tx1"/>
              </a:solidFill>
            </a:endParaRPr>
          </a:p>
          <a:p>
            <a:pPr algn="l"/>
            <a:endParaRPr lang="en-GB" sz="2400" dirty="0">
              <a:solidFill>
                <a:schemeClr val="tx1"/>
              </a:solidFill>
            </a:endParaRPr>
          </a:p>
          <a:p>
            <a:pPr algn="l"/>
            <a:r>
              <a:rPr lang="en-GB" sz="2400" dirty="0" smtClean="0">
                <a:solidFill>
                  <a:schemeClr val="tx1"/>
                </a:solidFill>
              </a:rPr>
              <a:t>Debbie Bower</a:t>
            </a:r>
          </a:p>
          <a:p>
            <a:pPr algn="l"/>
            <a:endParaRPr lang="en-GB" sz="2400" dirty="0">
              <a:solidFill>
                <a:schemeClr val="tx1"/>
              </a:solidFill>
            </a:endParaRPr>
          </a:p>
        </p:txBody>
      </p:sp>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23928" y="1357748"/>
            <a:ext cx="1047476" cy="868938"/>
          </a:xfrm>
          <a:prstGeom prst="rect">
            <a:avLst/>
          </a:prstGeom>
          <a:noFill/>
          <a:ln w="9525">
            <a:noFill/>
            <a:miter lim="800000"/>
            <a:headEnd/>
            <a:tailEnd/>
          </a:ln>
        </p:spPr>
      </p:pic>
      <p:sp>
        <p:nvSpPr>
          <p:cNvPr id="4" name="AutoShape 2" descr="data:image/jpeg;base64,/9j/4AAQSkZJRgABAQAAAQABAAD/2wCEAAkGBxQSEhUUEhQVFBQUGBcWGBQXFxUYFxQXGhcYFxoVFRoYHCggGhslHRUVITEiJSkrLi4uGh8zODMsNygtLiwBCgoKDA0NDwwNFCsZFBkrLDc3LDcrKys3KywrLCwrKysrKysrKysrKyssLCsrKysrKysrKysrKysrKysrKysrK//AABEIAHoBZgMBIgACEQEDEQH/xAAcAAEAAgIDAQAAAAAAAAAAAAAABggFBwEDBAL/xABJEAABAwEEBwMGCwUHBQEAAAABAAIDEQQFEiEGBxMxQVFhInGBFDJSgpGhFyM1QlNyc5KTscIzYrLB0RVDY6Kj0/A0RFTS8Qj/xAAWAQEBAQAAAAAAAAAAAAAAAAAAAQL/xAAWEQEBAQAAAAAAAAAAAAAAAAAAARH/2gAMAwEAAhEDEQA/AN4rglcrXus3WI2wDYwAPtThXPNsLTue/mTnRvGiCUaR6T2WwtxWmUMqKtYM3u+q0Zlaov3XZK4kWSBsY4SSnG49cDey32nwWrbdbZJ5HSzPdJI7NznGpP8AQcgMguhXBI7y06vGfz7XKByjdsgO7Z0PgSsHNbJH+fJI/wCs97vzJXQiqOQV67Nes8f7OeaP6ksjf4XBeNEEwurWZeUB/wCoMo9GUB3vAB8SSp9o9rqieQy2QmI/SxkvZ6zfOb4YlpFEwXAu68Ip4xJDI2Rjtzmmo7u9epVO0X0otF3y7SzuoDTHGf2cgHBw50yB3iqsjobpXDeMAliyc2gkiJq6N3I9DwPHwKmKkCIviZpLSAcJIIB30PNQfVUqolLbZxDK/aklkuzADWg0BbnXma7l736QYQ8Piwva9rMOKoOIEglwbkKA8Cgz9VxVeG7rbtYy7CWkEinUcRUCo3HcsRYr+k2cYwbV7o3SE4sAo0kcjyQSWqVUfjvmR0sdGjZujLyC7tUrmd3DMU4riLSWrHO2ZoGF47RNaGmFxw0aeOVUEhqlVhHXzICwbCrpGucBtBkG0pU4cq1XXLpHSNr2sribjLcRxNFcPBpqMjvogz+JKqOyXrKXzDDRjYTIKOAcOyXBwq05nLLh1X2L7cG9mMvwRtkkLngEAiuXZ7RpnwQZ+qVWAm0hIxlsRcxmAudjAyeBQ0pvz9y7pb7pK2PDVpeI8YcSQ48HDDTjuqgzNUqsXo/aHPiJeanHIKnkHGg9gXigvl4c9tNo4zujYKhooGg5mh68EEhqlVhbNfmNzG4KFzpGO7VcLmNxGmXaBqOS+LPfrnmMMiqZA85voGhrywknDnu94QZ2qVWCs9/Fzm1ioxz3R4sVe0K8Kbuq6pr9LmyNDcJ2Uj2SBxIOEHdVo91UEiqhKxgt+zsrZX1ccDT1cTQD3lY+8b5k2crdns5GNa6oeHANcfOBw5npRBI6pVYia2PhshkIq9rQczXMmlSQBUCvuXW60yQR7WSTa4sIDA0NGJxyoc8s0GbqlVgZr+c3E10XxjXsYWh9R2xUEOw58Fw+/wBwaSYSHNkMbu0S1tBXEXBuQ8EEgXFVgpNIQH4QzEBgxFriT2gD2AG9qgIzJCOvx+GR4hqyJxa448zQtGQw8jUoM7VKrDPvvJxawEB+BtXkbSjaktAaT+a87b6ke6z4GANlxghzs6txAtrTKmGteO5BIapVR+yXw7JrWmR75JGtDngUDMySQ3IU3CniuRf5dhDIsTnB9Wl9MJYcxWmY69Qgz5KLyXZaxNE2QDDiFacsyKe5EGK040lbd9kknNC7zI2n58jvNHdkSegKq5a7S+V7pJXF8j3FznHe5x3k+7JbH18XyZbZHZwezZ2FxHAySUqe8NAHrHmtZKwERFUF67su2a0P2cET5X78LGk0HMnc0dSV02WzuleyNgxPkc1jRzc4hoFeGZ3q0+h2jMV32dsMYBNAZJKAGV/Fx6chwCgr7aNXN5sbiNkeeNGujc4eAdU9wqoxJGWktcC1wyLXAhwPEEHMHvVxqLW+uPRBlps7rVG2k8AxEgftIxvDuZaMwehG4lNVX5ERVBZ3QzSWS77SyZmbfNkZ6cdRUd/EdQsEiC4VitbZWNkYQ5j2hzSOIOYXc4rWeoi+jNY32d57Vmf2fs3irR4EPHdRSTWl8lWz7P8AU1ZVnP7NiLXNLRRz8ZHN2WfuC5lu2J2KrQcZBO+tW7j0Iqqf7JvIewJsW+iPYFcFx4LO1jcLa0z3kk59TmvOy7Im0wtAo0sG/JrsyFUDYt9EewKZan4wL2s1AP7zcP8ADcgsYLsi7HZpsxRtCchvp1GW4rx22KyQNO2fHExwIpJIGtpvo0ONN/Ja61l60XQyPsthIxtq2SfI4XehHwqOLju3Dppq1Wl8rzJK90jzve8lzj4nggs0dLrrxtPlcGJgLQce4HIjkspFddmkY0ta1zC2jS0nC5hqeBoRmqllWt0I+T7J9jH/AAhBkHXZE41Lc8OA5kVbSlDzyJXzLc8LqVYDQBu85tG5rqbx3rQmue7XWa8S9pcI7QwSihNMQ7L2jlQhp9cKCbd/pu+8f6oLdPuyMh4LcpMOLrh3d25fH9kQ4seDtYg+tTk4fOpurkFUjbv9N33j/VNu/wBN33j/AFTEW8jsbGsMbRRrsVR9atfzXS254cAYGDCDiG+od6QO+q1HqAvU7W02dzicTWytqSTUVaaV6ELdYUVj3XPCWtaYxhaSRzBO814krts92xRlpY0AtBA6BxxH35rTGv29SbTZ4GuI2cZkdQkVL3Fra05CM/eWrNu/03feP9VRbkXXFRowCjXF46OO8rrjuaFtaMpVrm7z5rt7d+5VK27/AE3feP8AVNu/03feP9UFvfJmFmzLQWUw4TypuXQ26YWtc0MFH0Dq1JIG6p30Cgmom7iyxOneSXWiR2GpPmR9gb+bg8+xS3TXR1tvsj4HHC4jFG/0JB5ru7gRxBKgzGyBbhIBFKU4EbqFeNlywAEBgo4UIqaU35DhmBuVT7fZJIZHxSgtkjcWuaa5EH3roqeZVwW6jumECgYPOD95JxDcSd5XE11ROxVb5xLnUJFSd9aH3Ko1TzPtXIeQQQSCCCDXcQciOtaILdf2XESHBtCKDIkVA3A0OYHVdzLExrXtDcnklw5l29RnVppP5fYmPcfjo/i5R+8Mg/ucKHvqOCzOkd9MsdmltEp7Mba04uccmsHUuICg7RdUWBrMFGsJLQCRQnfmOdUF0xANaG0DCXNoSMJJJNKc6qqF63i+0TSTSmr5HF56V4DoNy8tTzKoty+6Ii3CWCmIu3kEOO8g7xVdkV3RNw4WgYA5o6B2/wBqqFU8z7V7rjuyS1WiKzxVxyuwg5mg3ucegaHE9yC2lmhbG0NYKNbuHLOqLx3BdEdks8dniFGRNp9Y1q5x6kkk9SVwoKw6Y23b2+1yH508gH1WuLG/5WhYdfUr8Ti47yST45/mvlaQREQTbU5YBLekRIqImvl8QMI/iVkwFoTUAwG3THlAfe9oW/FKouuaIOBa4Va4EEHcQRQhdiKCnlvsmxlkhOeykfHXngcW191fFdCz2n0eG8rYP8Zx9tD/ADWBWkEREGyNRFtwXg+PhLC6vewtI/MrbGtL5Ktn2f6mrR+qOSl7Wb94yDw2Tz/ILeGtL5Ktn2f6mqKq+iIqgslo9e7rJMJmee1kjWH0XPYWB/q4q+CxqIFfbxrmfFESiAVa7Qf5Psn2Mf8ACFVEq12g/wAn2X7GP+EKVUX133Lt7AZQO3ZnbT1D2X+ABB8FXlXCt9lbLG+N4BZIxzHA8WuBaQfAqpV9Xa6yzywP3xPcyp4gHI+IofFIjxIiKiV6rbz8nvSzOrRsjjC7ukGFo+/g9is+qc2ecse143sc1w72kEe8K2ZvdgshtRIDBCZieAaGYyVKquGs68NvedpdvDXCMHoxob+eJRdfc85kc57vOe4vd9ZxqfeSvhVBfcEJe5rG+c8hre9xoPzXwpnqiujyi84SRVkFZnd7cmD75afBBYe4LtFms8MDRlFG1nsFF7yuUWVah14aH4m+Xwg4mANnA4sGQk727ieWfBaTVxpog4FrgC0ggg7iDkQqxaxdFDd1rcwA7CTtwu4YeLCebT7qFWCLIiKol2rDSc2C2sLj8TNSOUcAD5snqnf0LlINdulW3nFkiIMUFDIQcnyltadzQ72notYrknnn/wA/+IOEREBb21IaKbGE2yVtJZxSMEZthqM/XIB7g1ay1caLm8LYxhHxEdJJncMI3MHVxy7sR4KzscYAAAAAFABuAG5Sq7ERFBTm0x4Xuafmuc3xaSD7wutZ7Ty79heNrj4bZ7x3SHaCn3iPBYFaQREQbM1BS0t8o9KE08HtK38qyaprzFnvSAuNBLihJO4F47PtcGjxVmWlSq+kRdU8wY1znGjWguJ4AAVJPhVQVY09kxXlbD/jPHsoP5FYFei8LWZpZJSKbWR8lDvGNxdTwqvOtIIiIJlqgixXtZ6fN2jv9Nzf1Bbu1pfJVs+z/U1as1B2DHbpZuEUVPF5H8mn2LaetL5Ktn2f6mqKq+iIqgiISgyWj9xzW2ZsMDC5x3n5rG8XPPAD/gO5bpuDU1Y4xW0uktD8qjEY42noGUcfWJ7gstqk0abY7Cx5Hx1oAkkJGYBHZZ0AHvJPFTgBRULtGqq63ink+Hq2SVp9zs/FSu67A2zwxwsrgjaGNqamgFBVepFBwQtC6+bk2drjtLR2LQzA7pLHWh9ZhGX7hW+1Dta9zeVXbOAKvhG2YKVNWAuIHUtDgkFZkQItILbzdIq6LEE9sHyPfuGMAf6Zb7VqFe0Xk/yc2f8AuzLtuuIMLPZQg+Cg8SIioLeeoG6cFmmtJGc0mBp5sj309YuHqrRrGkkACpJAA5k5BWx0TukWSxwQD+7jaD1dSrieuIn2qUZhERRRRfWDow28LK+LISN7cTvReNwP7rvNPQ14KULB6Y3+ywWWS0PzLRRjfTkOTWjx38hUoKrWmzuje5j2lr2Etc07wQaEe5dS77fbHzSPllOKSRxc48yTU/nu6LoWkEREBfTGFxDWipJAAG8muQHPkvlctJBqDQjMEZEHhQ8EFndW+iou+xtY7OaTtzO/ePzR0aKDwUsUN1X6V+X2NpeRt4exKOZHmydzhQ9DUKZLKiIiDRmvy4y2aG1tHZkbsnnk9ubK97cXi1aoVs9Jrhjttmks8m54yO8scM2uFeRAVWb5uqWyzPgnbhkjNDycODmHi0jMeCsR4kRFR9McQQQaEEEEbwQagjqCrKavdPIbfE1r3sZag0Y4iQC40zfGD5zT03cVWlcg0NRUEGoI3g8woLkFw5rU+tzT+JsL7HZZGySS1ZK9hBbEz5zMQ3vOYpwG9aalvWd4wvnnc05FrpZC0jkRiovGAmAiIqCIpXq60SdeNpAIIs8RDpnjlvEYPpO9wqUG3NSdxGzWDavBElqdtKHgwDDGPZV3rLM60vkq2fZ/qapPFEGgAAAAAADcAOAUY1pfJVs+z/U1ZVV9ERaQXLBUgdR+a4X1HvHeEFwbAwCNgG4MaB4ALvXVZPMZ9Vv5LtWVEREBfLm1yO4r6RBVDTW5fI7bPABRrXVZ9R3abTwNFhFuDX/cfagtjRw2EngS6N3vePELT6qCIioIiIJVqwufyq8rOwirI3bZ/wBWPtAeL8A7iVaALT3/AOf7opHaLURm5whaejQHOp4uA8Oi3AFmq5RFwSgVVdNb+lnllrMMbq2ezktbTc+Tc9/UA9kdxPFbP1u6WeRWQxxOpaLQCxlN7GbnydN9AeZCrkrAREVQRZbRa43261RWeOvbPadT9mwCrnnuG7mSAudK7ifYbVLZ354DVrqeew5teO8Zd4IQYhERBJNX+kzrvtjJanZO7EzebD876zd48RxVooJmvaHNIc1wBBGYIIqCPBU5W8dR2le0iNhld24gXRV3uirm0c8JI8D0UqtsoiKAVEtPtB4byjBcdnPH+zmA/wAjx85p5cOClqFBUrSHRy0WGTZ2mMsPzXDON45sduI9h6BYpXAvCwRzsMc0bJGHe17Q4H2rW1+al7LJV1lkks5PzD8ZGO6vaA8T4K6NEIthXjqdvCMnZ7GZv7r8Dj4PAHvWEn1e3mzfYpfVMb/exxVEYRSAaEXif+ytH3CF7LLq2vR+6xvA5vfCwDwL6oImi2ddWpW2PNbRLDCOTcUjvyAB9qnujuqiwWZwe9rrS8bnS0wg8xGMq99VBqPQnV/abwcHUMNnBGKZw3jlED5xpXPcOPJWI0fuOGxwNhs7cLG+LnHi554uKyDGACgAAGQHABfagKK60vkq2fZ/qapUsFpxdclqsNos8WHaSswtxGgrUHM58jwQVSRbA+B28+Vm/Fd/tp8Dl58rN+K7/bVGv19R7x3hT74HLz5Wb8V3+2uWanryBGVn3/Su/wDRBYSyeYz6rfyXauuztIa0HeAB7AuxQEREBERBg9M7kFssU8HznsJYTwkbmw+0DwVUnNINCKEVBB3gg0IPUEK5BVW9ZFiEN52pjcgZMYHLGA78yVYI0iIqghRSDQG5za7ws8VKtxh8nSNnbd7aBvrILE6BXP5Jd9nh3ODMTvrvJe73uKkK4auVlRea8bWyGN8sjg1kbS9zjuAAqSfYvQVBNal1W+2Qss9jYwxuOKZzpAytCMLADwrme4BBozTLSF1vtclodk09mNvoRtqGjv3k9SVhFOvgjvP6KL8Vq5+CO8/oovxWqiCIVO/gjvP6KL8VqzGiGqW1NtcT7a2NsEZxuDXhxeR5rKDcCaVPIU4oJlqb0T8ksu3lbSe0gONd7I/mN6Eg4iOtOC+NdGivlVl8oiaTNZgTlvfF89tOOHzqdDzWxmBCwct6gpvVFs/SjVHa/KpTY2Rus7jiZieGltcy0g8nE06UWL+CO8/oovxWrQgi9lz3k+yzxzxGj4nBw68C09CC4eJUv+CO8/oovxWp8Ed5/RxfitQb70cvuO22eO0RHsyNrTi1wycw8iDUeC4UB1YXDeV3bWOeJr4H9pobK0lslQMuhbv6gc1wpg2oiIoCIiAiIg4RcogIiICIiAiIgIiICIiAiIgIiII5p1pQLts4ndGZQXBmEEA51zz7lAvhzj/8ST77VmNfPyc37Zn81X1UbitevE4firJ2uBfJkOpDRn3LVF7XlJaZnzSmskji5xAoKngBwAyHhxXkREERFQW7dQdwYYpbY9tDIdlHX0GntuHQu7PqFaq0U0ekt9pZBEDmQZH8I4we089aZAcTkrT3VYGWeJkMTcMcbQxo6AKVXqC5RFAREQEREBERAREQEREBERAREQEREBERAREQEREBERAREQEREBERAREQEREBERBrfXz8nN+2Z/NV9VgtfPyc37Zn81X1VBEXZZxVw71R1k03qS6LaDWy3uGzjLIic5pAWsaOlc3noK+C2rquuWzOZjNnhLxSjzEwuHcaVWzw0DICg5KVUd0L0Sgu6HZxAlzs5JT50hpT1WjgB14kqRAJRcqAiIgIiICIiAiIgIiICIiAiIgIiI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data:image/jpeg;base64,/9j/4AAQSkZJRgABAQAAAQABAAD/2wCEAAkGBxQSEhUUEhQVFBQUGBcWGBQXFxUYFxQXGhcYFxoVFRoYHCggGhslHRUVITEiJSkrLi4uGh8zODMsNygtLiwBCgoKDA0NDwwNFCsZFBkrLDc3LDcrKys3KywrLCwrKysrKysrKysrKyssLCsrKysrKysrKysrKysrKysrKysrK//AABEIAHoBZgMBIgACEQEDEQH/xAAcAAEAAgIDAQAAAAAAAAAAAAAABggFBwEDBAL/xABJEAABAwEEBwMGCwUHBQEAAAABAAIDEQQFEiEGBxMxQVFhInGBFDJSgpGhFyM1QlNyc5KTscIzYrLB0RVDY6Kj0/A0RFTS8Qj/xAAWAQEBAQAAAAAAAAAAAAAAAAAAAQL/xAAWEQEBAQAAAAAAAAAAAAAAAAAAARH/2gAMAwEAAhEDEQA/AN4rglcrXus3WI2wDYwAPtThXPNsLTue/mTnRvGiCUaR6T2WwtxWmUMqKtYM3u+q0Zlaov3XZK4kWSBsY4SSnG49cDey32nwWrbdbZJ5HSzPdJI7NznGpP8AQcgMguhXBI7y06vGfz7XKByjdsgO7Z0PgSsHNbJH+fJI/wCs97vzJXQiqOQV67Nes8f7OeaP6ksjf4XBeNEEwurWZeUB/wCoMo9GUB3vAB8SSp9o9rqieQy2QmI/SxkvZ6zfOb4YlpFEwXAu68Ip4xJDI2Rjtzmmo7u9epVO0X0otF3y7SzuoDTHGf2cgHBw50yB3iqsjobpXDeMAliyc2gkiJq6N3I9DwPHwKmKkCIviZpLSAcJIIB30PNQfVUqolLbZxDK/aklkuzADWg0BbnXma7l736QYQ8Piwva9rMOKoOIEglwbkKA8Cgz9VxVeG7rbtYy7CWkEinUcRUCo3HcsRYr+k2cYwbV7o3SE4sAo0kcjyQSWqVUfjvmR0sdGjZujLyC7tUrmd3DMU4riLSWrHO2ZoGF47RNaGmFxw0aeOVUEhqlVhHXzICwbCrpGucBtBkG0pU4cq1XXLpHSNr2sribjLcRxNFcPBpqMjvogz+JKqOyXrKXzDDRjYTIKOAcOyXBwq05nLLh1X2L7cG9mMvwRtkkLngEAiuXZ7RpnwQZ+qVWAm0hIxlsRcxmAudjAyeBQ0pvz9y7pb7pK2PDVpeI8YcSQ48HDDTjuqgzNUqsXo/aHPiJeanHIKnkHGg9gXigvl4c9tNo4zujYKhooGg5mh68EEhqlVhbNfmNzG4KFzpGO7VcLmNxGmXaBqOS+LPfrnmMMiqZA85voGhrywknDnu94QZ2qVWCs9/Fzm1ioxz3R4sVe0K8Kbuq6pr9LmyNDcJ2Uj2SBxIOEHdVo91UEiqhKxgt+zsrZX1ccDT1cTQD3lY+8b5k2crdns5GNa6oeHANcfOBw5npRBI6pVYia2PhshkIq9rQczXMmlSQBUCvuXW60yQR7WSTa4sIDA0NGJxyoc8s0GbqlVgZr+c3E10XxjXsYWh9R2xUEOw58Fw+/wBwaSYSHNkMbu0S1tBXEXBuQ8EEgXFVgpNIQH4QzEBgxFriT2gD2AG9qgIzJCOvx+GR4hqyJxa448zQtGQw8jUoM7VKrDPvvJxawEB+BtXkbSjaktAaT+a87b6ke6z4GANlxghzs6txAtrTKmGteO5BIapVR+yXw7JrWmR75JGtDngUDMySQ3IU3CniuRf5dhDIsTnB9Wl9MJYcxWmY69Qgz5KLyXZaxNE2QDDiFacsyKe5EGK040lbd9kknNC7zI2n58jvNHdkSegKq5a7S+V7pJXF8j3FznHe5x3k+7JbH18XyZbZHZwezZ2FxHAySUqe8NAHrHmtZKwERFUF67su2a0P2cET5X78LGk0HMnc0dSV02WzuleyNgxPkc1jRzc4hoFeGZ3q0+h2jMV32dsMYBNAZJKAGV/Fx6chwCgr7aNXN5sbiNkeeNGujc4eAdU9wqoxJGWktcC1wyLXAhwPEEHMHvVxqLW+uPRBlps7rVG2k8AxEgftIxvDuZaMwehG4lNVX5ERVBZ3QzSWS77SyZmbfNkZ6cdRUd/EdQsEiC4VitbZWNkYQ5j2hzSOIOYXc4rWeoi+jNY32d57Vmf2fs3irR4EPHdRSTWl8lWz7P8AU1ZVnP7NiLXNLRRz8ZHN2WfuC5lu2J2KrQcZBO+tW7j0Iqqf7JvIewJsW+iPYFcFx4LO1jcLa0z3kk59TmvOy7Im0wtAo0sG/JrsyFUDYt9EewKZan4wL2s1AP7zcP8ADcgsYLsi7HZpsxRtCchvp1GW4rx22KyQNO2fHExwIpJIGtpvo0ONN/Ja61l60XQyPsthIxtq2SfI4XehHwqOLju3Dppq1Wl8rzJK90jzve8lzj4nggs0dLrrxtPlcGJgLQce4HIjkspFddmkY0ta1zC2jS0nC5hqeBoRmqllWt0I+T7J9jH/AAhBkHXZE41Lc8OA5kVbSlDzyJXzLc8LqVYDQBu85tG5rqbx3rQmue7XWa8S9pcI7QwSihNMQ7L2jlQhp9cKCbd/pu+8f6oLdPuyMh4LcpMOLrh3d25fH9kQ4seDtYg+tTk4fOpurkFUjbv9N33j/VNu/wBN33j/AFTEW8jsbGsMbRRrsVR9atfzXS254cAYGDCDiG+od6QO+q1HqAvU7W02dzicTWytqSTUVaaV6ELdYUVj3XPCWtaYxhaSRzBO814krts92xRlpY0AtBA6BxxH35rTGv29SbTZ4GuI2cZkdQkVL3Fra05CM/eWrNu/03feP9VRbkXXFRowCjXF46OO8rrjuaFtaMpVrm7z5rt7d+5VK27/AE3feP8AVNu/03feP9UFvfJmFmzLQWUw4TypuXQ26YWtc0MFH0Dq1JIG6p30Cgmom7iyxOneSXWiR2GpPmR9gb+bg8+xS3TXR1tvsj4HHC4jFG/0JB5ru7gRxBKgzGyBbhIBFKU4EbqFeNlywAEBgo4UIqaU35DhmBuVT7fZJIZHxSgtkjcWuaa5EH3roqeZVwW6jumECgYPOD95JxDcSd5XE11ROxVb5xLnUJFSd9aH3Ko1TzPtXIeQQQSCCCDXcQciOtaILdf2XESHBtCKDIkVA3A0OYHVdzLExrXtDcnklw5l29RnVppP5fYmPcfjo/i5R+8Mg/ucKHvqOCzOkd9MsdmltEp7Mba04uccmsHUuICg7RdUWBrMFGsJLQCRQnfmOdUF0xANaG0DCXNoSMJJJNKc6qqF63i+0TSTSmr5HF56V4DoNy8tTzKoty+6Ii3CWCmIu3kEOO8g7xVdkV3RNw4WgYA5o6B2/wBqqFU8z7V7rjuyS1WiKzxVxyuwg5mg3ucegaHE9yC2lmhbG0NYKNbuHLOqLx3BdEdks8dniFGRNp9Y1q5x6kkk9SVwoKw6Y23b2+1yH508gH1WuLG/5WhYdfUr8Ti47yST45/mvlaQREQTbU5YBLekRIqImvl8QMI/iVkwFoTUAwG3THlAfe9oW/FKouuaIOBa4Va4EEHcQRQhdiKCnlvsmxlkhOeykfHXngcW191fFdCz2n0eG8rYP8Zx9tD/ADWBWkEREGyNRFtwXg+PhLC6vewtI/MrbGtL5Ktn2f6mrR+qOSl7Wb94yDw2Tz/ILeGtL5Ktn2f6mqKq+iIqgslo9e7rJMJmee1kjWH0XPYWB/q4q+CxqIFfbxrmfFESiAVa7Qf5Psn2Mf8ACFVEq12g/wAn2X7GP+EKVUX133Lt7AZQO3ZnbT1D2X+ABB8FXlXCt9lbLG+N4BZIxzHA8WuBaQfAqpV9Xa6yzywP3xPcyp4gHI+IofFIjxIiKiV6rbz8nvSzOrRsjjC7ukGFo+/g9is+qc2ecse143sc1w72kEe8K2ZvdgshtRIDBCZieAaGYyVKquGs68NvedpdvDXCMHoxob+eJRdfc85kc57vOe4vd9ZxqfeSvhVBfcEJe5rG+c8hre9xoPzXwpnqiujyi84SRVkFZnd7cmD75afBBYe4LtFms8MDRlFG1nsFF7yuUWVah14aH4m+Xwg4mANnA4sGQk727ieWfBaTVxpog4FrgC0ggg7iDkQqxaxdFDd1rcwA7CTtwu4YeLCebT7qFWCLIiKol2rDSc2C2sLj8TNSOUcAD5snqnf0LlINdulW3nFkiIMUFDIQcnyltadzQ72notYrknnn/wA/+IOEREBb21IaKbGE2yVtJZxSMEZthqM/XIB7g1ay1caLm8LYxhHxEdJJncMI3MHVxy7sR4KzscYAAAAAFABuAG5Sq7ERFBTm0x4Xuafmuc3xaSD7wutZ7Ty79heNrj4bZ7x3SHaCn3iPBYFaQREQbM1BS0t8o9KE08HtK38qyaprzFnvSAuNBLihJO4F47PtcGjxVmWlSq+kRdU8wY1znGjWguJ4AAVJPhVQVY09kxXlbD/jPHsoP5FYFei8LWZpZJSKbWR8lDvGNxdTwqvOtIIiIJlqgixXtZ6fN2jv9Nzf1Bbu1pfJVs+z/U1as1B2DHbpZuEUVPF5H8mn2LaetL5Ktn2f6mqKq+iIqgiISgyWj9xzW2ZsMDC5x3n5rG8XPPAD/gO5bpuDU1Y4xW0uktD8qjEY42noGUcfWJ7gstqk0abY7Cx5Hx1oAkkJGYBHZZ0AHvJPFTgBRULtGqq63ink+Hq2SVp9zs/FSu67A2zwxwsrgjaGNqamgFBVepFBwQtC6+bk2drjtLR2LQzA7pLHWh9ZhGX7hW+1Dta9zeVXbOAKvhG2YKVNWAuIHUtDgkFZkQItILbzdIq6LEE9sHyPfuGMAf6Zb7VqFe0Xk/yc2f8AuzLtuuIMLPZQg+Cg8SIioLeeoG6cFmmtJGc0mBp5sj309YuHqrRrGkkACpJAA5k5BWx0TukWSxwQD+7jaD1dSrieuIn2qUZhERRRRfWDow28LK+LISN7cTvReNwP7rvNPQ14KULB6Y3+ywWWS0PzLRRjfTkOTWjx38hUoKrWmzuje5j2lr2Etc07wQaEe5dS77fbHzSPllOKSRxc48yTU/nu6LoWkEREBfTGFxDWipJAAG8muQHPkvlctJBqDQjMEZEHhQ8EFndW+iou+xtY7OaTtzO/ePzR0aKDwUsUN1X6V+X2NpeRt4exKOZHmydzhQ9DUKZLKiIiDRmvy4y2aG1tHZkbsnnk9ubK97cXi1aoVs9Jrhjttmks8m54yO8scM2uFeRAVWb5uqWyzPgnbhkjNDycODmHi0jMeCsR4kRFR9McQQQaEEEEbwQagjqCrKavdPIbfE1r3sZag0Y4iQC40zfGD5zT03cVWlcg0NRUEGoI3g8woLkFw5rU+tzT+JsL7HZZGySS1ZK9hBbEz5zMQ3vOYpwG9aalvWd4wvnnc05FrpZC0jkRiovGAmAiIqCIpXq60SdeNpAIIs8RDpnjlvEYPpO9wqUG3NSdxGzWDavBElqdtKHgwDDGPZV3rLM60vkq2fZ/qapPFEGgAAAAAADcAOAUY1pfJVs+z/U1ZVV9ERaQXLBUgdR+a4X1HvHeEFwbAwCNgG4MaB4ALvXVZPMZ9Vv5LtWVEREBfLm1yO4r6RBVDTW5fI7bPABRrXVZ9R3abTwNFhFuDX/cfagtjRw2EngS6N3vePELT6qCIioIiIJVqwufyq8rOwirI3bZ/wBWPtAeL8A7iVaALT3/AOf7opHaLURm5whaejQHOp4uA8Oi3AFmq5RFwSgVVdNb+lnllrMMbq2ezktbTc+Tc9/UA9kdxPFbP1u6WeRWQxxOpaLQCxlN7GbnydN9AeZCrkrAREVQRZbRa43261RWeOvbPadT9mwCrnnuG7mSAudK7ifYbVLZ354DVrqeew5teO8Zd4IQYhERBJNX+kzrvtjJanZO7EzebD876zd48RxVooJmvaHNIc1wBBGYIIqCPBU5W8dR2le0iNhld24gXRV3uirm0c8JI8D0UqtsoiKAVEtPtB4byjBcdnPH+zmA/wAjx85p5cOClqFBUrSHRy0WGTZ2mMsPzXDON45sduI9h6BYpXAvCwRzsMc0bJGHe17Q4H2rW1+al7LJV1lkks5PzD8ZGO6vaA8T4K6NEIthXjqdvCMnZ7GZv7r8Dj4PAHvWEn1e3mzfYpfVMb/exxVEYRSAaEXif+ytH3CF7LLq2vR+6xvA5vfCwDwL6oImi2ddWpW2PNbRLDCOTcUjvyAB9qnujuqiwWZwe9rrS8bnS0wg8xGMq99VBqPQnV/abwcHUMNnBGKZw3jlED5xpXPcOPJWI0fuOGxwNhs7cLG+LnHi554uKyDGACgAAGQHABfagKK60vkq2fZ/qapUsFpxdclqsNos8WHaSswtxGgrUHM58jwQVSRbA+B28+Vm/Fd/tp8Dl58rN+K7/bVGv19R7x3hT74HLz5Wb8V3+2uWanryBGVn3/Su/wDRBYSyeYz6rfyXauuztIa0HeAB7AuxQEREBERBg9M7kFssU8HznsJYTwkbmw+0DwVUnNINCKEVBB3gg0IPUEK5BVW9ZFiEN52pjcgZMYHLGA78yVYI0iIqghRSDQG5za7ws8VKtxh8nSNnbd7aBvrILE6BXP5Jd9nh3ODMTvrvJe73uKkK4auVlRea8bWyGN8sjg1kbS9zjuAAqSfYvQVBNal1W+2Qss9jYwxuOKZzpAytCMLADwrme4BBozTLSF1vtclodk09mNvoRtqGjv3k9SVhFOvgjvP6KL8Vq5+CO8/oovxWqiCIVO/gjvP6KL8VqzGiGqW1NtcT7a2NsEZxuDXhxeR5rKDcCaVPIU4oJlqb0T8ksu3lbSe0gONd7I/mN6Eg4iOtOC+NdGivlVl8oiaTNZgTlvfF89tOOHzqdDzWxmBCwct6gpvVFs/SjVHa/KpTY2Rus7jiZieGltcy0g8nE06UWL+CO8/oovxWrQgi9lz3k+yzxzxGj4nBw68C09CC4eJUv+CO8/oovxWp8Ed5/RxfitQb70cvuO22eO0RHsyNrTi1wycw8iDUeC4UB1YXDeV3bWOeJr4H9pobK0lslQMuhbv6gc1wpg2oiIoCIiAiIg4RcogIiICIiAiIgIiICIiAiIgIiII5p1pQLts4ndGZQXBmEEA51zz7lAvhzj/8ST77VmNfPyc37Zn81X1UbitevE4firJ2uBfJkOpDRn3LVF7XlJaZnzSmskji5xAoKngBwAyHhxXkREERFQW7dQdwYYpbY9tDIdlHX0GntuHQu7PqFaq0U0ekt9pZBEDmQZH8I4we089aZAcTkrT3VYGWeJkMTcMcbQxo6AKVXqC5RFAREQEREBERAREQEREBERAREQEREBERAREQEREBERAREQEREBERAREQEREBERBrfXz8nN+2Z/NV9VgtfPyc37Zn81X1VBEXZZxVw71R1k03qS6LaDWy3uGzjLIic5pAWsaOlc3noK+C2rquuWzOZjNnhLxSjzEwuHcaVWzw0DICg5KVUd0L0Sgu6HZxAlzs5JT50hpT1WjgB14kqRAJRcqAiIgIiICIiAiIgIiICIiAiIgIiI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descr="http://www.jaguarnetwork.org/Images/Oryx%20logo%20compressed.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82289" y="2772080"/>
            <a:ext cx="1130754" cy="386173"/>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8" descr="data:image/jpeg;base64,/9j/4AAQSkZJRgABAQAAAQABAAD/2wCEAAkGBhMSERQUExMUFRMWGBoYGBgWFhgXHBsVGxYYGhwWGxgXHCYfGBklGRcXHy8gIycpLCwsFx8xNTAqNSYrLCkBCQoKDgwOGg8PGiolHyQsLDIqNCwtLywqMiosLCwsMjAyLCwyLCwpKiwtLC0sLy8pKSkvLCwsLCwsLCwsLCwsLP/AABEIAO4A1AMBIgACEQEDEQH/xAAcAAEAAgMBAQEAAAAAAAAAAAAABQYDBAcCAQj/xAA6EAACAQMCBAQEBQMEAgIDAAABAgMABBESIQUGMUETIlFhBzJxgRQjQpGhUrHBYnLR8TND4fAVFiT/xAAaAQEAAwEBAQAAAAAAAAAAAAAAAgMEAQUG/8QAMREAAgIBAwEGBAYCAwAAAAAAAAECAxESITEEEyJBUWHwFHGBsZGhwdHh8TIzI0Jy/9oADAMBAAIRAxEAPwDuNKUoBSlKAUpSgFKUoBSlKAUpSgFKUoBSlKAUpSgFKUoBSlKAUpSgFKUoBSlKAUpSgFKUoBSlKAUpSgFKUoBXwmmarPxBvWjtQEOGd1UYOCdwdqjOWmLZCc9EXIs2a+LIDkAgkdd6rfFnMMazZYzOqxIpOwZhucdztXwSra3MCs4xKjByT1dQME++9Q7TD3IO3D395LPSvAlX1G/vWCz4nHKXCMGKHS2OxxVmUW5RtUpUHzhxl7a2LxgFyQq59T3965KSiss5KSinJk5Sovlq9aW2jZz+Zjz/AO77VKV1PKyIvUkxSlK6SFKUoBSlKAUpSgFKUoBSlKAUpSgFKhOO81x2x0kFmADMB+lCcaj96r45kvLm4MMQSNVGpmbfMbDKsPfBFVStinjxKZXxi8eJZ+McaWJMhk1ZAOTgDPrVdsOdJES6aeM/lN5exOflXH+arz2UwV4FMc6SCTRIPmDAjIO9b54DPOSNBVLiFdedtMqZ6j32rM7Zye3v3sZJXWSeY+/exPcp8TeWacumCNOWzkbgHSPoDVe43xJrmSJ3P5Iugir0+UHJP3FW3g8DWsEjTBVVRnC74AUDc9ycVVbRrZ1mVYZSChnQOcZ82fJttua7POlRbFmdCi35m7zdFLJfW0JlKI51JpHQrsST677VqJwhH4qkYZpFhQtIZDqyx7fxWSTjTzfnpFHi2jRvzOuWHQHP818suaG8d2jWFFA1MCMOy+xzvUG4uWX4sg3Byy/F5+n9kEJHVJjlhHFcKse/QlhqHuMHpUxwy+itUupdJ8QSBEUHGWdRsPuc0k44yRq0sMLR3AeQIuxDqCQzb+wrSS4FyzBLbcFZHKuBvgbqD12qCxF7PcrWIvZ7lm4SJMvm4dp40BaMnyLkZx7kCq1zLZNcRyymZnWNQ6p/p3yf7VL8Hlt0D3QLoJyYcHzHWMjVt9Ki7WxktEkWfzxSssauDnTHv1HbNTnvHHh7wWT70Unxv/BsfDbxLddUmfw0qhlJ/S3fP8V0WKdW3VgR7Gub8W0Ti5w4ZowoiQbBV9cDqaio7i4tVKhyhaaMDH69lJ69FxXYW9ktOMo7Xd2K04yjsNKqQ53YyMsUDzopALJ0DY3Hv3qyWXEY5R5GBI6jO4PofQ1sjZGXBvjbGXDNmlKVMsFKUoBSlKAUpSgFKVDce46IlkSMg3AQuiH9WMdPWuSkorLIykorLM/MHEGhgdkwZMeUdyfYdzVM4hzVLLCCci2fCPIm0kbd9Q7ftUJeXjz+DI0zGJ2PmGzQSn9JA/TmpaBGtz4sxCBvJNGRqE3o6KM7nIrDK1ze2yPOnc7HtsjRjtpGm6mWEp4ZcebXjzqCe3arVDHFFdpM00cbNEsbREj5sDA/jFadjct+KNtaKIY1TxWB3LMw2G/TqKx8uWtrJbTC50GcPJ4hf5gcnBGd8emKQWHt7wILDwvz42JbgVxFK9yscQhmQkZ+ucMO2+O1Q3w/kLTyeKZnnUsGZj5B7YHetLglld6Y7m2KkktGRIca4wRob32qRv8AhiwzQs3ifiLhsukLEIWHVjuNq6m3iWOP1OqTemWOPw34+pMc9X6i3MIJ8SXCqFGTgnBP7VGcd4ZNE1vLGhkVYPBZRsd1+b96k+crtoo4ioCszqhcgEoCQCQTVd4lxaYZtJJSQJlUyjb8phnqOhzgVK1rU8+hO6S1PPpj7mfgXKnikiZg0ZjjyquPmUfKcGvV9wfM8wtjbyF10aSfNHj03rzezrZS4htGAbyazITqyD5goO/1NV/h7MI4zGoWRUkl8T9UhH6feqm4x7uNymTjFacb+/T1JWbliRRoBjZzB4ZGsZEmWOwJ75FYeIWBsiZZNKsVUId8n8sIVwu2xyd6mbbglseH+KW/M0F/E1ebxNz1z69qiG45NJ+DdtLeL+XpdQfKG3fBGxIFJRSX2OSjGK9eV4m3ywPDiUTPEc5Ma5BwuCSx9CTXrh8ESnLO7if/APoYtuqIvYD71Ccx8OtLOVmdHkaRjojViulQcHcHofSslnJIzW8lm35LBkMcu4RRjUCd/LUVLHdfgcUtPda4+rIjmzmRnYxjwyA3lljGnUvpt1rbt78T28TXKyh1yiTKPKFO2W2rR5h5ek8dfIohcgh4ssiqTuc1Y727PgmKEBrYoApB6BDqdmHUZwRVS1OUnIoWpyk5e/fmbENk9nNG3iaoI4S50dCx6ah1yc53rDa8CkgiXiHjeGWJlkXsVbcKB6145T4NLdM8hMsRypDbMjxAYC4O3TFT/MlzbXEkVn4mCrqSqglTj9BI2FaIxTjq/D5mqMU46uPLfxPnLPGzqi/EZ8a4BZd9gg6ZHY1clYHoc1zm+iI4hO8qPpSLRCBsNODk57V45R5he1ttcisYDIcyOSepxhfUCrYW6XpkXV3aHpl6/kdKpWOCdXUMpyrDIPtWStZuFKUoBSlKAVC8x8spdqDkpKnySLsVP/FTVK5KKksMjKKksMqPLXISQDVL55CfNv5W9CV6ZrY505daaNZIcCeHzR/8YqzVrX3EY4V1SMFGcDPcnoKr7KCjp8Cp0wUNPgc54a7TvG8MkqXaKRK8ieQ7kkMSfWtji9tEkAnl8K6uHkCBlAVdR7NjqBWV+PNfePArJFqBVI8fmMw31E9gcYqNg4GsqRiFGQZEc8Y3KSr0lA+381i8MLf35GB8Yjv+/wAjZvPFgvoUmGpSFMQVikaEfNsNjU3xe9SW/svDOvGskjcAYHes8PKMku17KJ1/SunGCO+c9am4uEpHEUhVY9sKQOh9a0Rrlv5fmaYVT38s59djDzJwj8TA0QOCSCD6YOa04+TovNryVaMKy/6hg6wex2rnVzzLd2t5+fMzeG3mHZlPt9K6/Z3ayxq6nKsAR967XKFsntujtc67pPbdFLtpeG28h1TtI65Ua3Lac9QM9DUnwHhdnKkZh1HwCwXJ336g+oNc5+InCfAvH/pl847b96nPhdxTwzKHYCM4w5OBq32+tZ4Wf8miSRlru/5ezlFE1xWzs4JlTwyUyXcBvKp6jyepNUziHNQW9E3hnw0yUVvcFdvQd8Vl+Ih8O9LqdnUNlT1B2zn7VXk5gb5XAlT0cZP2NU224k48bme+7E3FbYZMT8Wt75VNxK8M6E4fGoMhOcfUVJz3kCWAhtWLPK3hjOxOfmOOwO1V7h/CIrnxDE3hOi69L7rj/d261G3dlLAQxBU5yrr0PuDVWuSWWufEq7SSWprnxOl8JlZZ1toz+RaxESjs8jD5T61jPDRbSgxxqY3UxlNWDKzZJCj2B/iqpy3zLPHqjiTxmkJb31Y+Yn261OcS4XNdrb3MMkaiMAOGfGiQPk1ojNSjlLc1RsU45iste/sS/DuGzyRBbKcxRAlZEkGWQ53A9KtnBuXoraMKqgt1LndmbuxNUfh880kswWYLEGWSeZfKPKvyKferDwrnyJ5BHJ+WXP5ee69i3oTWiqUFyaqZ1rn38vIsPEbFZonjb5XUqcehqtXHJTypHBJKPw0Z+RVwWA6AmrdStMoRlya51xnyY4IAihVGFUAAewrJSlTLBSlKAUpSgFKUoCO4/wAXFtbvMVLaR0FUxbtJbyVb06FmhUxAnygb9D/VV74japJE6OMoykH6VVeTrWK7tQJo9fgsUVmG5UHYg+lZ7E3JIyXKUpqPv3uQ3COX5JZ3MM2nSNPjqMh4/T/eOmfarLwvi9pbzm1DETYGpmGNRx3PTNWK2tUjUKihVHYDFQfNXJ8V2mfklG6uNjntmuKpwWY8hUyrjmHJYaVQeW+Z7i3lFpeI5PRJAM5+uO1X6rYWKayi6u1WLKKbz/yr46iWKMPKu2npqH/xW7yLY3MMHh3ChcHyYOdjvirFKxCkgZIBwPeuO3vMd+xMgmK/mmNVGNjucH7CqLHGqevfLM1zhTZ2m+X5Hrjl4z3skNySYy5XOM6AT5Sv2rR5y4d+FkS3Ulo1RWJ6ZJ7/AFr3xy5N4rybLdQjzhekir+oe4/zWvzPfmVbaUnOqJVb6r/3WCbTUvex5ljTUvyfobM6AWEEz+Z1LIqNvnbr9s5rynK1zdwx3ESK2QQ4yBkg+n0rQvI3k/D26E50g/RmJyfpip/iXMThBZWWyRrh2HVm/Vg+mc0Wl51cY/MLTLOrjC+bZp8u8DlR51kQqGhZdQ8wDZBxkbdqr9jxCWIYxqU/pbdSPp1/auj/AApgZkuNYOklRhjnfG/Wt7mL4YQT+aEmJ/b5T9u32qxUSlBSgWrppTrUq/Up/J1nbyXkUiyeCQSWjPQn0VvQ+lZr7gE4vpLKFmMMrCR/QDOSc1V+McBuLSTEild/Kw6H3Bq5ckfEUKyxXO+fKsuN/ox7jNQrcX3J7bkKpQb7OxaXktHE+Rl0sUdwunJiGAruq4Unv2qJ5P4FA8UjzPkt/wCSOTylHXuO4FdCRwRkHINRHFOU7e4cO6nV30sV1D0IB3r0ZUrOqKPVlQsqUUjVg52tzMsKB2U+UOqkrq/pzVjrXtrCONQqIqqOgAFbFWxUl/kXwUl/kxSlKmTFKUoBSlKAUpSgPhFeYoVUYUAD0AxXuvMkgUEk4A3J9qAx3d2sSF3IVVGSTVTL3HEj5S8FoD16PJ9PRa924biU+sgiziPlB/8Aa47kf0j/ABVuRAAABgDoKp/2fL7/AMGfe3/z9/4MUNoqhRjJUYBO5x9azUpVxoxgpvN/xCFpJ4UaeJJgE5OAP271T5eZLWUss0TwMzhyyeYasdcHpkVbOd+FWsb/AIqVtLEFSvXXkY2HYjrmqjG0EmCbdyzrojGrzuB0YjG2Mda825z1NNo8i+VmtptfL0NPi1n4AiniKurSOdS75BOykfSsfEOEswWNVOnxAyZ/of8A6q28E5Bn8M+LIIF6lU3J9y3Y1EwNw6SdYfFudzpEhc4LensKqdfntkplS/8AttnzI68nMXjS6fPIfBiGOigDUR9cmstqIbQATOc+GMqm7Fi2rB+1W25+HcieaCfWR8qSjUPse31qlycMVJWEsbrODkRE+V8HOQ/f6YpOEoPdCdc63uv2J6x+JqwriK0IizjOTnUd6vvLfMCXkPiICNypB7Eda5zwRoLl/C/8MxJIRxlck7n3YdBXTOCcGS1iEcfQbk9ye5Na+nc3y8o29LKyTy3mJl4hwyOdCkqBlPqP7elcp5l+G7W0gliy8GoEjqVGf5Fdgr4ygjB3Bq62mNi3NF3TwuW/JyfkfnwxTNBMxMTOdDH9Jz0+ldYBrlHxH5M8HM9uv5ZOXA/Sf6h6CrH8MuYzPb+FIcyR7ZPde1UUTlCXZT+hm6ayVc+xs+hdaUpW09EUpSgFKUoBSlKAUpSgFVLnLiDSSR2adZAWlPcRDrj3IzVsJrnvL934txfXZjaUqfDRV66R1AzVNz4j5/Yz3y4j5/bxLfy1KrW6FF0oMqo9lJGT9cZrzb8fTxJY5SqNGQNyACGGRiuUf/u93Zs8KgqoYlVcbrqOcfzUbxa+aQapWYSkazn9TZ26dBj1rI+rSSxyuTE+uSilFbrk78DX2uccs/ExFt1WZG1IAuodGx/mtXiHxgfV+Tb7f687j7Vo+KrxnJq+Mq0p5J74jWkTLCzAtLr0xr2Yn1HoOtSvLPK6Wy6m80zfMx7f6V9AKr3AOItf3ySSJo8CPOnr5myM/savssgVSx6AE/tStRnJ2CpRnJ2/gQvN3HI7e3bXuXGlVzgkmud8p8npdThtRCREMRjfrkDPeobmTmQ3U7uy5AbCHsFH/NWf4bcxQRNMsrqjHTuTsTv61ldsbbUnwYXdC+5KXCOobAewH8VE8b4LDewlSQT+l1xlT6g1qc4cYC2MrxHXqGkeH5vm27VynlvmS4tXBjV23wVOoggnv6GtF18YtQaymbL+phCShJZTLNwPgeOIpHcnTPFujDpKg6ffFdTqlc6IQlteAaZI2XP+1uoq2f8A5GPyAuoZ8YGRk59qnSlBuJKhKtyj73Nmqd8TOIywW6PFK0baseXuKt7uAMkgD32rl3xa4pmWKEYIUayPrt/anUy01s71c9NTNj4dccnvHliuJDJHoOx9zj/NQZDcK4oBk+ET9jGx6fbatj4Q3AF3Kv8AUm37irB8XuFhrdJgPNG2Psf+qxpOVKn4owRTn06szvFl9jcEAjod69VA8j8Q8axhbOSF0n6ip6vSjLUkz14S1RUvMUpSpEhSlKAUpSgFKUoDDeZ8NtPXScfXFUn4Sn8mcH5vGbNXsiuecnzfhuJXNq2wc6k9+9Z7NrIv5oy27Wwk/VfiaPxb4aqywz7DOzepwc/2qkcWxqVQTlvMSe2rdR9ADXa+cuWBfQeHkBwcq3of+q5PzBy9LFPBFIBrYAbdwpABrD1VTUm0tmeb1lMlNyS2eCJEhhJUHU6sQB1H196zNxeTclFLDb0x9hVmf4U3bSsdUaqTnOTt9sVB33BGMk8YyZIQdTLurYG5PptVDrsjysGZ1WQ5WC6/Cu68Sa4c9WC/4FX/AIjEWidR1KkfuK57yvcCC6tmA0xXMIX6OpO38V0O+tBLGyMSAwwcHB/evU6f/Xg9npf9Wnx/fc/O17bPEzowC4OCM53FWrhXGLeRVhuLRHlKgRsm2o9g2Ohq1XnwttPMdUpYDONRJPp1qC5F5QlW8V5YnRUBPn2y3bFYFTZCaXn9TzY9PbXNLGz+prLy5xSJ2aKIopGNAbIA+hPWnBOGcVtpNQttYyWZW0+Y/XqK7FStnwiTypM3/BRTypM51zBxe6lsZxc23g406CDnJyNutUnhvGfBvRNIWKxH5Scn6DNX/wCKF8CkcAPU+I2/6F2/uRXIp3DMx9T3rH1MnGfOcHn9XNwsWHnBZ+Mc9TXU6FmMcAcHSD2B6n1qy3aR39wpHh6THlWbPReufbYmuYqwGc7+ldA5dgb8Mvh41mAn6jxGyB9qjVZKbaluRptlY2pb+Jn4bcR2k6yRIjL8ryjWAF9gRvVp50vIpuGzOjq66c5BB/6rS4nd2c1iIvFCuqDCqSGDYAxge+1RXM3Dks+GKkaaZbjQrj3xvtWveMZJYxg3bwhJLDWCf+F0JWwXPQsxH0OKt1RfLHDfw9rFH3VRn61KVrqjpgkbqY6a4r0FKUqwtFKUoBSlKAUpSgFUP4j8OaJor6L54iA2O6Zq+ViubcSIyMMhhg1XZDXHBVbX2kXE1+DcTW4hSVDkMAfv3H71ROeIjLeN4QYywxggL6llPT6VHWfFZuD3bQyAtbO2R9D+ofSulcNSB8zxBSZAMsOpqhPto6Xs1yZlL4iOh7Ncni4upVtdYTVNoHlH9WKgTw97awceGXuZ868DPnfbJP8ASKuFKvlDPiaZV6vHwwVbifK7SWMcYwJ4gGQjs43x9+lbvLPMQuE0P5LhNpEPXI7/AENTlVXjfD7ae5CI5ivFGoMnXHv2IqLjoeY+/wCSEo9m1KPy+f8AJMS3RW7RP0sjH7giqdx7mHRxJWJzHENIAOMu3Ue9btz+JintWuSjAS+GHXbIbPUfaq9xa3VruYrhiJ0GgnJ1E7t9Kotm8beZmusljbbf9DqNvdK+QOoxn7jNR/HuZYbVcucudlQbsT2GKr63N5OZPwgRELYMjbnOADge1SvA+TkhbxZGM056u++D7DtV2uUtor6mhWTntBfXw/kjODcsNdGS4vV80uyx/wBKDoD/ABUinw+sQSfBXft2qx0qSpglusko0QS3WfmVc/Dexxjwv5rbPJltoRVVlEYwpU4OCc4z96naV3soLwRJU1riKIKz5RtYXMuklgOrnOB1zVfhxxPiAcZNtbfKezSf5FZeYuLyXspsrU+X/wB0vYL3UH1q1cG4RHbQrFGMKv8AJ7k1UoqbxFbL82UKKnLTFd1c+rN6lKVpNgpSlAKUpQClKUApSlAKUpQEHzbyul7CVOzjdG7g/wDFcxs+PXHC5VRtwMhkOcEZ+YV2qq7zdybFepv5ZQPK4/sfUVlvpb78P8jF1FDl369pG7wDmOG7jDxNv3U9QfcVK1+fpoLvhk/6o3HQ/pYf5FdD5W+KcU2mO4/Lk6av0k/4NQq6pPuz2ZCjrVLuWbSLXzFxlbaB5G64woHUsegH3qs8p+Lb5kuoiWmOrxepUHordxWxzNbySyIWjLRpIhTScj5gS5H0qXk5qtSWjMgzuMEEZ9htVjeZ5bxjgtk9U8t4xwRnxIz+EWVT/wCORZAR6D/uqtxA6pXmdQinTLrX9cfYD/V61L2HNRYTQvbGSBM4Y4OUzgD+alIr+NitstrlkGQrYKqPr/iqpJWPKf8AZRNRtepP+zPytexRW0SO6I7AtpJAOCT6+1fLjn+1S4MLN0A843XJOMbVzLmaymkvJMKWkOM42Vd8ALntWC35HuvKXj06nwAepxucY9gar+IsXdjHgq+KtXchHg7Vwji63CsyEFQxXY56HFb9VvlfliO3bxYncK6gGM9NQ7/WrJW+Dbj3j063Jx73INVW94jNesYbbMcQOJJiMH3VAe/vWbnPhty6LJayFXjOrR2b2Na/J/OqXH5MqiK4Xqh2BPqKrnLMtD2/UqnPM+ze36/UneD8FjtowkYx6k9Se5JrfpSrkklhGhJJYQpSldOilKUApSlAKUpQClKUApSlAKUrV4peiGGSQ9FUmuN43ON4WWc5+KnGk8aKEgNoBZgffoM9qoJslZS0Zzn9P6gf8j3rzf35lkaV8l2Orf0rVim0nI2PYjtXg22a5ts+Zuu7Sbky8cZ4rMttZ3UUroSPCcA7ZXOMj9q1Y/iG+QJoIpsDGSoU++9RL8xu8PgS4MZYNqA3B7n9q0p7FcFkkVl9OjftUpWy5iycrpZzB/P+jofBeeLKTRB4BhVjjy9M+59KsHE+KWljca5A4aTJUgZBJ649+lcSjfGCBuN/2711rj0A4hwpJ1GZI11e4IHmH9q003SnF8ZXBro6iU4S4yt1sSXCeYrPiEzIFbWi/qGNQP8AfHWp7idq5hxDpEijyahkDbFcK4Fxv8NcxyqCNJw3up2Nd/tblZEV1OVYAj71o6e3tYvPJq6S7tovPJReTedJPGe2vGHiasKem/8ATV/qi8+cim4ZZ4BiYEahnGR2OfUVaeX4Z0gRbgqZAMEr3H/NWVa4twl9GW0OyLcJ+HDJGoLinJ1vPPHOwIkQ5ypxq9M1O0q6UVLZmiUVJYaFKUqRIUpSgFKUoBSlKAUpSgFKUoBSlKAVgvow0TgjIKnr9Kz1juRlGH+k/wBq4+Dj4PzdcqQxHYEjHtmsTMRkfvWa/h0yuD1DEH9619t6+bfJ8jLkEYFetIPQivmjYE9DRFFcOHpkIHbHapXh3MV1CPDjlKqf07Y3+tROjbI7V9d8gdc1JNx3ROMnHdPBO8qcLa5vo1BBAOpiemAckfeu9RxBQAoAA6AVzb4Q8G2luSMA+RR9Nyf5rpdex0cNMM+Z73QV6a9T8RSlK2G8UpSgFKUoBSlKAUpSgFKUoBSlKAUpSgFKUoBSlKA5N8S+UDG5uIwPCY+Ydwx7/Q1QFX5tt6/SN9ZLNG0bjKsMGuJc0cjTWjkANJGckMo/gjtXk9V07i9cVseH1vSuMtcVsVp3yBtvXnX6V6Ybbnp2717srN5GCRqzM22AKwbs8zDbPCHp5c/5rNBE0kioq5LHCj3NXrhPwknYZlkWP/buf3q3cufDuC0k8TJkcdC3Qe4HrWuvpLJcrCN1XQ2yxlYRL8t8HFtbRxdwNz71KUpXspJLCPoIxUVhClKV06KUpQClKUApSlAKUpQClKUApXxc9/8A6K+0ApSlAKUpQClKUAr4yg9RmvtKAr/G+RbS63eMKxPzJsa3+EcvwWyhYo1X3xufcmpGlQUIp5S3K1XBS1JLIpSlTLBSlKAUpSgFKUoBSlKAUpSgFKUoBSlKA//Z"/>
          <p:cNvSpPr>
            <a:spLocks noChangeAspect="1" noChangeArrowheads="1"/>
          </p:cNvSpPr>
          <p:nvPr/>
        </p:nvSpPr>
        <p:spPr bwMode="auto">
          <a:xfrm>
            <a:off x="155575" y="-1912938"/>
            <a:ext cx="3552825" cy="3990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8" name="Picture 10" descr="http://pesmix.cirad.fr/var/pesmix/storage/images/media/images/essa-agromanagement-madagascar/31555-1-fre-FR/essa-agromanagement-madagascar_billboard.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24031" y="3180228"/>
            <a:ext cx="1247270" cy="1401089"/>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data:image/jpeg;base64,/9j/4AAQSkZJRgABAQAAAQABAAD/2wCEAAkGBxQSEBUUEhQUFBQXFBYYGBUYFBgXFxccGRgWFhgVFxUYHiggGBwlHBUYITEhJSkrLi4uGB8zODMsNygtLisBCgoKDg0OGxAQGy0mHyQsLCwtMCwsLCwsLCwvLCwwNCwsLCwsLCwuLywsLCwsLCwsLCwsLCwsLCwsLCwsLCwsLP/AABEIANUA7QMBIgACEQEDEQH/xAAcAAACAwEBAQEAAAAAAAAAAAAABgEEBQcDAgj/xABCEAABAwEFBAYGCAUEAwEAAAABAAIDEQQFEiExBkFRYRMiMnGBkQdSobHB0RQWI0JicpLwU4KisuEVJDTxJUNjM//EABkBAQADAQEAAAAAAAAAAAAAAAABAgMEBf/EADARAAICAQQABQIEBgMAAAAAAAABAgMRBBIhMRMUQVGRBSJSYYGhIzJiccHwM0Kx/9oADAMBAAIRAxEAPwDuKFCEAIQpQEIQhAClQhAClQhACEJZv+/SCY4jSnad8B81lddGqO6RDeBmQsTZW2l8Ra6pLDrxB0zW4prsU4qS9SU8kKvBbGve9jT1mEV8V53tbBFE5+/QDiTok66LcYpg8nImju46nzzWF2pVc4x+SreGPpQgFfE8oY0ucaACpK6m+Mlj7Qle1bUmv2bBTi6ufgFfuC9Xz4sTWgNpmK7+8rnhqq5S2p8kZRtIUVQukklChCAlCFCAlChCAlQpQgBChCAlChCAlChCAleNqtAjYXO0GtBVeqp3uzFBIPwH2Zqsm0m0CxZ7Q17cTCHA7wvRc7sdsfEascRxG494TVde0DJKNf1H/wBJ7iuSjWws4lwyqlkvXvaejge4agZd5yHvSXdVj6aUM3Zlx5DX5eKcL+hL7O8DM0r5EH4JQue29DKHnMZg8aHgufWNeLHd0RLscDaYLO3Diayn3d/kM1djkDgCMwQCPFI9/wBpjklxxmtWiuRGYy38lv3TbT9DqAXOYC2g1y09lPJb1apObhxhdYJTMraq3Y5MA7LNfzb/ACVS9bAI2RkEElvWoa0OvuPsXhY7I+eQtbm41JJy7yfE+1XpNm5mtLupkK0BNcvBefLfbuntzn9inZvbNW3pIaHtM6p7tx/fBG1DHGznDuIJ7ku7N2hzJwACQ7Ige/wTNbr3iifgkrpXSozrl7F3VWqyjE3j0Lp5Qo3TJG2QdK3Ew5d3OidrDY44wejFA6hyNR4JEtxYZHGMHBXIH98U1w2gwWJrndrDQDmScI8AR5LHRTUdyfpzkiJk7SXiXTYWEgMyqDv3/Jb9wvkdC10hqTmMs6bq8UoXZZTNMG61NXHlv/fNPU8zY2Fxya0fsBaaRynKVsnwI+564s6KUhWq8pJJsbSQ6tGgbhuHNO9kL8DekoH0zppVdNOoVraS6LJ5PdChC6SSUIUICUKEIAQhSgIUoUIAVK8L0jh7Zz9UZlVr+vboW0bm9wy4DmUr2CyutEtC/M5lxNSe4b1xajVbZbIcyKtjDBtPETRzXNHHIjxotl9HsNDUOafaEnXtcboW4gcbd+VCPDgr2yVuNTETlSreXEfFZ1aizf4dq7CbzhmRc8rGvPSirC0g5V7vFVZaFxwA4amgOZpzovu2R0le3Sj3D2p1uy6o4RkKuOrjqe7gFx00St+3pIqlkwtmrwlMgjriZQ1r90DgVdvDZkOcXRuw1+6Rl4cFrWa7443uextC4UNNPAblXvyV8bGysqRG6r2D7zDk7xGvgvRr0qde2zktj3MiHZR1evIKfhHzW9d93shbhZXPMkmpK97PO17A9pq1wBB5Feq1q09dbzFEpJFA9FHMBQNklBpl2sOZz0rmrywdsWfYY2uAkicHtNRXLIj26clduq945omPxNBIzaXAEHeKd62UUuiSxY7CyKuBoFTU8f8Arksy89n+mkL8dK0ypXQUW4CiqzlTCUdrXBGDFsOzkcZDnEvI46eW9ZO1VtxydGD1Wa/m/wALZva+xFKyJjTJI8irQaUHElWrbdccvbbn6wyPmsLtN/D2V8ENccGfsrY8ERkOr/7R89fJZG0N69K7C09Rp/UePctjaV72QhsbSGUo5w3AbuQ5rFuK7ekJkePs2VP5iM6dy5btySoh+pD9itdtsbES7Dif92ug58yptt8Sydp5A9VuQ9mq8bFGHytB0c4V8SnmzXbFH2GNB40qfM5rLT1WWxxGWEiEmz3s56rfyj3L0QpXtJGhCFKFIIUoQgBQhCAlChCAq3hYWTMwuHcd4PEJKt1ifZ5KGozq1w303jmn9V7bZGysLXio9oPELk1OmVqyuGVccmJZb6bLA9stA8Md3Oy1HPks3ZVhNoHJrq+5Vb0u50D6OzB7Ltx+R5Jk2Xu8xsL3ZOfTLgN3n8lxV+JbbFTX8pVZbL010QvJLowSdTnmrjW0FBuXnaXPDasaHHgXYa9xoViz7UNiNJ4ZYjQ0yDg6nqkar1lCK6Rob6VtpNu7HZKse/pZNDFHRx7nHRviVzTbbbq12guja19mgOVB2nj8Txx4D2pEAVgdIh20tH0Z5sVGDG44HAPcwEnJpyHPTik68Np7ZMftbTOeQkLW/pbQexV7rvB0D60qCM26VG4hb2GC2A06rxvpRw5niFIFYTOxB1SSDWpJ3Jj2ghEsLZm6gAnuPyKwLdY3RPLXeB3EcQmO6DisTgdAJB4ZoBcs9uljNY5ZGHix7m/2kJ42c2ovFgxyWgmICv2oDyRxBOY7yUpXBYelkz7Lczz4D98FpbV2ymGIHXrO7tAPegG7ZT0h2aOV/wBIZIHvcf8AcdvLm3Vo7qrqd3XhHOwSQvbIw/eaaju5Hkvy0r1y3xNZJOkgkLHb6dlw4Obo4KAfqAtVK2wYYHtjb90gNGWv/aVdh/SFFbaRTUitHCvUk5sJ0P4fendVlHKAoXbcUzZGPcGtDSCan5JkmvKJnakaPGp9ii92F0EgAJJaaAalJNpu2SNoc9hAJp/3wXnzb0qxWslX9vQ0zbSwt0xO7h81Rm2rP3Y6c3O+ACy7FFD0TnvLi9ujK0Brpzoi4rD00wB7Les74DxWL1N82kmufYjLHG7Znvja6QAOOdBuG5W1AUr14rCwXBCEKQChShAV7bCXsc0OLSRk4ag7kk2i1zxuLXPeCDxKfVj7Q3V0rcTR9o0fqHBcerplOO6L5RWSFo2y0AVxS045086L4/1Sb+I/zUxXk9sLovunzbnmB3rb2UsAwOkcAcWQqK5DX2+5ebXGVklGMn+f5FFyWrgk6aD7TrlrzrnpmFskVCiOIN7IA7hRV7zvCOzwvllOFjGkk/AcSdF7VcHGKT7NUYO1V9m72CR0zHNc6gjkFXnjhc2hIHMZLlO0P0m2TfSOmD/UAJa1gr2W6+PGmaxtqtoZLdaDNJkMwxm5jdw7+J3lZjJ3AUDnAcASAtQMj71ETBHP9q89sChwjgdxKpWm6WyM6SzGo3s3ju+SxCtO4bxELzirgcM+RGhQHrd4E0Zgfk9tTGTrxLD8lmMe+J+RLXtNO7knVrYZaSDC47naFZ9+3MZXB8dMRycCaV4FAfcDm2yCjqB49h4jkV83ZCRZJGHIjpAfBRcV0yQvLnObQilBn3LbwjPLXXmpIM+4rH0UIrk53Wdy5eSVLdMZpiWguLnUaBmTuaAOfxTPtHbejiwg9Z9R4bz++Ky9hGVvOyD/AO7T5VPwUEj1fXo7DLoYWt/3ULDI8jV4JL3xnjQHLu5rk4X6uc2ooV+Z9q7t+jW2eHQNkOH8rqOb7HBQDKaSDUZEZgjUcwuzejTbz6RSy2pw6YD7OQ5dJT7p/HTzpxXGV9RvLSHNJBBBBGRBGYIKkH6sXxaImuaWuFWkZpV9HO1Yt1mo8jp4gBIPW4SAc6edU1TRhzS06EUOdPaFWS4BzqdrQ8hhq2pod5Cddn7B0UQr2nZu+A8FSfcUMT2vMlGg1wuIplpmvS17TRNyYC8+Q8yvMorjRJysaT9CiWOzcUYxWlRXhvSTbNoJn5Ahg4N18z/heVz2ostDXOJzOF1eB/YK08/BySS4J3D6hQFK9AsCEL5c6mqAlCpWi9oWdqRvcMz5BZto2pjHYa53fQBYz1Fce5EZRX2lujPpYxr2mj+4BW9mYpmMIkFGfdB7Q8Nw71Ss20znStDmtawmh1Jz0NU0hc9EKp2OyDIWM5ALjfpk2k6SYWSM9SPrS03vPZafyjPvPJdXvu8W2azyzO0jYXd5Gg86L8xWq0Oke6R5q97i5x4lxqfaV3FjzQhCkAhCAK5BAFU07LXPeE9DZ43Oj9aQhsfg52Z/lqnTYL0ata1s9ubiec2wHst4GQfeO/DoF0uaRsUZdSjWNJoMsgNAoByO2WN8LzHIW420xYSS2pANASBXVeK9bVOZHue7Vzi4+JqvJWIMu/rsfOwdEwve0k4WipIpnQb9AfBUfR3H/wCWswcCCJHVByIIY8gEd6ddmZMNrhP46eYI+KctorggdJHa8AbNC9j+kbkS0OGMO9YYS7VQyRkXF/TZduC1xTgZSR4T+Zhy/pcP0rs5KQPSXZ2W2FkUbx0jJA7FQ4QKEOFRqcx5LKy2FazN4LRhKXSOIITHfOz/AFeks4HRRxgPJc0OxAkF7iTQlzqgAbgBRLatCcZrMSJRcXhm3sffxsNrZMK4a4ZBxYe1ly18F+kopA5oc0gtIBBGhBzBC/KS7x6Ir56ewCNxq+B2A/lIqw+VR/KrEG5tNdzpWsLBVwNKcj/0sh1xdGzHO8NHqtzJ5V4pwkNATSuWg1PckS+LZJLJ1wW0yazh4byvM1kK4ve1lv4KSS7Pe77yhj1gqdxxVPKtch4KnbLSZZS+lCSKAcqAe5Mdg2dYYh0oOM5kg0I5DcrdiuGKN2IAuI0LjWngqLS3Tik8Y7GGzTj0FeAX0oClesi5Dgli+LklNXMe6Qeq5xqO7cUz1VS13jFH23gHhqfJYX1wnH73ghnP3sINCKEbjkVr3RdUc3/to7e3CAfbqvS+r3ilFGx1O55yI7gNfFYjCaila7qa+C8V7K7PxIz4THOHZyAagu7z8lrsbQUGgWPcM9oIAlb1aZOOTvEb1tL26FDbmKwaI536a7xLLFHCDnNLn+VgxH+osXFF0n04WmtqgZubET4ud8mrmwC2JIX22Jx0aT3AlPuz+zDImh8zQ+Q50IqGcqbymMBefb9QjF4islHM46V0j0QbLiaQ2uUVZG6kYOhfvcRvw18+5adqsccgpIxrhzA9h3Jq2OtMMMDbOAIxGDSpydUlxNTvqSr066Fjw+GSpZGkLN2ldSyTfkPtyV2z2hrxVjg4cQVm7Wu/2cvcPeF2pp9FjlyEIViC3dDqWiE8JY/7guj7T2jDZ3tDHOMjXRgtFQ0vBaHO4CpGlVzKyOpIw8HtPtC67bLOJGOYcg4EVGo4Ecwc1DJMDam8iD0TTuq4+5vxS0t63XfifincYiaVfhxRupliDssB5O05rWui7oGjFGRIakY6h1CNQKZArw7tFffc3Lhf4O+vUV1wwuzkfpDuC1spK5lbPhB6hJwE6mRu41OuY5pDX6tLaihzC5ztn6MI5qy2PDFJmTHpG/8AL6h9ncvYqgq4KK9DilJyeWcYXQPQtb+jtz4q5SxHzYaj2F3mkW3WOSGR0crSx7TQtIzHzHNbGwNo6O87K7jKG/qBb8VoVP0gs29rZDGWdKKmtR1QS2n3lpJd2iufFjmxmobXCRUUG4cFz6hyUG4rJDNyy2tkgqxwd3fJey51ZY5CSYw6rcyW1qPJa1h2lkZlIMY46O/yuWrXxf8AOsfn6EKXuOCFQsN7RS9l1D6pyPlvV5d8ZqSymWPK0wB7S0kgHgSD5hLVs2XcM4nV5OyPnvTUhZ20Qt/mRDWTnVpsj4zR7S3vGXgVp3XfjYsjC38zcneNdfNOEjARQgEcDmsi27ORPzbVh5afpXF5Oyt5qfyV246LFjvqKQgB1HHccitFYdzXD0Uhe8h1Mm056nvW4u2h2OP8Rclln1OGemY/+SHKCP3vWLsTd/STl7uzHQ/zGtPcSmD01w0t8bvWgH9LnfNRse1sVjxuIaC5zi4mg4Cvks9ZY4VcdvgiT4GJCzXX/Zh/7meBr7l92u+Io2se53Ufo8Co8aLxPCn7MzwX0LJg2js73hjHlznGgAac0xwXTM9ge1hLTpmK+SeFPOMMYZVu2/xZ7SIxm5zCcGdCBz3EJn2ktYku5726EMy4HE2oS++6pQamJ9eOAn2he9rhlZYJsbS1hLKA5GuNtcjuXoaKc4yUGngvHIpIQhesWJacx3rs4zXF12Syuqxp4tHuCMkmeFr2ua4Va4EEcQRQrjPpPtkljvON1le6I/Ro+ycjR8oGIaOyG+ui7SuA+li2CW9JQDURsjj8hiPteR4KAOOxnpRbKRFbcMbt0wyY7k8fcPPTuXQbHe0ExpFNFIeDZGuPkCvy6pY4ggg0INQRkQeII0Ug/RW2myUV4Q0IDZmg9HLTMH1XcWnguFXLZ3RXjAx4LXstcTXDgRK0EL0n2ttrwA61TUAAFHlunEilfFfeyhdPedmLyXvdaGOLjmThIcST3NQH6RWbfdujZG9jnDE5jgGjM5gjRaSxL+uXpSHx0D9DuBHHvCwvc9j2LLIYr2K3PiJLCASKVorFlsE1odizNdXu0/z4Jgu7ZxjKGTru4fdHhvW0G0XBVoZNfxHx7FVH3Mm7LhjioT138ToO4LYQhelCuMFiKLgoUoVwQpQhAQpQhAIvpNsdmwwy2kNoCYw411IxAZflPklS0vsjbOxry0Qu7A61DTPKma6D6Q7p+lXfMwCrmjpGfmZn7RUeK4xex6S7bO9ueAlp5ZEe8DzXDqKd04vL5ZVo1KXZxj/rVg2ywdF0WNnRg1w9agPksm1SQWcxs+jNkie1v2pNXPrSpad1K6ZLG2hu8QWh0bezkRxAIrQrOFCm8Ny91yRgbrJabvieHsdG1w0PW394TTs/fb5h0Vklx4BXCCKgE/izIquLq/cV7yWS0MniNHNOm5wORaeRHzW3klnO5/JO07lW3fj/AKVnbQG1dA7psWCra1w01FNOaZNltpIbdCJIjmO3Ge0w8COHA7147c/8N352e9WjpcNPc/kbTm6EIXYSBTtZXW0sbhx0winZ0pkkkrrVmtDYrKx8jgxjYmlziaAANFSSsLqvE9Wv7DAr3jeNqs8ZlmeY2NpVxw0FTQd6RLTPd0j3Pe5jnOJc5xxVJOpVP0i7Zm3yhkRIszD1RShe713D3D9hOWPk/wCuXyRtHml2cY/60UuzjH/WkZCeU/rl8jaPNLs4x/1pj2BsdiktgdAGF8bS+oxZfdrn+ZcjXZPQldGCzy2hwzlcGt/KytT4ucf0hTHS7XncxtOlqFKF1FgQhCAEIQgBCEIAQhCAEIQgIK4btFZhdttmgkZisk56Rg9UEmtO45eAXc0q+kLZcW+ykNA6aOrojz+8yvB1B4gKs4KawwcljbYIyJOlfIG5tjzNDrpT3pevS2meV0jssRyHADIBVnsLSQQQQSCDkQRkQRuNVCpXSoPOW3+ZCQKFKFsSW7qvOWzSCWB7o3jeN/IjQjkV0OL0gutsH0eaPDLk7G09Q4datOYPmuYLX2X/AOR/I74IBwQhCkgFi3le9svOToi7DDHlhHVjaG5YnnVxy3+FFtJYuK/xZ+kjkZjje9xdTtZjCdciKDRY3uag3Wss0rUXL7ujyl2Xn1jDZWbnMc3PwrVUpbonb2opB/KT7l0S5LZZ3RhtnLQ0V6gFCK59k5rTXjv6nbB4lH/DO7ykJLKZyAWST1H/AKT8l5LsYISFttdrInh7XdaRziW0AApTMALq0v1Dxp7GsGN2m2R3JmFdlgfaJmQxir3uDRyrvPIDPwX6aui722eCOGPsxsDRzpvPMnPxXPvRBsr0bPpko68jaRA/dYdX97t3LvXTV6RyAhCEAIQhACEIQAhCEAIQhACEKEBKFCEAm7VbGQSudOIWuec361d+LI6pT+r1m/gs9vzXXlnTXHC5xcW5nWhI9i87VaWyct1csfqdVN0YrE0cy+rtm/gs9vzR9XbN/BZ7fmulfV6D1T+oo+r0Hqn9RXJ5HVfj/dm3mKfw/sc1+rtm/gs9vzX3FccDDVkYaeIrX3row2fg9U/qKn6vQeqf1FStFq1yp/ux5in8Jzt13DcT5KP9O/F7F0X6vQeqf1FR9X4PVP6itlVrlxvX+/oZ79P+FnP23e0a1KrnZ6zfwW+35rpP1eg9U/qKPq9B6p/UVlLSayXc/wBy6voXUTm8dw2ZpBELQRmNfmvq8rpZOQXukFBSjXlo8aarov1fg9U/qKn6vQeqf1FU8hqc7tyz/ct5mrGMCBYbEImBjS7CNATWnita7dlIrU8STxtc1umIdrlzCafq/B6p/UVpMYAAAKAbltpvp842b7H8Gdupi47YolrQBQZAbl9KFK9c4gQhCAEIQgBCEIAQhCAEIQgM++rY6GIva2pqByFd5WNs3eTnTObI4nGKjkRuA7vcmS0wB7HNOhBCQgXQTc2O93zC8rW2TqthPP2nZp4xnCUccjRtPbCyLCDRzzTnQZk+7zXjs5eUkgcJM2sFceh7jx71j7QWzpZerm0AAe8+9a1og6CwkaOdTF3u3eWSzV8p3ysi/tivks61GtRa5ZnXpfj5HERktZoKannVU3meOjndK2uhJIr5qxs3CHWhtdwJ8RomTaGMGzPruAI7wQsIVWaiuV0pc+hpKcapKtIrbPXsZQWP7Yzr6w+a07fahFG553DzO4eaT9nXUtLKb8Q/pJ+Cv7W22rhENBm7v3Lpp1klpXKXa4Mp0Lxtq67DZm8j0jmPPbJcD+LePH4JpXP54HwuYTkaNePl5p3u+1CWNrxvGfI7x5rT6de2nXPtf+FdVWk1OPTFO/rQ8WiQBzgKjIOIHZC2bRePRWSM1q9zABxrTN3gsLaL/kyd4/tCqWm0l+GujWhoHd815z1Lqssx28pfJ0+EpxgMmzF5ufWN9SQKh2uXAlb7nUFSqFy2BsUYpQl1CXDf3Hgq209twRYR2n5eG/5eK9eqUqdPuseWkcU0p24gZMN8n6X0h7Dur3N3Hzz803grnjrI4RCT7pcW+X+a+SbNm7d0kVCeszI8xuP74Lk+n6iTm4T7fKNtTUklKPpwa5SttXM5srcLnDq7iRv5JpSnth/+rPyfFdP1F4oeDLS/8iJFsc2w9o4nPIBqa6118FZ2dvgvPRyGpp1XbzyK+7jsTJbKGvFRidTiOYWBbIHWeYgHNpq08ty4ZWW0qu3/AK4SOhRhPdD1yzSv6+nOcWRmjRkSNSe/gmK6pscLHcWj2ZJV2fusTOJdXA32nhVOMELWNDWgADcF16HxbJO2fT6MdRsilCPaPRCEL0jlBCEIAUKUIAQhCAgpW2ssdC2UDXqu79x8k1KtbrKJI3MO8eR3Fc+qp8Wpx+DWmzZNMUtm7F0ktT2WZnv3D4+CZr7sxkgeBrSoHdmi5bB0MQae0c3Hmr6x0ulUKNku32Xuu3Wbl6CDdFs6KUOOmYPcVs39fTHxYIziLqVNCABrvVm8dnWyOLmHATqKVHfTcq0Oy2fXkqOAFPaVwxo1VUXVFcP1Oh2Uzam+0UdnWYXOmd2Y2nzI0/fFZs0znvLzm4mvFPX+nx9F0WHqcPjXiqV1XKIZHOriFKNrqONVaf0+zbCtPj1/uRHUxzKT7Fi2WiWShkqQ3fhpTyC09lbdheYzo7Nvfw8R7k0TRBzS0jIih8VlXTcLYjid1nDTgPDirx0Vtd0Zxefdsq9RCVbi1j2F/aH/AJMneP7Qvq9LBhjikaMnMbXkaD3/AAWxeOzxllc/GBiplh5AceS0jYAYBE7OjQK04aFZrQznKzcu+vkt5iMVDD67MbZa8CfsnVI1aeHEHksu/LZ0sxIzA6re4H4lNV1XY2FlNXHtO48u5U27PNbM17ewDXCc8xpQ96vZpb5URrz68/7+RWN1aschddaZXRiPMsGgwfGi+7ltvRTAnsnJ3dx8CnoNWI3Z5hmc92bCahnvryqqy0FsJRlCWWvf0JWpg01JYRbtt8xxOwvJrQHIVyKU74t3TSlwyFKCvDmt++LjdNLia5rRhAoa7q/NfFj2YANZHYvwgUHiramvVXydePtyKZU1rdnkv7PRYbOyu+rvPT2LE2vb9qzmz4lNgFFlXtc3TvDsRbQU0rvqunU6eT0/hw5awY1WpW7pHxso3/b97nV9y2lSuqw9DHgrizJrSmqurp08HCqMX6IyskpTbQIQhbFAQhCAEIQgBQhCAlQhCAlCEICEIQo9QCEIRAlQhCkAhCEBClCFABQhCkEoQhACEIQApQhACEIQAhCEB//Z"/>
          <p:cNvSpPr>
            <a:spLocks noChangeAspect="1" noChangeArrowheads="1"/>
          </p:cNvSpPr>
          <p:nvPr/>
        </p:nvSpPr>
        <p:spPr bwMode="auto">
          <a:xfrm>
            <a:off x="155575" y="-1233488"/>
            <a:ext cx="2857500"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2" name="Picture 14" descr="http://www.animusconservation.org/wp-content/uploads/2013/08/Madagasikara-voakajy-logo-300x27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16702" y="5157192"/>
            <a:ext cx="1040723" cy="93665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xQTEhQTExQWFBMWGBoZGBcWFh4eGRkbHRoXGBgZGhYYKCggGhwnHhscITEhJykrLi4vHB8zODMsNygtLysBCgoKDg0OGxAQGjAkHyQvLCw2LCw0NCw0LywsNCwsLC8sLCwsLCwsLCwsLC8sLDQsLSwsLCwsLCwsLCwsLCwsLP/AABEIAJMBWAMBEQACEQEDEQH/xAAcAAEAAgMBAQEAAAAAAAAAAAAAAwQCBQYBBwj/xABIEAACAQIDAwYLBwMDAgUFAAABAgMAEQQSIQUTMQYUIkFRUhUyM1NhcYGSorHRByNCcnORshdUoTVikxZDNLPB4fAkVWOC0v/EABoBAQADAQEBAAAAAAAAAAAAAAABAgMEBQb/xAA4EQACAQMCAwUGBQQBBQAAAAAAAQIDERIEMSFBUQUTMmHwFCJxgaHRM1KRweEGQrHxIxVTYnLC/9oADAMBAAIRAxEAPwD7HI7SMUQlUXR3HEnjkS/D0t6bDW5W3BK7I3JF2bENd2pPeYZmPrZrk+00yfUWRlzKPzae6KjJ9RZDmUfm090UyfUWQ5lH5tPdFMn1FkOZR+bT3RTJ9RZDmUfm090UyfUWQ5lH5tPdFMn1FkOZR+bT3RTJ9RZDmUfm090UyfUWQ5lH5tPdFMn1FkOZR+bT3RTJ9RZDmUfm090UyfUWQ5lH5tPdFMn1FkOZR+bT3RTJ9RZDmUfm090UyfUWQ5lH5tPdFMn1FkOZR+bT3RTJ9RZDmUfm090UyfUWQ5lH5tPdFMn1FkOZR+bT3RTJ9RZDmUfm090UyfUWQ5lH5tPdFMn1FkOZR+bT3RTJ9RZDmUfm090UyfUWQ5lH5tPdFMn1FkOZR+bT3RTJ9RZDmUfm090UyfUWQ5lH5tPdFMn1FkOZR+bT3RTJ9RZDmUfm090UyfUWQ5lH5tPdFMn1FkOZR+bT3RTJ9RZDmUfm090UyfUWQ5lH5tPdFMn1FkOZR+bT3RTJ9RZDmUfm090UyfUWQ5lH5tPdFMn1FkOZR+bT3RTJ9RZDmUfm090UyfUWRi+zoj/20v1EKAR6mGo9lTk+osiIM0TAMxaJiAC3jIx0UE/iUmwBOoNr3vo3+I2L9VJKuy1tDHfiVDN6WbpMfaSTVpbshbFqqkigFAKAUAoBQCgFAKAUAoDh+VfKqfnIwOAUNiD47kXCXF9L6aDUk3A0Fia66NCOHeVNjir15591S3/wYjkttO2Y7TO87oj6F/Xfh/8ArU99R2w4E9xX37zj8CXkhynnOIfA40KMSniuNBIALnQaXy9IEWuL6C2sVqMcVUp7ChXlm6VTxf5LXL7lO+DSJIVDTzEhL6gWygm3WbsAB9LGumoqo25bItqq7pJKK4soRcmNpuA8m0iknHKkd1B7LgqPhq7rUVwUCqo12rupx+A2Bt7FQYwYDHlZGcXimUWzcSL2ABBsRwBBHXe9KlKnKn3lP5oilVqRqd1V49GZ/aXyjnwZw25cKHL57qGuF3duPDiajS0Y1MshrK8qWNuZjBHtHaC75cRzHDtrEipmkZepnNxa/HQ+zrMvuqTxayZK76ssk8Vy6mvn2xjtlzRjFyc5wshtvLdJe305ra5STcA2PGrqnSrxeCtJGTq1dPJd47xfM73aO0UhgedjeNEL3HWLXFvX1euuKMHKSijvlNRi5M4PY7bT2kpnGJGEgJIRUW5NjY9hOuly2pB0FdtTuaLxxuzhpuvXWWWKI9tPtLZmWc4kYuDMA4dbHXtvci/C4PHqqaao1vdxsyKrr0PeyyR9FwOKWWNJF8V1Vh6mAI+dcEk4tpnoRkpJNE9QSKAUAoBQCgFAKAUAoBQCgFAKAUBFioQ6Mh4MpH7i1SnZ3DMcDKXjRjxZVJ9oBpJWdiFsebP8lH+RfkKS3C2LFQSKAUAoBQCgFAKAUBFLm/CRWc8n4WCHLJ2/5rO1UEsQbrItV4KfMHyPk1jsUuOx0mHw4xEhkYNmcLkBkY2FyONvhFezVjB04KUrHk0ZVFVm4xvx6nWeHdrf/bk/5l//AKrm7qh+f6HV3uo/7f1RpZNn7Rm2jhsXJhN1kKK2WRCMoZszHW/isR7K1UqMaTgpXMXCtKtGo42t5o6Tl/yWfGpG0LBJ4SSlzYEG1xccDdQQfrcYaauqbalszo1WndVJxdmjUR8pdqwC2IwG+t+KPifSd3mF/UBWro0JeGdvj6Rkq+ogvfhf4Gw5P8q8Jjp1V4d3ikvkEqgtpckI/EEam2h/zWdShUpRundeRpS1FOrKzVpLqaX7aVvzMcLmUf8AlVtoP7vl+5z9oq+C8/sfS44woCgWAAAHYBoK889M5T7UoQ2zpSeKtGw9edV+RI9tdOjdqqOTWq9FmewdpRx7JhmxHk1iXNmF72OVRbrJsLeyoqQbrOMd7lqU1GgpS2sanA8q8biFvgcAohuQrSMAvpIAKj9ia1lQpwf/ACT4mUdRVqK9OHDqzWcvcLj2wZlxcsKorraGFTYkmwLO2ul+GorTTSpKpaCfxZlq41XSbm18Ed3yO/8AA4T9CP8AgK46/wCJL4s7qH4UfgjcVkaigFAKAUAoBQCgFAKAUAoBQCgFAeGgKuyfIRfpp/EVaXiZC2M9n+Sj/IvyFRLcLYsVBIoBQCgFAKAUBXxcbHxTb/521hWhUkvcYKD4V+sE+2uF0KvNAx5s/dNR3FToCSLDSdWnt+laQo1ltw+YNlECALm57a9CCaVpPiD5jipG2TtSSZ1JwmJJuwHAscx9qtfTunSvTS7+iorxI8yT9mruT8MjuF5WYIrm51BbsMihvcPSv6LVx9xUvbFnb39K18l+poNl8rpsZjt3hVXmaW3kjIbnjexuLXNgARfifVtOhGnTvPxdDGnqZVatoL3VzPftD2jisK+HxMTPzdWAmRbWPSBF+zMLrftt2000IVE4vfkNVUnTcZrbmbvC8r8E6BxiYlBF7O4Vh6CrWN6yenqJ2xZtHUUmr5I4vE4yPH7Ywz4QFlhsZZQCAQpJ19H4QevN2CupRdKg1PnsjjclW1EXDluzL7alvzMDiTKP/KpoOGXy/cjtFXwS8/2Ok5PcsoHjCYmRcPiY+jKkrBOkNCQW0IPGsKmnkneCuvI6qepi1abs1umc5y+5QLjd3gMEd8zuC7L4umoGbgRfpFuAy/tvpqTp3qVOFjm1VZVf+KnxbNpy92MybJWGK7CDd5rcSqizG3rOY+o1npqidbJ87muqpv2fGPK30LHI3lbgzhIUaaOF441RlkYJqoAJGa2YHjp21WvQqZt2vctp9RTdNK9rcOJzv2jcpBioHiwoMkMTK00wHQGuVEBPHpEHTs0uL1vpaOErz4N7I59ZW7yDUOKW7O55FuDgMKR5lB7QoB/yK46/4kvidtD8KPwRuqyNhQCgFAKAUAoBQCgFAKAUAoBQCgPDQFXZPkIv00/iKtLxMhbGez/JR/kX5ColuFsWKgkUAoBQCgFAQ4ufIpa16yrVe7g5WuDUSbSkPWB6h9a8mWtqy2dgQnFP32/esnXqv+5gx5w/eb9zUd9U/M/1BmuLcfjP73+dWWoqr+5gni2o442b/B/xW0NdUXi4g2s0CSplkQMrDVXUEeog6V7MJPhJcCGk1ZmkPIjAXzc2S/tt7t7f4rf2mr+Yx9mpXvijd4TCRxKEjRY0HBUUAfsKxlJyd2bKKirIkkjDAhgCDoQRcEdhBqCTQycicAzZjho7+i4Huggf4rZair+YwempN3xRt8Bs+KFckMaRr2IoF/SbcTWcpSk7t3NYxjFWirHz37Y/GwX5pPnFXbodpeupwa/eHx+x222Ng4WfpYiKNiB47aG3ZnFjb21yQqzjwiztnShPxIy2ZsnC4UfcxxxZrC4tduwZjqf3pOc5+J3EKcIeFWNgJASVuLjiL6/tWZoaKbkngJWznDxFrm+XQXvrcKQDrWyr1Yq12YvT0pO7ii7LHhYYGQrEsCqWZAq5co1JydfDs1qqc5SvzL2hGNuRbwqRRqqRhEU3yqlgO02A/fSqNt8WWSS4IkM669JdOOo09fZSzFzMsLX6u2oJMN8unSHS4ajX1dtTZi56ZVva4v2X142+elRYHjSdILbiCSbjThbTjrr+1TbgDznCWzZlte17i1+y9LMi6MzIL5bi/G19bdtqgkyoBQCgFAKAUAoBQHhoCrsnyEX6afxFWl4mQtjPZ/ko/wAi/IVEtwtixUEigFAKAUAoBQFeTBIeKj2afKsJ6alLeP7AhbZSf7h7frWL0FJ9QYnZSdrfuPpVfYKS3b+n2BQmnw66DM59B0/fT/FcFSvoqfBXl8Pvw+gIRtcL4kSj0k3NYrtOMPw6aXxYB29L2IPYfrUPtfUdF+j+4MfDkv8At/b/AN6r/wBW1Hl+n8g9G3pexD7D9aldr6jov0f3BMnKFutAfUbfWto9sz/ugvkwXINuRtxuvrGn7iuyl2tQlwlePx/gGzVgRcG4PWK9NSUldA5D7QOTE2NOGMJjG6Lls7EcclrZQe6a69NWjTyvzOTU0JVXFrkbzbuDaQRlQW3b5iqlQT0WUWz9EkE3sbeu4FY05JXOiavYo4TZpiYNuDIhTKFLIWiJkkduJChWzLonDIBqALWc7rf+SqjZ7CLZr9BNyAySM7TZh0wc17W6eZwQGBAAubE2Fzkt7/IKL2t8yuuCkRUVQYpC+SIkJn3ZQCXOYuicoXMp7UjB9Nsk3x4r9/n63Is0uHpev2M8XsVvv44ogEeJ1GfIVzbsRpkYdNeABDaaC3piNRcG3zEobpLkez7MZ5GdoXtJkIAaMGPJaysdSAGGcFCdWOg6ymkrX9euocbu9ixhtiAGEmNLq8zMbD8Zcg+m5yn2Dsqrqb8ehZQXDh1LPMLYXclSbCwVSL2DXQKW6OgA0OmljpUZe/cnH3bGpk2RK2skZcPHu8qGNSvTka7X6ILBlLFPxLoDpbTNLZ+vXUzwfP168jaR7GUpKGUB3diJLAspv0GBPAiwPsrPvHdGmCsylLsqZ1LMFEsiS5wG6IJEaogPHLlSxI6yx66vnFOy24FcW1x3MsXgWcxuIGRUzgxKYrksIwJACShsFK6kGzH1GFJK6v8APiHFtp2+XAywGzWjliyRkKFAcuyMAAhVcreOHGi922brNJSTTu/Xr5hRaasdBWJqKAUAoBQCgFAKA8NAVdk+Qi/TT+Iq0vEyFsZ7P8lH+RfkKiW4WxYqCRQCgFAKAUAoBQCgIsVAHRlOgItpWVakqtNwfMHOYjYki8LOPRof2NfO1eyq8PD7y8vswUpMM68UYetTXFKhVj4otfJkkRrF8AL0ugKAlTDueCMfUprWNGrLwxb+TBcg2NK3EBR6T/6Cuyl2XqJ7rFef2RB0WBwwjQIDe3X/AJr6LTUFQpqmnewJ63BqOUU5URcchdt5lcq2VYpJLKV1/DfQjhbgTWlNXuUm9jGTa0iFVaJc7hSgWW4sXRGzMVFrZ1OgN9bcNZUE9mQ5tcizisZIghUIhkkYqRvCFWyO9w2W58W3Acaqop347Fm2rFPwwxDSCJfulJkvJqLMwdY+j0vJk3OUHo8NbWwW19yub3tsZTbeIsFjzPfKy5j0GzZVBsCSCAzA21CjTUUVPzGZJh9pTO2UQBWChmzyFRYu6i3RJNwmYXA49VQ4RXG5Kk3yIodsOqJvEBeQfd5WNne9ipOUZbAhuB6Ic/h1nBNu3IjN2V+Zb2jtHdsihQ2YqCLtcBnVAbBSANTqSL2t6qxjdFpSsauHajo1rGRnsoBJsOliSToGPBANB2dVXcE168imTT9eZbbbJykNGVkIBCZrHKVYs2a1xbI44dS8M2lcOj4Fs/Ihxe2nAkWNVJWF3DFmsCgS4JKZSelwBPi62vpZU1wv1Ic3yLC7QfeNGqKZMxvmlOQBY4SbHKSNZFFgO0+iq4q12+H+xk729cjCLbTsbiJcgMYY7zpAu2Q5RlsQD13FxUumlzGb6G6rI0FAKAUAoBQCgFAeGgKuyfIRfpp/EVaXiZC2M9n+Sj/IvyFRLcLYsVBIoBQCgFAKAUAoBQCgFAKA8IqLIHmQdg/amK6A9C0sge1IFAKAUBg8QNiQCVNxfqNitx7CR7aXBXg2bEnixqOHAd03UDsAPAcBVnJvdlVFLkebQ2espiLcI2LW7bo6cRw8a/spGWNxKN7Hr7MhOW8adEADTQAagW6wDqB1Uzl1GK6GcmCjbPdFOcgtp4xFgpPpFhY9VhUZMnFGWHwiJ4ihdLacTqTqevUk+00bb3CSRDHs9Q6sLBVzEKBpnbQt67XAt3m7dJydrEY8TPFYCOQ3dA3r9BuPXY6jsopNbEuKe4fZ8RFii9XVroSQQeIN2OvpNMmMUejAxi3QXoqUGnBWsWX1HKL+qoyYxRGdlwk5jGpNiOHUwswt6Rx7anOXUjFdD1tmREZSgte/pvbLe/G+XS/ZTNjFEi4OMCwRQOjoBp0bZNPRYWqMmTZE9QSKAUAoBQCgFAKA8NAVdk+Qi/TT+Iq0vEyFsZ7P8lH+RfkKiW4WxYqCRQCgFAYo4PAg2NjbtHEeugMqAUB4WFwL6ngPnQHtAKAUAoBQCgMRIL5bjNa9r624A27NDQHpNtTwoBmFr30436rdtAeLIDoCCbA6HqN7H22NAYyzqtszKt+FyBf1X41KTYMTi49emnR49IacePZwNLMi5kJ1y5sy5e9cW/fhSzJMXxSA2LqDroWF9NTpSzFwMUnR6a9LxekOl6u2lmLmW/XpdJej42o6PXr2UswYc9j84nC/jDhwv6r9dMX0IujIYlCQA6ksLqMwuR2jtpZk3JagHgYXIvqOI+VAe0AoDBJQeBBtobH0kH/II9hpYHrOBa5AubD0mxNh7Af2oD1GBFwQQesUBg06i92Ate9yNLC5v6hU2YPDiUzZc65uzML9vClmLmUUqsLqwYdoNx+4qGrAzoBQCgFAeGgKuyfIRfpp/EVaXiZC2M9n+Sj/ACL8hUS3C2LFQSKAUAoDVQbJZUZN4TnZHY2tdgwMni20YKBb13JvWjnxvYrYjOyJLG0pBJY5uNrgi4WwGbXje+nG2lM10FjzwRJ0RvLAKwNuPSz6ZhY26SkDqy/szXQWJJNkk5ukAenlbW4LeIT+TQD1DhTMWE+zneRzmyqWBBBNyuRAV0Oi3ufWKKSSFiHGbMksxU5rk2Udd95YtdhquZQLdwejLKkg0zOXZEhAtJY9Mk63u2YDXjYAjhbxf2hTXQWJDsjXRuiSbjXUXuBx6tf3qMxY8i2SwdDvDlU3tf0Jc3NzqVa/C+Y+m85q2wsJdlub9Mas5za36RurfmQaL1W7KKaFj3E7LclislmYWLEa2yOv4bC4zAj1e2oU1zQaMJtjsc3TvmLEg3sbmUi+vUHW35Bw0tKmvXyGJg+xnIYby9zwbgRZwAQLHo5hbU+KOGlma6DEkxey2JLA/gVejo/REmim9hfMOPZ6rFMNEh2e9k6Slsjq5YEgmQozEC/C6my9h9FRkhYwOyCECq+odm6VzxLED0cdT11OfEWJTgGZZVbKRIQxsNL6BhY9WVV9ZLH0VGWzRNir4Fb7wZ7h0ZLktcAhgtwDZyARx7L9dTmiMS1hMA0blgwYNxzXzWzOw16z0yPYKhyuiUrEHgh/vxnFpVkHA6FySD6hc9EaXLH8Rqc1w8iLGcuzGb8WXQBrMxLWa48Y8R3uPVwqMkLEuz8C0RNiGViSSb5uJtr130J9OY9eiUrkpWK8WyXvdpL6kgAWAJMWoA/I3vnjqTLmuhFjKLZbhHXMpZsgJIvfKekTe/SYX9RPXTNXFhFsxwFzMrkFSS17vZStm9R6Q+utHNCxh4HfT7w6IBxNidS1+shr66/vpZmugsY+BGto4B+8sQD0M+81XXiCw/ap7xDElw+ymDxsWuEN9bkjSQZRawC9MdX4QOy0OasxYij2S6lQGsLgNluAVGYtcE+M11XTgF9lM0xYnxOyy5IJXIZM/DUqVCuh9BF6hTsGiGPYrAEF75o8rHXU3kNyoNmHStY9Qqc0MTbw5rdK1/Rw/wA1myxnQCgFAKA8NAVdk+Qi/TT+Iq0vEyFsZ7P8lH+RfkKiW4WxYqCRQCgFAKAUAoBQCgFAKAUAoBQCgFAKAUAoBQCgFAKAUAoBQCgFAKAUAoBQCgFAKAUAoBQCgFAeGgKuyfIRfpp/EVaXiZC2M9n+Sj/IvyFRLcLYmdAdCAR6RUEkfNU7i+6Km7FjVba2nFhmjDxXRw5Z1UEplyalB0ivS1YcNL8RVJ1HHjxt16HTp9N394xklLknwv1t8OH6ml5Q8oZYE30GCixeGOu8ik1HbmQISPWCbddq66EKdX++z9eZx6hVaDalDY03Jv7RxisQkPM40DBzm3l7ZI3k4ZBxy249dbV9J3VNzyvYw0+pVWoqdrXL2A5biRJ35og3MDzWz3zZcvR8QW48dfVXm6aq61RQ2ue92l2bHR0u8Ur8bbW6+b6Glwf2oPK2SPZyO3Gwl4DrJOSygdZNgK9WeijBZSnZevM+ep6p1JKMIXZ1WyduyTgZMJEQPKSby0KDrAkKfeMOvKLenrry5VbytSu11fA9v2JUoZamWL5RXF/Pax1EcEZAIVCCAQQAQQesHrFXuzh4GXNU7i+6KXYsOap3F90UuxYjmhQW6C6kDxR11KbIJOap3F90VF2TYc1TuL7opdiw5qncX3RS7FhzVO4vuil2LDmqdxfdFLsWHNU7i+6KXYsOap3F90UuxYc1TuL7opdiw5qncX3RS7FhzVO4vuil2LDmqdxfdFLsWHNU7i+6KXYsOap3F90UuxYc1TuL7opdiw5qncX3RS7FhzVO4vuil2LGE8KKL5F6vwjtAomyDPmqdxfdFLsmxpOWO2osBhjiHh3ihlXKoUHpG19avTi5ysmVk1FXZwn9ZcJ/ZP8AuldHss+pl38R/WXCf2Un7pT2WfUd/Ef1lwn9k/7pT2WfUd/Ef1lwn9k/7pT2WfUd/Ef1lwn9k/7pT2WfUd/Ef1lwn9k/7pT2WfUd/E2fJn7TcNjMVFhlwjI0pYBmyWFkZ9beharPTyjFyuWjVjJ2R9D5qncX3RXNdmtiUCoANAVdk+Qi/TT+Iq0vEyFsZ7P8lH+RfkKiW4WxYqCRQHz/AO1LZbTPhHXExYZ496QZHZWN91qhQHhbX1iumhqqdFNVOf7EPQ19Txorw9PPb/BqdiM8JLc+wiScS0bNkkPZLCVC3/3rY+gnWuKvLT3yovF9OR7VCGtcVT1dJzj12kvg/ubMw7O3q4veQxYpVkzCFzu5C0bpqpA16V7jXtJrT21uk6cnucn/AEmoq6nCnKyfNW/U5nksYjziOZxGsuHeO5NtWKaXsbGwPUfVXFpqvdVM+h9B2xp5aiioRTfHl0szebG2dgI1IkxEBUarAjMIyRwMrkZ5D69B1C2lbzrd9LKtK/lyPMhp6umhhpKLi+cnxl/HyNXynWfGDIcfgooBosMbuEA6sxyXb26dgFehQ1mkpbJ36nj1uy+0Kru4s+r7LjywxLcG0aC44GygXHormbu7opi48HyLVQBQEGK/D+ZfnUoE9QBQCgON5T8szgsYsbJnhaNWOXR1JZwSL6EaDQ29dc86zhO3I93QdkLWaZzjK0k2uOz4L5r1wHJXlk2NxbxqgjhWIsAdXJzILm2g0J0F/XSnWc525WI7Q7Jjo9MpuV5OSXls/t/B0820oUcxtKiuIzKVLAMIwbF7ccoPXXQeGQy7dwymzTxA7sTWLi+6JsJLdy5tfhQGOz+UOFnIWHERSMb2COCTbU2t2UB5HyjwjOkYxMJeTxF3i3a5YDKL66q37GgJm2vAN799H9yQJemPuy3ih+7f00BeoBQCgFAKAUBBjPEPrHzFStwyeoBwH23/AOlt+rH8zXRpfxDKt4D5JhHRcJhHJgRt9iLtJAr5xGkDIjHKbi7EakeN+3Y75PfkYRtijmjEuRiWKyBgBHkPCzZiW6spAFra39FbX4mVkdFt6JJIGlw5QRI8YkhaMLNhmyugUN/3ImNyWvckLmAIJrKDs7P/AGaz4xuiDktDHzxUBWaMxykl4ha4w8j+I9/FccRxy367VNRvC+3+yKaWVjzlDh4xJhVJVFaGNnxCR2WQOzHfLEtr5VOQiysTG1wDSDdn/gVErq5hhYVjwMmIWzSnErAGZQcibt5MyqbgM5Fs3EBGAtc0bbnj5XCSUG0bb7N8Q0m2MCzKqnpi6oFDWhmGYgaEm2p6yO2q1lalItSd5n6SryzrFAeGgKuyfIRfpp/EVaXiZC2M9n+Sj/IvyFRLcLYsVBIoDhPtPOGBw3OJ2h0ly5Yi+byWa9jpbT139FPY56jw8v3/ANHbpO1I6FSyV8rfS/k+poNhcmsPiwWgxMhReLthiqerMzAE+gcKyq6CVPxM9Cn/AFCp+Gn9f4PYuTGHdmWPFlyubUQ9BiqliquWsxsCbC/bXOqKlfF3t5HdPtKrTx7ymllycuP6Wuavk1shcVIyvKIVWMuWIBGhUa3Itx41nSp95Kx16/V+y087X426dTc7R5IwwMFlxTpm8VjAchPZvM2UH1kVpKjGLs39Dipdp1asXKnTTtyy4/pa5pcXFgI2KSYuVGHENhHB+fD012R7KqSV4u6+X3OCX9TQg7ShZ/H+D7Ls225iym65FsbWuMosbdVTbHgePOecnLrxLNCooCDFfh/MvzqUCeoAoDU8qtrNhcLJOqhihTongQ0iIdRw0J1+dZ1ZuEbo7ez9LHU6iNKTte/H4Jv9jg+VfLDBYqBRzdnmI0zdExH9QeN22Gh67Vz1KsZLbifRdn9lazTVm+8Sj5ccvly+fFcjc/ZptXCuhhih3MwXM/4s4BAzbw6nUjonhfSr0JR2S4nB27ptTGXe1J5RbsuVvK37rfmXuVPIwYyV5d6YpNxuonVelG2ZyWvfpKyuUZOsX14W6T58p4PkI6Tx4nnR3sbRBRu1ybpIxCYz+PVS58bKGYHKbUBc/wClpUTCmGdFmwzTENJEWRlmLFgUV1IIuLEN1emgNbhPs63bxSDEFni5vYFTkYxPM7l4w2U5jKcpNzGQCCdbgYL9nciiQjFlpJ0cTF4lyM7S79XULZrK5YAMzdFrAigO3wCyhLTNG73OsaFFt1dFmY39tAWaAUAoBQCgIMZ4h9Y+YqVuGT1AOA+2/wD0tv1Y/ma6NL+IZVvAfH8LHNuMMI5b5z90hhjyrI0whtna5ucua9vwgGu12u7oxinZWZr5MCsjzNvi+QSSTOY+IDogZRfpF3kAsctr3PoteyXApjdt3NjNg5sQl98HMqiWNd2qtO4aSNkYrxlGV8t82a9gQWtVU1F7FnFyW5Bh8KcM6yLPkzu0SOIgT4ke8YgnoraULpcnpeoy3ktvXpEKOPG5Yi2FNLzeBpRlE0sLDICMO2cjQjirsHsNBdTUOaV3b+SXBuybK2zcE6xCWOWySRSySq0akZInVQCjErISxWwIFiePXUykr2a9MKDS3Nv9nmJMm2cES5cDMBdAmUCCXohF6IA1GnrqlZWpSLU3eZ+j68w6hQHhoCrsnyEX6afxFWl4mQtjPZ/ko/yL8hUS3C2LFQSKA5rljsSGcwyzQyYgw58kKeKxbJq500GQcTbU6HhWkdROlFqHMtDSwrzSm0kub9cTleUZx7qIxhHZQLLBEMuHQdQdhZpSO6LL6TwqtKgqryrzsun3OqrrYaVY6OF5fnf/AMrkaXktsPaBx0UuIhlCqkoBIARAYZFVVVdFFyBYDrr0a8qEdPKnSt8EeRQ7+WpjVrNvjuy7snk9ilixitA4L4SRFBHjMStlHp0rxtDFwrKUuCPq+3NTSrabGnJN3/ZlTk2drYZd0+EkxGGOhhlAIA7EY3y+rUeivarx01XdpM+Q089TRaaW3rgdDtDkeMRDmiicLr/9NiOi8Z69zNrk9Vyp6+yvLi6mmlelK66cme7KtQ1scdXG0vzrf5rmd9s6LLFGtiMqKLHiLKBrbro3ficTiouydyxQgUBBivw/mX51KBPUAUBx+K5X4KTnGGxQyhGZSrgsrhW0Kkfi0Btxvwva9c7qwleMj26fZWsp93X07vdJ3XBq65+X06nEbCn2YMUxljl3Nxut6QyD86jW3ZcsO3trng6eXHY+g1cO0Xp0qcllzx4P5P7W8jqeSMuDbaMvM1ZV3LZjwjJzx+TQ6gfsOwVtTx7z3en2PH7Rjq46GPtLTeSt12e72/fqy5yhjxB2jCVM4w4jj8nvshfetmuISFvltfPcW411HzhotmYDarph4ZZJlDwTMJ8xDxyELkjnUeNkcXDHxlJB4XIGWJTajwGdhPHPNDjGMMbsVhYQKmHQW0zFgXB45m9FAZYeDHIRHiDjGw6yy5jh2YyG6QnD5ZSd68flb63Dmx6IFAU8VHtoQzuDKz80VN3ezFnbEBZI2TQYiNd0WC6NdrahaAvS4PapZnWaQQ8+jO6ynemMSxBgsl/IFCzEf7bcCaAp4HCbSaOILJiY5ziEzvIJmVUAxJGdZGyNGTuwQltCL62oDYrgcbMkbzc6hlOOKyJFiJAqwEm5BQgFOFmsCB2UB9CiTKAtybAC5Nzp2k6k+mgMqAUBBjPEPrHzFStwyeoBwH23/wClt+rH8zXRpfxDKt4D43FhpeaJKJEXIGABjUOkZZ2D70AuuaQMq8Lk2vqAe66ytYwSljcbKkaZZ3zDegOcgVF3oZHMl7rlkPRU7u4NszL0hSVlZCDvdkmHw5kOHhLkNiIgyMoUJEFebdgALm8ZWZmDDxiTcg3hu130JS2RDPtFwscsjNJLOHxCnKlkcO8WaxU3YmHM1iBbLxIqcVsvh6/Uhuyu9zODHTIcJuJCJJQrksEYZ1xMuRjddbOC92JOp1sKNJ3vy+xClLhYnw8RGKTDh25uIZniIEdzG8DYgq3RKuCVykagEG3Cqt+7lz/mxdJ5WuTfZlKzbXwRYAasBZQBYQSgWA9HX1+mlZLu5WIpN58T9K15Z1igPDQFXZPkIv00/iKtLxMhbGez/JR/kX5ColuFsWKgkUBqdpbbEWKwmGyFjid7Zr6LukD6jrve1axp5QlPpb6lJTtJR6mo2py2WHn/ANyW5lub9MDPveFtOjb21pDTOWHHxX+hSVZRy4bW+pdwvKYTYrm8ERlCAGaXNaOIngl7HO/oH/obVdHGGUnboupZVLyxRWxfLIIZGXDTPDE2V5RYC4NjYHiK4XXtey4Hs0+y8lFOpFSkrpB9qqdoRWlkEbYXeZf+1YmQ5iL3zWHZ1Cma7xceQWna0krxV1O1+fLh8DU7e5YtLhZDDFPGpIEc/AEhhfUeLcAj/FZzrXjwXzOvS9mKnXiqkot84/L6nbbNYmGIk3JRSSes5RXVHZHh1klUkl1ZZqTMUBBivw/mX51KBPUA1G2+UUOFeJZiVEuaz2uqlcvjW1AObjw01tWc6ii0mdul0FXVQlKlxcbcObvfb9D5xy4g2fzgNHM+d2vMIgJEAOpYMSLN6AT6h18tVQy4M+p7Knru5xnBWS92/uvhy2287L4k239n7KXCo0MrGUg5ChzO5/8AyIbBRf8ALbq7KTVJR4PiZ6Ov2nLUtVILHnfgl/6vn9b/AFN/9mmGwQQvA7PiMtpN5o6i4Ngg0y3tqL+vqrWgobrc83t2pq3JRqq0L8LcU/n1/T4FzlLyvbC4yHDCEOsm5uxZgRvZjDxClBbxumy34DWuk+fNfDy5xDQNOuEzASZOiJiFUNKrSE7v7wDJqI8xGbWwBoCfZnLkySS5kQYeFA7zIZXQqcOuILCTdhAOlYZipI1tqBQGvX7TS2EWZYU3u+3TxiRnCAwSYlGzQqzG6qAbLoc1/FNAbnY/KmfFSWigiWOMQb4y4izgzRxykRqisHCq4sxIDEEDtoCLk1y6GLfBoIXQ4iGSVyyuqqU3dhG7qFlBznpKdLDtoDFuWku4kxe4i5sHaNAZyJi4k3K51yZUUtqekSq6kHUACSHlfKuLjwc8MaytIilopS0YWSKeRCCyqc94SuUjgwN9bUBrpvtIKGQvB90iTneB7qrRzzwRB9NFcxeML2LAHTWgNls7lXPPvHjhhEMOVZC8xEhYxLKckYQjL0gBdgW1PZcC9yM5RnGxu7RiPJutA2a+8w8M51sOG9y+y/XQG6xniH1j5ipW4ZPUA4D7b/8AS2/Vj+Zro0v4hlW8B8jKOuz1dTIDu81lZx0TiJUZypOUx6LcAaPIp0ub9vDP10Mf7CbG7P3EiRiOVYJDBvBGJLnNh0dlBc5WJLSaKQQFIvrVYyyV+fH/ACS42+BjhsEw5zEt3RFhK7vfFcsmTN0B0xmViSh4G46qltcH8QlxaRVw2DkGFnF5Ek6cix3a26RhFPpa34jc3GkLDW9S2sl6+HrzKqLxZs5NmDNgwS8YJjRiGa0Ykw8MhjO8vkLu8gUjo6te5BtXLf1zLYrga/ZiyMHZo3hMWGkyNeWygSIpAFyQoDuCOBub9d7St8eJCW5uuR8OXbmA46xo1zm1LYRiSM+oFyQB1WtVKjvSl65loK1T5H6ErzTpFAeGgKuyfIRfpp/EVaXiZC2MtmteGIjgUX+IqJbsLYs1BIoDkuWeFmGJwOMiiadcM028RLZ7SIq3UG17WOnqrqoSjhOEna9voY1U8oySvY5raGxsViINqz83dGxbYfdQsRvLREAki9hpra/UfbvGpCEqcb+G938TGUJSjN23sbnk9sabZ2KEUKPJgZwGbUFoJQACTfirWH/xdcqtSNaF5P3l9UaU6bpysvC/ozV4vZOJlXELLh55cQWJWQyfcqtxbIt7E8bC3WOFeM4Sd7ptn19PU6enKDpzjGFuKt71/N29eZs49hzPPDdGVOYblmNui9pFIOt7i4q/dybXwscr1dKNKdnd95lbquBSkgxhwDYHmjZl4vmGUqHzDL2m/wDjX0VW08MMTdT0q1a1Xeqz5c72tx8jv9nIVijUixCKCOwgC9dcdkfP1WnUk11ZYqTMUBBivw/mX51KBPUA5/lfyXTHIoLmN482RhqNbXDL1jQcCDWVWlmel2b2lLRSbSuna6+HRnN7I+zBArc5kJcggCI2VfTci7H1i3oNZR03D3merqf6jm5LuI8P/Ln9v8kezvsvtKTNNmhB6IQWZx/uJ8X2Xv2iojpuPF8C1b+pL013ULS8+KXw6/P9Gbzk3yOGDxTyxvmiaMqFbxlJZGAvwYWB10PDjxrSFHCd1sefre1nq9Mqc42kmndbPg18n64HQYvZcMpJkiRyyqpLKDdVbOoN+oN0h2HWtzxiiOSWB6Q5pB0zdvul1IuQTpx6R19J7aA9k5KYJmLnCQFiMpO6W+ULkC8OGXo27NKAuPsmAyCUwxmQWs+UZtA6rr6A7j1M3bQFb/pnB5on5rBnhCiNt0t0Cm6BTa4CnUdnVQFqDZcKbrJEi7lSkVlAyK1syr3Qco0HYKAr/wDTuE3jy82g3kgId90uZw2jBjbW44340BgnJfBiIwDCwCFmzGMRLlLDgxW2remgJ02HhgpQQRBDHuioRcpjuTu7Wtlux09JoCN+TmEMiynDQmRQFVzGuYADKAGtfQaDsoDzC8m8JHIs0eGhSVAArrGoZQE3YAI1ACdH1aUBexniH1j5ipW4ZPUA4D7b/wDS2/Vj+Zro0v4hlW8B8TnUbmPdCNl3B3rPlzLJnbMLnpKbBMoHEdRu1dy349TneysWCI7DxDBzYnNcZxPuiwGbxg+/suThk1tbpU/zf6f6JuvlYxldREjru7c2KuQEzb7euNfxbzLlN+OXXheluNn1+gv7tzLENEYWNkSZII1K2UiQO0X3i9SygllYDUg34hqJO/lf18g7W8yttNBk+73Zh3UJLHLnMhVN6L+NnEhcZepBe1tamPnvxKy24F6LKcZGGEWQ4ZLi0eTPzQFsw8XNvr3vrm09FVfg4df3+xfhn8iz9mcLJtjBBiCbudGBteCU2JHX6OqorP8A4pCkmp8T9K15Z1igPGOhoCtsofcRfpp/EVaXiZC2I8I+7bctpqTGepl1OX8y6i3dAPbY+PELhwL1VJFAa7amCkkZGjmMWUMCALhr5bXv2EceOpq8JJJ3VyrTezK6bMxGRg2JZmIOoUCxzKVIy8OiCp7b1bOF+ESLPqYSbKnKSIcSxByZDYBlCm5uw4kjrpnG6dhi+pE+xsV+HFtewBJXTTiQvV89ONW7yH5RjLqTYnZ+KICx4nJYeMVBJ6TGxBHHLlGb/adNTVVOHNBqXJkTbLxhP/itBaxyDU2INx1X49dr+gVOdP8AKMZdTexKQoBNyALm1rnrNuqsWXM6AUBHLHe3oIP7VKBJUAUAoBQCgFAKAUAoBQCgFAKAUAoBQEc8eZber5g1KBJUA0XLPk2u0MMcO0hjBZWzKAT0Te1jWlOphK6KyjkrHB/0Ph/u5P8AjX61v7ZLoZezxH9D4f7uT/jX609sl0Hs8R/Q+H+7k/41+tPbJdB7PEf0Ph/u5P8AjX609sl0Hs8R/Q+H+7k/41+tPbJdB7PEf0Ph/u5P+NfrT2yXQezxNnyY+yiPB4qLEriXcxFiFKAA3Rk4j81VnqXKLjYtCkou6Po1cxqKAo498/3K+Mw6ZH4EOhJPUSLhfTrwBq0eHEh9C6BVSTCeFXGVgGHYfRqD6CDrepTtsDksVtaaPENErnIo0Bsx95rk+01uoJxuZOTTsSeGZu/8K/SowiMmPDM3f+FfpTCIyY8Mzd/4V+lMIjJjwzN3/hX6UwiMmPDM3f8AhX6UwiMmPDM3f+FfpTCIyY8Mzd/4V+lMIjJjwzN3/hX6UwiMmPDM3f8AhX6UwiMmPDM3f+FfpTCIyY8Mzd/4V+lMIjJjwzN3/hX6UwiMmPDM3f8AhX6UwiMmPDM3f+FfpTCIyY8Mzd/4V+lMIjJjwzN3/hX6UwiMmPDM3f8AhX6UwiMmPDM3f+FfpTCIyY8Mzd/4V+lMIjJjwzN3/hX6UwiMmPDM3f8AhX6UwiMmPDM3f+FfpTCIyY8Mzd/4V+lMIjJjwzN3/hX6UwiMmPDM3f8AhX6UwiMmPDM3f+FfpTCIyY8Mzd/4V+lMIjJjwzN3/hX6UwiMmPDM3f8AhX6UwiMmPDM3f+FfpTCIyY8Mzd/4V+lMIjJjwzN3/hX6UwiMmPDM3f8AhX6UwiMmPDM3f+FfpTCIyY8Mzd/4V+lMIjJjwzN3/hX6UwiMmPDM3f8AhX6UwiMmPDM3f+FfpTCIyZCNszNNHGZDlbQgAA+8Bcew1bCOLYydzrsPh1QWUWF7ntJ6ySdSfSda5229zWxLUA//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jpeg;base64,/9j/4AAQSkZJRgABAQAAAQABAAD/2wCEAAkGBxQTEhQTExQWFBMWGBoZGBcWFh4eGRkbHRoXGBgZGhYYKCggGhwnHhscITEhJykrLi4vHB8zODMsNygtLysBCgoKDg0OGxAQGjAkHyQvLCw2LCw0NCw0LywsNCwsLC8sLCwsLCwsLCwsLC8sLDQsLSwsLCwsLCwsLCwsLCwsLP/AABEIAJMBWAMBEQACEQEDEQH/xAAcAAEAAgMBAQEAAAAAAAAAAAAAAwQCBQYBBwj/xABIEAACAQIDAwYLBwMDAgUFAAABAgMAEQQSIQUTMQYUIkFRUhUyM1NhcYGSorHRByNCcnORshdUoTVikxZDNLPB4fAkVWOC0v/EABoBAQADAQEBAAAAAAAAAAAAAAABAgMEBQb/xAA4EQACAQMCAwUGBQQBBQAAAAAAAQIDERIEMSFBUQUTMmHwFCJxgaHRM1KRweEGQrHxIxVTYnLC/9oADAMBAAIRAxEAPwD7HI7SMUQlUXR3HEnjkS/D0t6bDW5W3BK7I3JF2bENd2pPeYZmPrZrk+00yfUWRlzKPzae6KjJ9RZDmUfm090UyfUWQ5lH5tPdFMn1FkOZR+bT3RTJ9RZDmUfm090UyfUWQ5lH5tPdFMn1FkOZR+bT3RTJ9RZDmUfm090UyfUWQ5lH5tPdFMn1FkOZR+bT3RTJ9RZDmUfm090UyfUWQ5lH5tPdFMn1FkOZR+bT3RTJ9RZDmUfm090UyfUWQ5lH5tPdFMn1FkOZR+bT3RTJ9RZDmUfm090UyfUWQ5lH5tPdFMn1FkOZR+bT3RTJ9RZDmUfm090UyfUWQ5lH5tPdFMn1FkOZR+bT3RTJ9RZDmUfm090UyfUWQ5lH5tPdFMn1FkOZR+bT3RTJ9RZDmUfm090UyfUWQ5lH5tPdFMn1FkOZR+bT3RTJ9RZDmUfm090UyfUWQ5lH5tPdFMn1FkOZR+bT3RTJ9RZDmUfm090UyfUWQ5lH5tPdFMn1FkOZR+bT3RTJ9RZDmUfm090UyfUWQ5lH5tPdFMn1FkOZR+bT3RTJ9RZDmUfm090UyfUWRi+zoj/20v1EKAR6mGo9lTk+osiIM0TAMxaJiAC3jIx0UE/iUmwBOoNr3vo3+I2L9VJKuy1tDHfiVDN6WbpMfaSTVpbshbFqqkigFAKAUAoBQCgFAKAUAoDh+VfKqfnIwOAUNiD47kXCXF9L6aDUk3A0Fia66NCOHeVNjir15591S3/wYjkttO2Y7TO87oj6F/Xfh/8ArU99R2w4E9xX37zj8CXkhynnOIfA40KMSniuNBIALnQaXy9IEWuL6C2sVqMcVUp7ChXlm6VTxf5LXL7lO+DSJIVDTzEhL6gWygm3WbsAB9LGumoqo25bItqq7pJKK4soRcmNpuA8m0iknHKkd1B7LgqPhq7rUVwUCqo12rupx+A2Bt7FQYwYDHlZGcXimUWzcSL2ABBsRwBBHXe9KlKnKn3lP5oilVqRqd1V49GZ/aXyjnwZw25cKHL57qGuF3duPDiajS0Y1MshrK8qWNuZjBHtHaC75cRzHDtrEipmkZepnNxa/HQ+zrMvuqTxayZK76ssk8Vy6mvn2xjtlzRjFyc5wshtvLdJe305ra5STcA2PGrqnSrxeCtJGTq1dPJd47xfM73aO0UhgedjeNEL3HWLXFvX1euuKMHKSijvlNRi5M4PY7bT2kpnGJGEgJIRUW5NjY9hOuly2pB0FdtTuaLxxuzhpuvXWWWKI9tPtLZmWc4kYuDMA4dbHXtvci/C4PHqqaao1vdxsyKrr0PeyyR9FwOKWWNJF8V1Vh6mAI+dcEk4tpnoRkpJNE9QSKAUAoBQCgFAKAUAoBQCgFAKAUBFioQ6Mh4MpH7i1SnZ3DMcDKXjRjxZVJ9oBpJWdiFsebP8lH+RfkKS3C2LFQSKAUAoBQCgFAKAUBFLm/CRWc8n4WCHLJ2/5rO1UEsQbrItV4KfMHyPk1jsUuOx0mHw4xEhkYNmcLkBkY2FyONvhFezVjB04KUrHk0ZVFVm4xvx6nWeHdrf/bk/5l//AKrm7qh+f6HV3uo/7f1RpZNn7Rm2jhsXJhN1kKK2WRCMoZszHW/isR7K1UqMaTgpXMXCtKtGo42t5o6Tl/yWfGpG0LBJ4SSlzYEG1xccDdQQfrcYaauqbalszo1WndVJxdmjUR8pdqwC2IwG+t+KPifSd3mF/UBWro0JeGdvj6Rkq+ogvfhf4Gw5P8q8Jjp1V4d3ikvkEqgtpckI/EEam2h/zWdShUpRundeRpS1FOrKzVpLqaX7aVvzMcLmUf8AlVtoP7vl+5z9oq+C8/sfS44woCgWAAAHYBoK889M5T7UoQ2zpSeKtGw9edV+RI9tdOjdqqOTWq9FmewdpRx7JhmxHk1iXNmF72OVRbrJsLeyoqQbrOMd7lqU1GgpS2sanA8q8biFvgcAohuQrSMAvpIAKj9ia1lQpwf/ACT4mUdRVqK9OHDqzWcvcLj2wZlxcsKorraGFTYkmwLO2ul+GorTTSpKpaCfxZlq41XSbm18Ed3yO/8AA4T9CP8AgK46/wCJL4s7qH4UfgjcVkaigFAKAUAoBQCgFAKAUAoBQCgFAeGgKuyfIRfpp/EVaXiZC2M9n+Sj/IvyFRLcLYsVBIoBQCgFAKAUBXxcbHxTb/521hWhUkvcYKD4V+sE+2uF0KvNAx5s/dNR3FToCSLDSdWnt+laQo1ltw+YNlECALm57a9CCaVpPiD5jipG2TtSSZ1JwmJJuwHAscx9qtfTunSvTS7+iorxI8yT9mruT8MjuF5WYIrm51BbsMihvcPSv6LVx9xUvbFnb39K18l+poNl8rpsZjt3hVXmaW3kjIbnjexuLXNgARfifVtOhGnTvPxdDGnqZVatoL3VzPftD2jisK+HxMTPzdWAmRbWPSBF+zMLrftt2000IVE4vfkNVUnTcZrbmbvC8r8E6BxiYlBF7O4Vh6CrWN6yenqJ2xZtHUUmr5I4vE4yPH7Ywz4QFlhsZZQCAQpJ19H4QevN2CupRdKg1PnsjjclW1EXDluzL7alvzMDiTKP/KpoOGXy/cjtFXwS8/2Ok5PcsoHjCYmRcPiY+jKkrBOkNCQW0IPGsKmnkneCuvI6qepi1abs1umc5y+5QLjd3gMEd8zuC7L4umoGbgRfpFuAy/tvpqTp3qVOFjm1VZVf+KnxbNpy92MybJWGK7CDd5rcSqizG3rOY+o1npqidbJ87muqpv2fGPK30LHI3lbgzhIUaaOF441RlkYJqoAJGa2YHjp21WvQqZt2vctp9RTdNK9rcOJzv2jcpBioHiwoMkMTK00wHQGuVEBPHpEHTs0uL1vpaOErz4N7I59ZW7yDUOKW7O55FuDgMKR5lB7QoB/yK46/4kvidtD8KPwRuqyNhQCgFAKAUAoBQCgFAKAUAoBQCgPDQFXZPkIv00/iKtLxMhbGez/JR/kX5ColuFsWKgkUAoBQCgFAQ4ufIpa16yrVe7g5WuDUSbSkPWB6h9a8mWtqy2dgQnFP32/esnXqv+5gx5w/eb9zUd9U/M/1BmuLcfjP73+dWWoqr+5gni2o442b/B/xW0NdUXi4g2s0CSplkQMrDVXUEeog6V7MJPhJcCGk1ZmkPIjAXzc2S/tt7t7f4rf2mr+Yx9mpXvijd4TCRxKEjRY0HBUUAfsKxlJyd2bKKirIkkjDAhgCDoQRcEdhBqCTQycicAzZjho7+i4Huggf4rZair+YwempN3xRt8Bs+KFckMaRr2IoF/SbcTWcpSk7t3NYxjFWirHz37Y/GwX5pPnFXbodpeupwa/eHx+x222Ng4WfpYiKNiB47aG3ZnFjb21yQqzjwiztnShPxIy2ZsnC4UfcxxxZrC4tduwZjqf3pOc5+J3EKcIeFWNgJASVuLjiL6/tWZoaKbkngJWznDxFrm+XQXvrcKQDrWyr1Yq12YvT0pO7ii7LHhYYGQrEsCqWZAq5co1JydfDs1qqc5SvzL2hGNuRbwqRRqqRhEU3yqlgO02A/fSqNt8WWSS4IkM669JdOOo09fZSzFzMsLX6u2oJMN8unSHS4ajX1dtTZi56ZVva4v2X142+elRYHjSdILbiCSbjThbTjrr+1TbgDznCWzZlte17i1+y9LMi6MzIL5bi/G19bdtqgkyoBQCgFAKAUAoBQHhoCrsnyEX6afxFWl4mQtjPZ/ko/wAi/IVEtwtixUEigFAKAUAoBQFeTBIeKj2afKsJ6alLeP7AhbZSf7h7frWL0FJ9QYnZSdrfuPpVfYKS3b+n2BQmnw66DM59B0/fT/FcFSvoqfBXl8Pvw+gIRtcL4kSj0k3NYrtOMPw6aXxYB29L2IPYfrUPtfUdF+j+4MfDkv8At/b/AN6r/wBW1Hl+n8g9G3pexD7D9aldr6jov0f3BMnKFutAfUbfWto9sz/ugvkwXINuRtxuvrGn7iuyl2tQlwlePx/gGzVgRcG4PWK9NSUldA5D7QOTE2NOGMJjG6Lls7EcclrZQe6a69NWjTyvzOTU0JVXFrkbzbuDaQRlQW3b5iqlQT0WUWz9EkE3sbeu4FY05JXOiavYo4TZpiYNuDIhTKFLIWiJkkduJChWzLonDIBqALWc7rf+SqjZ7CLZr9BNyAySM7TZh0wc17W6eZwQGBAAubE2Fzkt7/IKL2t8yuuCkRUVQYpC+SIkJn3ZQCXOYuicoXMp7UjB9Nsk3x4r9/n63Is0uHpev2M8XsVvv44ogEeJ1GfIVzbsRpkYdNeABDaaC3piNRcG3zEobpLkez7MZ5GdoXtJkIAaMGPJaysdSAGGcFCdWOg6ymkrX9euocbu9ixhtiAGEmNLq8zMbD8Zcg+m5yn2Dsqrqb8ehZQXDh1LPMLYXclSbCwVSL2DXQKW6OgA0OmljpUZe/cnH3bGpk2RK2skZcPHu8qGNSvTka7X6ILBlLFPxLoDpbTNLZ+vXUzwfP168jaR7GUpKGUB3diJLAspv0GBPAiwPsrPvHdGmCsylLsqZ1LMFEsiS5wG6IJEaogPHLlSxI6yx66vnFOy24FcW1x3MsXgWcxuIGRUzgxKYrksIwJACShsFK6kGzH1GFJK6v8APiHFtp2+XAywGzWjliyRkKFAcuyMAAhVcreOHGi922brNJSTTu/Xr5hRaasdBWJqKAUAoBQCgFAKA8NAVdk+Qi/TT+Iq0vEyFsZ7P8lH+RfkKiW4WxYqCRQCgFAKAUAoBQCgIsVAHRlOgItpWVakqtNwfMHOYjYki8LOPRof2NfO1eyq8PD7y8vswUpMM68UYetTXFKhVj4otfJkkRrF8AL0ugKAlTDueCMfUprWNGrLwxb+TBcg2NK3EBR6T/6Cuyl2XqJ7rFef2RB0WBwwjQIDe3X/AJr6LTUFQpqmnewJ63BqOUU5URcchdt5lcq2VYpJLKV1/DfQjhbgTWlNXuUm9jGTa0iFVaJc7hSgWW4sXRGzMVFrZ1OgN9bcNZUE9mQ5tcizisZIghUIhkkYqRvCFWyO9w2W58W3Acaqop347Fm2rFPwwxDSCJfulJkvJqLMwdY+j0vJk3OUHo8NbWwW19yub3tsZTbeIsFjzPfKy5j0GzZVBsCSCAzA21CjTUUVPzGZJh9pTO2UQBWChmzyFRYu6i3RJNwmYXA49VQ4RXG5Kk3yIodsOqJvEBeQfd5WNne9ipOUZbAhuB6Ic/h1nBNu3IjN2V+Zb2jtHdsihQ2YqCLtcBnVAbBSANTqSL2t6qxjdFpSsauHajo1rGRnsoBJsOliSToGPBANB2dVXcE168imTT9eZbbbJykNGVkIBCZrHKVYs2a1xbI44dS8M2lcOj4Fs/Ihxe2nAkWNVJWF3DFmsCgS4JKZSelwBPi62vpZU1wv1Ic3yLC7QfeNGqKZMxvmlOQBY4SbHKSNZFFgO0+iq4q12+H+xk729cjCLbTsbiJcgMYY7zpAu2Q5RlsQD13FxUumlzGb6G6rI0FAKAUAoBQCgFAeGgKuyfIRfpp/EVaXiZC2M9n+Sj/IvyFRLcLYsVBIoBQCgFAKAUAoBQCgFAKA8IqLIHmQdg/amK6A9C0sge1IFAKAUBg8QNiQCVNxfqNitx7CR7aXBXg2bEnixqOHAd03UDsAPAcBVnJvdlVFLkebQ2espiLcI2LW7bo6cRw8a/spGWNxKN7Hr7MhOW8adEADTQAagW6wDqB1Uzl1GK6GcmCjbPdFOcgtp4xFgpPpFhY9VhUZMnFGWHwiJ4ihdLacTqTqevUk+00bb3CSRDHs9Q6sLBVzEKBpnbQt67XAt3m7dJydrEY8TPFYCOQ3dA3r9BuPXY6jsopNbEuKe4fZ8RFii9XVroSQQeIN2OvpNMmMUejAxi3QXoqUGnBWsWX1HKL+qoyYxRGdlwk5jGpNiOHUwswt6Rx7anOXUjFdD1tmREZSgte/pvbLe/G+XS/ZTNjFEi4OMCwRQOjoBp0bZNPRYWqMmTZE9QSKAUAoBQCgFAKA8NAVdk+Qi/TT+Iq0vEyFsZ7P8lH+RfkKiW4WxYqCRQCgFAYo4PAg2NjbtHEeugMqAUB4WFwL6ngPnQHtAKAUAoBQCgMRIL5bjNa9r624A27NDQHpNtTwoBmFr30436rdtAeLIDoCCbA6HqN7H22NAYyzqtszKt+FyBf1X41KTYMTi49emnR49IacePZwNLMi5kJ1y5sy5e9cW/fhSzJMXxSA2LqDroWF9NTpSzFwMUnR6a9LxekOl6u2lmLmW/XpdJej42o6PXr2UswYc9j84nC/jDhwv6r9dMX0IujIYlCQA6ksLqMwuR2jtpZk3JagHgYXIvqOI+VAe0AoDBJQeBBtobH0kH/II9hpYHrOBa5AubD0mxNh7Af2oD1GBFwQQesUBg06i92Ate9yNLC5v6hU2YPDiUzZc65uzML9vClmLmUUqsLqwYdoNx+4qGrAzoBQCgFAeGgKuyfIRfpp/EVaXiZC2M9n+Sj/ACL8hUS3C2LFQSKAUAoDVQbJZUZN4TnZHY2tdgwMni20YKBb13JvWjnxvYrYjOyJLG0pBJY5uNrgi4WwGbXje+nG2lM10FjzwRJ0RvLAKwNuPSz6ZhY26SkDqy/szXQWJJNkk5ukAenlbW4LeIT+TQD1DhTMWE+zneRzmyqWBBBNyuRAV0Oi3ufWKKSSFiHGbMksxU5rk2Udd95YtdhquZQLdwejLKkg0zOXZEhAtJY9Mk63u2YDXjYAjhbxf2hTXQWJDsjXRuiSbjXUXuBx6tf3qMxY8i2SwdDvDlU3tf0Jc3NzqVa/C+Y+m85q2wsJdlub9Mas5za36RurfmQaL1W7KKaFj3E7LclislmYWLEa2yOv4bC4zAj1e2oU1zQaMJtjsc3TvmLEg3sbmUi+vUHW35Bw0tKmvXyGJg+xnIYby9zwbgRZwAQLHo5hbU+KOGlma6DEkxey2JLA/gVejo/REmim9hfMOPZ6rFMNEh2e9k6Slsjq5YEgmQozEC/C6my9h9FRkhYwOyCECq+odm6VzxLED0cdT11OfEWJTgGZZVbKRIQxsNL6BhY9WVV9ZLH0VGWzRNir4Fb7wZ7h0ZLktcAhgtwDZyARx7L9dTmiMS1hMA0blgwYNxzXzWzOw16z0yPYKhyuiUrEHgh/vxnFpVkHA6FySD6hc9EaXLH8Rqc1w8iLGcuzGb8WXQBrMxLWa48Y8R3uPVwqMkLEuz8C0RNiGViSSb5uJtr130J9OY9eiUrkpWK8WyXvdpL6kgAWAJMWoA/I3vnjqTLmuhFjKLZbhHXMpZsgJIvfKekTe/SYX9RPXTNXFhFsxwFzMrkFSS17vZStm9R6Q+utHNCxh4HfT7w6IBxNidS1+shr66/vpZmugsY+BGto4B+8sQD0M+81XXiCw/ap7xDElw+ymDxsWuEN9bkjSQZRawC9MdX4QOy0OasxYij2S6lQGsLgNluAVGYtcE+M11XTgF9lM0xYnxOyy5IJXIZM/DUqVCuh9BF6hTsGiGPYrAEF75o8rHXU3kNyoNmHStY9Qqc0MTbw5rdK1/Rw/wA1myxnQCgFAKA8NAVdk+Qi/TT+Iq0vEyFsZ7P8lH+RfkKiW4WxYqCRQCgFAKAUAoBQCgFAKAUAoBQCgFAKAUAoBQCgFAKAUAoBQCgFAKAUAoBQCgFAKAUAoBQCgFAeGgKuyfIRfpp/EVaXiZC2M9n+Sj/IvyFRLcLYmdAdCAR6RUEkfNU7i+6Km7FjVba2nFhmjDxXRw5Z1UEplyalB0ivS1YcNL8RVJ1HHjxt16HTp9N394xklLknwv1t8OH6ml5Q8oZYE30GCixeGOu8ik1HbmQISPWCbddq66EKdX++z9eZx6hVaDalDY03Jv7RxisQkPM40DBzm3l7ZI3k4ZBxy249dbV9J3VNzyvYw0+pVWoqdrXL2A5biRJ35og3MDzWz3zZcvR8QW48dfVXm6aq61RQ2ue92l2bHR0u8Ur8bbW6+b6Glwf2oPK2SPZyO3Gwl4DrJOSygdZNgK9WeijBZSnZevM+ep6p1JKMIXZ1WyduyTgZMJEQPKSby0KDrAkKfeMOvKLenrry5VbytSu11fA9v2JUoZamWL5RXF/Pax1EcEZAIVCCAQQAQQesHrFXuzh4GXNU7i+6KXYsOap3F90UuxYjmhQW6C6kDxR11KbIJOap3F90VF2TYc1TuL7opdiw5qncX3RS7FhzVO4vuil2LDmqdxfdFLsWHNU7i+6KXYsOap3F90UuxYc1TuL7opdiw5qncX3RS7FhzVO4vuil2LDmqdxfdFLsWHNU7i+6KXYsOap3F90UuxYc1TuL7opdiw5qncX3RS7FhzVO4vuil2LGE8KKL5F6vwjtAomyDPmqdxfdFLsmxpOWO2osBhjiHh3ihlXKoUHpG19avTi5ysmVk1FXZwn9ZcJ/ZP8AuldHss+pl38R/WXCf2Un7pT2WfUd/Ef1lwn9k/7pT2WfUd/Ef1lwn9k/7pT2WfUd/Ef1lwn9k/7pT2WfUd/Ef1lwn9k/7pT2WfUd/E2fJn7TcNjMVFhlwjI0pYBmyWFkZ9beharPTyjFyuWjVjJ2R9D5qncX3RXNdmtiUCoANAVdk+Qi/TT+Iq0vEyFsZ7P8lH+RfkKiW4WxYqCRQHz/AO1LZbTPhHXExYZ496QZHZWN91qhQHhbX1iumhqqdFNVOf7EPQ19Txorw9PPb/BqdiM8JLc+wiScS0bNkkPZLCVC3/3rY+gnWuKvLT3yovF9OR7VCGtcVT1dJzj12kvg/ubMw7O3q4veQxYpVkzCFzu5C0bpqpA16V7jXtJrT21uk6cnucn/AEmoq6nCnKyfNW/U5nksYjziOZxGsuHeO5NtWKaXsbGwPUfVXFpqvdVM+h9B2xp5aiioRTfHl0szebG2dgI1IkxEBUarAjMIyRwMrkZ5D69B1C2lbzrd9LKtK/lyPMhp6umhhpKLi+cnxl/HyNXynWfGDIcfgooBosMbuEA6sxyXb26dgFehQ1mkpbJ36nj1uy+0Kru4s+r7LjywxLcG0aC44GygXHormbu7opi48HyLVQBQEGK/D+ZfnUoE9QBQCgON5T8szgsYsbJnhaNWOXR1JZwSL6EaDQ29dc86zhO3I93QdkLWaZzjK0k2uOz4L5r1wHJXlk2NxbxqgjhWIsAdXJzILm2g0J0F/XSnWc525WI7Q7Jjo9MpuV5OSXls/t/B0820oUcxtKiuIzKVLAMIwbF7ccoPXXQeGQy7dwymzTxA7sTWLi+6JsJLdy5tfhQGOz+UOFnIWHERSMb2COCTbU2t2UB5HyjwjOkYxMJeTxF3i3a5YDKL66q37GgJm2vAN799H9yQJemPuy3ih+7f00BeoBQCgFAKAUBBjPEPrHzFStwyeoBwH23/AOlt+rH8zXRpfxDKt4D5JhHRcJhHJgRt9iLtJAr5xGkDIjHKbi7EakeN+3Y75PfkYRtijmjEuRiWKyBgBHkPCzZiW6spAFra39FbX4mVkdFt6JJIGlw5QRI8YkhaMLNhmyugUN/3ImNyWvckLmAIJrKDs7P/AGaz4xuiDktDHzxUBWaMxykl4ha4w8j+I9/FccRxy367VNRvC+3+yKaWVjzlDh4xJhVJVFaGNnxCR2WQOzHfLEtr5VOQiysTG1wDSDdn/gVErq5hhYVjwMmIWzSnErAGZQcibt5MyqbgM5Fs3EBGAtc0bbnj5XCSUG0bb7N8Q0m2MCzKqnpi6oFDWhmGYgaEm2p6yO2q1lalItSd5n6SryzrFAeGgKuyfIRfpp/EVaXiZC2M9n+Sj/IvyFRLcLYsVBIoDhPtPOGBw3OJ2h0ly5Yi+byWa9jpbT139FPY56jw8v3/ANHbpO1I6FSyV8rfS/k+poNhcmsPiwWgxMhReLthiqerMzAE+gcKyq6CVPxM9Cn/AFCp+Gn9f4PYuTGHdmWPFlyubUQ9BiqliquWsxsCbC/bXOqKlfF3t5HdPtKrTx7ymllycuP6Wuavk1shcVIyvKIVWMuWIBGhUa3Itx41nSp95Kx16/V+y087X426dTc7R5IwwMFlxTpm8VjAchPZvM2UH1kVpKjGLs39Dipdp1asXKnTTtyy4/pa5pcXFgI2KSYuVGHENhHB+fD012R7KqSV4u6+X3OCX9TQg7ShZ/H+D7Ls225iym65FsbWuMosbdVTbHgePOecnLrxLNCooCDFfh/MvzqUCeoAoDU8qtrNhcLJOqhihTongQ0iIdRw0J1+dZ1ZuEbo7ez9LHU6iNKTte/H4Jv9jg+VfLDBYqBRzdnmI0zdExH9QeN22Gh67Vz1KsZLbifRdn9lazTVm+8Sj5ccvly+fFcjc/ZptXCuhhih3MwXM/4s4BAzbw6nUjonhfSr0JR2S4nB27ptTGXe1J5RbsuVvK37rfmXuVPIwYyV5d6YpNxuonVelG2ZyWvfpKyuUZOsX14W6T58p4PkI6Tx4nnR3sbRBRu1ybpIxCYz+PVS58bKGYHKbUBc/wClpUTCmGdFmwzTENJEWRlmLFgUV1IIuLEN1emgNbhPs63bxSDEFni5vYFTkYxPM7l4w2U5jKcpNzGQCCdbgYL9nciiQjFlpJ0cTF4lyM7S79XULZrK5YAMzdFrAigO3wCyhLTNG73OsaFFt1dFmY39tAWaAUAoBQCgIMZ4h9Y+YqVuGT1AOA+2/wD0tv1Y/ma6NL+IZVvAfH8LHNuMMI5b5z90hhjyrI0whtna5ucua9vwgGu12u7oxinZWZr5MCsjzNvi+QSSTOY+IDogZRfpF3kAsctr3PoteyXApjdt3NjNg5sQl98HMqiWNd2qtO4aSNkYrxlGV8t82a9gQWtVU1F7FnFyW5Bh8KcM6yLPkzu0SOIgT4ke8YgnoraULpcnpeoy3ktvXpEKOPG5Yi2FNLzeBpRlE0sLDICMO2cjQjirsHsNBdTUOaV3b+SXBuybK2zcE6xCWOWySRSySq0akZInVQCjErISxWwIFiePXUykr2a9MKDS3Nv9nmJMm2cES5cDMBdAmUCCXohF6IA1GnrqlZWpSLU3eZ+j68w6hQHhoCrsnyEX6afxFWl4mQtjPZ/ko/yL8hUS3C2LFQSKA5rljsSGcwyzQyYgw58kKeKxbJq500GQcTbU6HhWkdROlFqHMtDSwrzSm0kub9cTleUZx7qIxhHZQLLBEMuHQdQdhZpSO6LL6TwqtKgqryrzsun3OqrrYaVY6OF5fnf/AMrkaXktsPaBx0UuIhlCqkoBIARAYZFVVVdFFyBYDrr0a8qEdPKnSt8EeRQ7+WpjVrNvjuy7snk9ilixitA4L4SRFBHjMStlHp0rxtDFwrKUuCPq+3NTSrabGnJN3/ZlTk2drYZd0+EkxGGOhhlAIA7EY3y+rUeivarx01XdpM+Q089TRaaW3rgdDtDkeMRDmiicLr/9NiOi8Z69zNrk9Vyp6+yvLi6mmlelK66cme7KtQ1scdXG0vzrf5rmd9s6LLFGtiMqKLHiLKBrbro3ficTiouydyxQgUBBivw/mX51KBPUAUBx+K5X4KTnGGxQyhGZSrgsrhW0Kkfi0Btxvwva9c7qwleMj26fZWsp93X07vdJ3XBq65+X06nEbCn2YMUxljl3Nxut6QyD86jW3ZcsO3trng6eXHY+g1cO0Xp0qcllzx4P5P7W8jqeSMuDbaMvM1ZV3LZjwjJzx+TQ6gfsOwVtTx7z3en2PH7Rjq46GPtLTeSt12e72/fqy5yhjxB2jCVM4w4jj8nvshfetmuISFvltfPcW411HzhotmYDarph4ZZJlDwTMJ8xDxyELkjnUeNkcXDHxlJB4XIGWJTajwGdhPHPNDjGMMbsVhYQKmHQW0zFgXB45m9FAZYeDHIRHiDjGw6yy5jh2YyG6QnD5ZSd68flb63Dmx6IFAU8VHtoQzuDKz80VN3ezFnbEBZI2TQYiNd0WC6NdrahaAvS4PapZnWaQQ8+jO6ynemMSxBgsl/IFCzEf7bcCaAp4HCbSaOILJiY5ziEzvIJmVUAxJGdZGyNGTuwQltCL62oDYrgcbMkbzc6hlOOKyJFiJAqwEm5BQgFOFmsCB2UB9CiTKAtybAC5Nzp2k6k+mgMqAUBBjPEPrHzFStwyeoBwH23/wClt+rH8zXRpfxDKt4D43FhpeaJKJEXIGABjUOkZZ2D70AuuaQMq8Lk2vqAe66ytYwSljcbKkaZZ3zDegOcgVF3oZHMl7rlkPRU7u4NszL0hSVlZCDvdkmHw5kOHhLkNiIgyMoUJEFebdgALm8ZWZmDDxiTcg3hu130JS2RDPtFwscsjNJLOHxCnKlkcO8WaxU3YmHM1iBbLxIqcVsvh6/Uhuyu9zODHTIcJuJCJJQrksEYZ1xMuRjddbOC92JOp1sKNJ3vy+xClLhYnw8RGKTDh25uIZniIEdzG8DYgq3RKuCVykagEG3Cqt+7lz/mxdJ5WuTfZlKzbXwRYAasBZQBYQSgWA9HX1+mlZLu5WIpN58T9K15Z1igPDQFXZPkIv00/iKtLxMhbGez/JR/kX5ColuFsWKgkUBqdpbbEWKwmGyFjid7Zr6LukD6jrve1axp5QlPpb6lJTtJR6mo2py2WHn/ANyW5lub9MDPveFtOjb21pDTOWHHxX+hSVZRy4bW+pdwvKYTYrm8ERlCAGaXNaOIngl7HO/oH/obVdHGGUnboupZVLyxRWxfLIIZGXDTPDE2V5RYC4NjYHiK4XXtey4Hs0+y8lFOpFSkrpB9qqdoRWlkEbYXeZf+1YmQ5iL3zWHZ1Cma7xceQWna0krxV1O1+fLh8DU7e5YtLhZDDFPGpIEc/AEhhfUeLcAj/FZzrXjwXzOvS9mKnXiqkot84/L6nbbNYmGIk3JRSSes5RXVHZHh1klUkl1ZZqTMUBBivw/mX51KBPUA1G2+UUOFeJZiVEuaz2uqlcvjW1AObjw01tWc6ii0mdul0FXVQlKlxcbcObvfb9D5xy4g2fzgNHM+d2vMIgJEAOpYMSLN6AT6h18tVQy4M+p7Knru5xnBWS92/uvhy2287L4k239n7KXCo0MrGUg5ChzO5/8AyIbBRf8ALbq7KTVJR4PiZ6Ov2nLUtVILHnfgl/6vn9b/AFN/9mmGwQQvA7PiMtpN5o6i4Ngg0y3tqL+vqrWgobrc83t2pq3JRqq0L8LcU/n1/T4FzlLyvbC4yHDCEOsm5uxZgRvZjDxClBbxumy34DWuk+fNfDy5xDQNOuEzASZOiJiFUNKrSE7v7wDJqI8xGbWwBoCfZnLkySS5kQYeFA7zIZXQqcOuILCTdhAOlYZipI1tqBQGvX7TS2EWZYU3u+3TxiRnCAwSYlGzQqzG6qAbLoc1/FNAbnY/KmfFSWigiWOMQb4y4izgzRxykRqisHCq4sxIDEEDtoCLk1y6GLfBoIXQ4iGSVyyuqqU3dhG7qFlBznpKdLDtoDFuWku4kxe4i5sHaNAZyJi4k3K51yZUUtqekSq6kHUACSHlfKuLjwc8MaytIilopS0YWSKeRCCyqc94SuUjgwN9bUBrpvtIKGQvB90iTneB7qrRzzwRB9NFcxeML2LAHTWgNls7lXPPvHjhhEMOVZC8xEhYxLKckYQjL0gBdgW1PZcC9yM5RnGxu7RiPJutA2a+8w8M51sOG9y+y/XQG6xniH1j5ipW4ZPUA4D7b/8AS2/Vj+Zro0v4hlW8B8jKOuz1dTIDu81lZx0TiJUZypOUx6LcAaPIp0ub9vDP10Mf7CbG7P3EiRiOVYJDBvBGJLnNh0dlBc5WJLSaKQQFIvrVYyyV+fH/ACS42+BjhsEw5zEt3RFhK7vfFcsmTN0B0xmViSh4G46qltcH8QlxaRVw2DkGFnF5Ek6cix3a26RhFPpa34jc3GkLDW9S2sl6+HrzKqLxZs5NmDNgwS8YJjRiGa0Ykw8MhjO8vkLu8gUjo6te5BtXLf1zLYrga/ZiyMHZo3hMWGkyNeWygSIpAFyQoDuCOBub9d7St8eJCW5uuR8OXbmA46xo1zm1LYRiSM+oFyQB1WtVKjvSl65loK1T5H6ErzTpFAeGgKuyfIRfpp/EVaXiZC2MtmteGIjgUX+IqJbsLYs1BIoDkuWeFmGJwOMiiadcM028RLZ7SIq3UG17WOnqrqoSjhOEna9voY1U8oySvY5raGxsViINqz83dGxbYfdQsRvLREAki9hpra/UfbvGpCEqcb+G938TGUJSjN23sbnk9sabZ2KEUKPJgZwGbUFoJQACTfirWH/xdcqtSNaF5P3l9UaU6bpysvC/ozV4vZOJlXELLh55cQWJWQyfcqtxbIt7E8bC3WOFeM4Sd7ptn19PU6enKDpzjGFuKt71/N29eZs49hzPPDdGVOYblmNui9pFIOt7i4q/dybXwscr1dKNKdnd95lbquBSkgxhwDYHmjZl4vmGUqHzDL2m/wDjX0VW08MMTdT0q1a1Xeqz5c72tx8jv9nIVijUixCKCOwgC9dcdkfP1WnUk11ZYqTMUBBivw/mX51KBPUA5/lfyXTHIoLmN482RhqNbXDL1jQcCDWVWlmel2b2lLRSbSuna6+HRnN7I+zBArc5kJcggCI2VfTci7H1i3oNZR03D3merqf6jm5LuI8P/Ln9v8kezvsvtKTNNmhB6IQWZx/uJ8X2Xv2iojpuPF8C1b+pL013ULS8+KXw6/P9Gbzk3yOGDxTyxvmiaMqFbxlJZGAvwYWB10PDjxrSFHCd1sefre1nq9Mqc42kmndbPg18n64HQYvZcMpJkiRyyqpLKDdVbOoN+oN0h2HWtzxiiOSWB6Q5pB0zdvul1IuQTpx6R19J7aA9k5KYJmLnCQFiMpO6W+ULkC8OGXo27NKAuPsmAyCUwxmQWs+UZtA6rr6A7j1M3bQFb/pnB5on5rBnhCiNt0t0Cm6BTa4CnUdnVQFqDZcKbrJEi7lSkVlAyK1syr3Qco0HYKAr/wDTuE3jy82g3kgId90uZw2jBjbW44340BgnJfBiIwDCwCFmzGMRLlLDgxW2remgJ02HhgpQQRBDHuioRcpjuTu7Wtlux09JoCN+TmEMiynDQmRQFVzGuYADKAGtfQaDsoDzC8m8JHIs0eGhSVAArrGoZQE3YAI1ACdH1aUBexniH1j5ipW4ZPUA4D7b/wDS2/Vj+Zro0v4hlW8B8TnUbmPdCNl3B3rPlzLJnbMLnpKbBMoHEdRu1dy349TneysWCI7DxDBzYnNcZxPuiwGbxg+/suThk1tbpU/zf6f6JuvlYxldREjru7c2KuQEzb7euNfxbzLlN+OXXheluNn1+gv7tzLENEYWNkSZII1K2UiQO0X3i9SygllYDUg34hqJO/lf18g7W8yttNBk+73Zh3UJLHLnMhVN6L+NnEhcZepBe1tamPnvxKy24F6LKcZGGEWQ4ZLi0eTPzQFsw8XNvr3vrm09FVfg4df3+xfhn8iz9mcLJtjBBiCbudGBteCU2JHX6OqorP8A4pCkmp8T9K15Z1igPGOhoCtsofcRfpp/EVaXiZC2I8I+7bctpqTGepl1OX8y6i3dAPbY+PELhwL1VJFAa7amCkkZGjmMWUMCALhr5bXv2EceOpq8JJJ3VyrTezK6bMxGRg2JZmIOoUCxzKVIy8OiCp7b1bOF+ESLPqYSbKnKSIcSxByZDYBlCm5uw4kjrpnG6dhi+pE+xsV+HFtewBJXTTiQvV89ONW7yH5RjLqTYnZ+KICx4nJYeMVBJ6TGxBHHLlGb/adNTVVOHNBqXJkTbLxhP/itBaxyDU2INx1X49dr+gVOdP8AKMZdTexKQoBNyALm1rnrNuqsWXM6AUBHLHe3oIP7VKBJUAUAoBQCgFAKAUAoBQCgFAKAUAoBQEc8eZber5g1KBJUA0XLPk2u0MMcO0hjBZWzKAT0Te1jWlOphK6KyjkrHB/0Ph/u5P8AjX61v7ZLoZezxH9D4f7uT/jX609sl0Hs8R/Q+H+7k/41+tPbJdB7PEf0Ph/u5P8AjX609sl0Hs8R/Q+H+7k/41+tPbJdB7PEf0Ph/u5P+NfrT2yXQezxNnyY+yiPB4qLEriXcxFiFKAA3Rk4j81VnqXKLjYtCkou6Po1cxqKAo498/3K+Mw6ZH4EOhJPUSLhfTrwBq0eHEh9C6BVSTCeFXGVgGHYfRqD6CDrepTtsDksVtaaPENErnIo0Bsx95rk+01uoJxuZOTTsSeGZu/8K/SowiMmPDM3f+FfpTCIyY8Mzd/4V+lMIjJjwzN3/hX6UwiMmPDM3f8AhX6UwiMmPDM3f+FfpTCIyY8Mzd/4V+lMIjJjwzN3/hX6UwiMmPDM3f8AhX6UwiMmPDM3f+FfpTCIyY8Mzd/4V+lMIjJjwzN3/hX6UwiMmPDM3f8AhX6UwiMmPDM3f+FfpTCIyY8Mzd/4V+lMIjJjwzN3/hX6UwiMmPDM3f8AhX6UwiMmPDM3f+FfpTCIyY8Mzd/4V+lMIjJjwzN3/hX6UwiMmPDM3f8AhX6UwiMmPDM3f+FfpTCIyY8Mzd/4V+lMIjJjwzN3/hX6UwiMmPDM3f8AhX6UwiMmPDM3f+FfpTCIyY8Mzd/4V+lMIjJjwzN3/hX6UwiMmPDM3f8AhX6UwiMmPDM3f+FfpTCIyY8Mzd/4V+lMIjJjwzN3/hX6UwiMmPDM3f8AhX6UwiMmPDM3f+FfpTCIyY8Mzd/4V+lMIjJjwzN3/hX6UwiMmPDM3f8AhX6UwiMmPDM3f+FfpTCIyZCNszNNHGZDlbQgAA+8Bcew1bCOLYydzrsPh1QWUWF7ntJ6ySdSfSda5229zWxLUA//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6" descr="data:image/jpeg;base64,/9j/4AAQSkZJRgABAQAAAQABAAD/2wCEAAkGBxQTEhQTExQWFBMWGBoZGBcWFh4eGRkbHRoXGBgZGhYYKCggGhwnHhscITEhJykrLi4vHB8zODMsNygtLysBCgoKDg0OGxAQGjAkHyQvLCw2LCw0NCw0LywsNCwsLC8sLCwsLCwsLCwsLC8sLDQsLSwsLCwsLCwsLCwsLCwsLP/AABEIAJMBWAMBEQACEQEDEQH/xAAcAAEAAgMBAQEAAAAAAAAAAAAAAwQCBQYBBwj/xABIEAACAQIDAwYLBwMDAgUFAAABAgMAEQQSIQUTMQYUIkFRUhUyM1NhcYGSorHRByNCcnORshdUoTVikxZDNLPB4fAkVWOC0v/EABoBAQADAQEBAAAAAAAAAAAAAAABAgMEBQb/xAA4EQACAQMCAwUGBQQBBQAAAAAAAQIDERIEMSFBUQUTMmHwFCJxgaHRM1KRweEGQrHxIxVTYnLC/9oADAMBAAIRAxEAPwD7HI7SMUQlUXR3HEnjkS/D0t6bDW5W3BK7I3JF2bENd2pPeYZmPrZrk+00yfUWRlzKPzae6KjJ9RZDmUfm090UyfUWQ5lH5tPdFMn1FkOZR+bT3RTJ9RZDmUfm090UyfUWQ5lH5tPdFMn1FkOZR+bT3RTJ9RZDmUfm090UyfUWQ5lH5tPdFMn1FkOZR+bT3RTJ9RZDmUfm090UyfUWQ5lH5tPdFMn1FkOZR+bT3RTJ9RZDmUfm090UyfUWQ5lH5tPdFMn1FkOZR+bT3RTJ9RZDmUfm090UyfUWQ5lH5tPdFMn1FkOZR+bT3RTJ9RZDmUfm090UyfUWQ5lH5tPdFMn1FkOZR+bT3RTJ9RZDmUfm090UyfUWQ5lH5tPdFMn1FkOZR+bT3RTJ9RZDmUfm090UyfUWQ5lH5tPdFMn1FkOZR+bT3RTJ9RZDmUfm090UyfUWQ5lH5tPdFMn1FkOZR+bT3RTJ9RZDmUfm090UyfUWQ5lH5tPdFMn1FkOZR+bT3RTJ9RZDmUfm090UyfUWQ5lH5tPdFMn1FkOZR+bT3RTJ9RZDmUfm090UyfUWRi+zoj/20v1EKAR6mGo9lTk+osiIM0TAMxaJiAC3jIx0UE/iUmwBOoNr3vo3+I2L9VJKuy1tDHfiVDN6WbpMfaSTVpbshbFqqkigFAKAUAoBQCgFAKAUAoDh+VfKqfnIwOAUNiD47kXCXF9L6aDUk3A0Fia66NCOHeVNjir15591S3/wYjkttO2Y7TO87oj6F/Xfh/8ArU99R2w4E9xX37zj8CXkhynnOIfA40KMSniuNBIALnQaXy9IEWuL6C2sVqMcVUp7ChXlm6VTxf5LXL7lO+DSJIVDTzEhL6gWygm3WbsAB9LGumoqo25bItqq7pJKK4soRcmNpuA8m0iknHKkd1B7LgqPhq7rUVwUCqo12rupx+A2Bt7FQYwYDHlZGcXimUWzcSL2ABBsRwBBHXe9KlKnKn3lP5oilVqRqd1V49GZ/aXyjnwZw25cKHL57qGuF3duPDiajS0Y1MshrK8qWNuZjBHtHaC75cRzHDtrEipmkZepnNxa/HQ+zrMvuqTxayZK76ssk8Vy6mvn2xjtlzRjFyc5wshtvLdJe305ra5STcA2PGrqnSrxeCtJGTq1dPJd47xfM73aO0UhgedjeNEL3HWLXFvX1euuKMHKSijvlNRi5M4PY7bT2kpnGJGEgJIRUW5NjY9hOuly2pB0FdtTuaLxxuzhpuvXWWWKI9tPtLZmWc4kYuDMA4dbHXtvci/C4PHqqaao1vdxsyKrr0PeyyR9FwOKWWNJF8V1Vh6mAI+dcEk4tpnoRkpJNE9QSKAUAoBQCgFAKAUAoBQCgFAKAUBFioQ6Mh4MpH7i1SnZ3DMcDKXjRjxZVJ9oBpJWdiFsebP8lH+RfkKS3C2LFQSKAUAoBQCgFAKAUBFLm/CRWc8n4WCHLJ2/5rO1UEsQbrItV4KfMHyPk1jsUuOx0mHw4xEhkYNmcLkBkY2FyONvhFezVjB04KUrHk0ZVFVm4xvx6nWeHdrf/bk/5l//AKrm7qh+f6HV3uo/7f1RpZNn7Rm2jhsXJhN1kKK2WRCMoZszHW/isR7K1UqMaTgpXMXCtKtGo42t5o6Tl/yWfGpG0LBJ4SSlzYEG1xccDdQQfrcYaauqbalszo1WndVJxdmjUR8pdqwC2IwG+t+KPifSd3mF/UBWro0JeGdvj6Rkq+ogvfhf4Gw5P8q8Jjp1V4d3ikvkEqgtpckI/EEam2h/zWdShUpRundeRpS1FOrKzVpLqaX7aVvzMcLmUf8AlVtoP7vl+5z9oq+C8/sfS44woCgWAAAHYBoK889M5T7UoQ2zpSeKtGw9edV+RI9tdOjdqqOTWq9FmewdpRx7JhmxHk1iXNmF72OVRbrJsLeyoqQbrOMd7lqU1GgpS2sanA8q8biFvgcAohuQrSMAvpIAKj9ia1lQpwf/ACT4mUdRVqK9OHDqzWcvcLj2wZlxcsKorraGFTYkmwLO2ul+GorTTSpKpaCfxZlq41XSbm18Ed3yO/8AA4T9CP8AgK46/wCJL4s7qH4UfgjcVkaigFAKAUAoBQCgFAKAUAoBQCgFAeGgKuyfIRfpp/EVaXiZC2M9n+Sj/IvyFRLcLYsVBIoBQCgFAKAUBXxcbHxTb/521hWhUkvcYKD4V+sE+2uF0KvNAx5s/dNR3FToCSLDSdWnt+laQo1ltw+YNlECALm57a9CCaVpPiD5jipG2TtSSZ1JwmJJuwHAscx9qtfTunSvTS7+iorxI8yT9mruT8MjuF5WYIrm51BbsMihvcPSv6LVx9xUvbFnb39K18l+poNl8rpsZjt3hVXmaW3kjIbnjexuLXNgARfifVtOhGnTvPxdDGnqZVatoL3VzPftD2jisK+HxMTPzdWAmRbWPSBF+zMLrftt2000IVE4vfkNVUnTcZrbmbvC8r8E6BxiYlBF7O4Vh6CrWN6yenqJ2xZtHUUmr5I4vE4yPH7Ywz4QFlhsZZQCAQpJ19H4QevN2CupRdKg1PnsjjclW1EXDluzL7alvzMDiTKP/KpoOGXy/cjtFXwS8/2Ok5PcsoHjCYmRcPiY+jKkrBOkNCQW0IPGsKmnkneCuvI6qepi1abs1umc5y+5QLjd3gMEd8zuC7L4umoGbgRfpFuAy/tvpqTp3qVOFjm1VZVf+KnxbNpy92MybJWGK7CDd5rcSqizG3rOY+o1npqidbJ87muqpv2fGPK30LHI3lbgzhIUaaOF441RlkYJqoAJGa2YHjp21WvQqZt2vctp9RTdNK9rcOJzv2jcpBioHiwoMkMTK00wHQGuVEBPHpEHTs0uL1vpaOErz4N7I59ZW7yDUOKW7O55FuDgMKR5lB7QoB/yK46/4kvidtD8KPwRuqyNhQCgFAKAUAoBQCgFAKAUAoBQCgPDQFXZPkIv00/iKtLxMhbGez/JR/kX5ColuFsWKgkUAoBQCgFAQ4ufIpa16yrVe7g5WuDUSbSkPWB6h9a8mWtqy2dgQnFP32/esnXqv+5gx5w/eb9zUd9U/M/1BmuLcfjP73+dWWoqr+5gni2o442b/B/xW0NdUXi4g2s0CSplkQMrDVXUEeog6V7MJPhJcCGk1ZmkPIjAXzc2S/tt7t7f4rf2mr+Yx9mpXvijd4TCRxKEjRY0HBUUAfsKxlJyd2bKKirIkkjDAhgCDoQRcEdhBqCTQycicAzZjho7+i4Huggf4rZair+YwempN3xRt8Bs+KFckMaRr2IoF/SbcTWcpSk7t3NYxjFWirHz37Y/GwX5pPnFXbodpeupwa/eHx+x222Ng4WfpYiKNiB47aG3ZnFjb21yQqzjwiztnShPxIy2ZsnC4UfcxxxZrC4tduwZjqf3pOc5+J3EKcIeFWNgJASVuLjiL6/tWZoaKbkngJWznDxFrm+XQXvrcKQDrWyr1Yq12YvT0pO7ii7LHhYYGQrEsCqWZAq5co1JydfDs1qqc5SvzL2hGNuRbwqRRqqRhEU3yqlgO02A/fSqNt8WWSS4IkM669JdOOo09fZSzFzMsLX6u2oJMN8unSHS4ajX1dtTZi56ZVva4v2X142+elRYHjSdILbiCSbjThbTjrr+1TbgDznCWzZlte17i1+y9LMi6MzIL5bi/G19bdtqgkyoBQCgFAKAUAoBQHhoCrsnyEX6afxFWl4mQtjPZ/ko/wAi/IVEtwtixUEigFAKAUAoBQFeTBIeKj2afKsJ6alLeP7AhbZSf7h7frWL0FJ9QYnZSdrfuPpVfYKS3b+n2BQmnw66DM59B0/fT/FcFSvoqfBXl8Pvw+gIRtcL4kSj0k3NYrtOMPw6aXxYB29L2IPYfrUPtfUdF+j+4MfDkv8At/b/AN6r/wBW1Hl+n8g9G3pexD7D9aldr6jov0f3BMnKFutAfUbfWto9sz/ugvkwXINuRtxuvrGn7iuyl2tQlwlePx/gGzVgRcG4PWK9NSUldA5D7QOTE2NOGMJjG6Lls7EcclrZQe6a69NWjTyvzOTU0JVXFrkbzbuDaQRlQW3b5iqlQT0WUWz9EkE3sbeu4FY05JXOiavYo4TZpiYNuDIhTKFLIWiJkkduJChWzLonDIBqALWc7rf+SqjZ7CLZr9BNyAySM7TZh0wc17W6eZwQGBAAubE2Fzkt7/IKL2t8yuuCkRUVQYpC+SIkJn3ZQCXOYuicoXMp7UjB9Nsk3x4r9/n63Is0uHpev2M8XsVvv44ogEeJ1GfIVzbsRpkYdNeABDaaC3piNRcG3zEobpLkez7MZ5GdoXtJkIAaMGPJaysdSAGGcFCdWOg6ymkrX9euocbu9ixhtiAGEmNLq8zMbD8Zcg+m5yn2Dsqrqb8ehZQXDh1LPMLYXclSbCwVSL2DXQKW6OgA0OmljpUZe/cnH3bGpk2RK2skZcPHu8qGNSvTka7X6ILBlLFPxLoDpbTNLZ+vXUzwfP168jaR7GUpKGUB3diJLAspv0GBPAiwPsrPvHdGmCsylLsqZ1LMFEsiS5wG6IJEaogPHLlSxI6yx66vnFOy24FcW1x3MsXgWcxuIGRUzgxKYrksIwJACShsFK6kGzH1GFJK6v8APiHFtp2+XAywGzWjliyRkKFAcuyMAAhVcreOHGi922brNJSTTu/Xr5hRaasdBWJqKAUAoBQCgFAKA8NAVdk+Qi/TT+Iq0vEyFsZ7P8lH+RfkKiW4WxYqCRQCgFAKAUAoBQCgIsVAHRlOgItpWVakqtNwfMHOYjYki8LOPRof2NfO1eyq8PD7y8vswUpMM68UYetTXFKhVj4otfJkkRrF8AL0ugKAlTDueCMfUprWNGrLwxb+TBcg2NK3EBR6T/6Cuyl2XqJ7rFef2RB0WBwwjQIDe3X/AJr6LTUFQpqmnewJ63BqOUU5URcchdt5lcq2VYpJLKV1/DfQjhbgTWlNXuUm9jGTa0iFVaJc7hSgWW4sXRGzMVFrZ1OgN9bcNZUE9mQ5tcizisZIghUIhkkYqRvCFWyO9w2W58W3Acaqop347Fm2rFPwwxDSCJfulJkvJqLMwdY+j0vJk3OUHo8NbWwW19yub3tsZTbeIsFjzPfKy5j0GzZVBsCSCAzA21CjTUUVPzGZJh9pTO2UQBWChmzyFRYu6i3RJNwmYXA49VQ4RXG5Kk3yIodsOqJvEBeQfd5WNne9ipOUZbAhuB6Ic/h1nBNu3IjN2V+Zb2jtHdsihQ2YqCLtcBnVAbBSANTqSL2t6qxjdFpSsauHajo1rGRnsoBJsOliSToGPBANB2dVXcE168imTT9eZbbbJykNGVkIBCZrHKVYs2a1xbI44dS8M2lcOj4Fs/Ihxe2nAkWNVJWF3DFmsCgS4JKZSelwBPi62vpZU1wv1Ic3yLC7QfeNGqKZMxvmlOQBY4SbHKSNZFFgO0+iq4q12+H+xk729cjCLbTsbiJcgMYY7zpAu2Q5RlsQD13FxUumlzGb6G6rI0FAKAUAoBQCgFAeGgKuyfIRfpp/EVaXiZC2M9n+Sj/IvyFRLcLYsVBIoBQCgFAKAUAoBQCgFAKA8IqLIHmQdg/amK6A9C0sge1IFAKAUBg8QNiQCVNxfqNitx7CR7aXBXg2bEnixqOHAd03UDsAPAcBVnJvdlVFLkebQ2espiLcI2LW7bo6cRw8a/spGWNxKN7Hr7MhOW8adEADTQAagW6wDqB1Uzl1GK6GcmCjbPdFOcgtp4xFgpPpFhY9VhUZMnFGWHwiJ4ihdLacTqTqevUk+00bb3CSRDHs9Q6sLBVzEKBpnbQt67XAt3m7dJydrEY8TPFYCOQ3dA3r9BuPXY6jsopNbEuKe4fZ8RFii9XVroSQQeIN2OvpNMmMUejAxi3QXoqUGnBWsWX1HKL+qoyYxRGdlwk5jGpNiOHUwswt6Rx7anOXUjFdD1tmREZSgte/pvbLe/G+XS/ZTNjFEi4OMCwRQOjoBp0bZNPRYWqMmTZE9QSKAUAoBQCgFAKA8NAVdk+Qi/TT+Iq0vEyFsZ7P8lH+RfkKiW4WxYqCRQCgFAYo4PAg2NjbtHEeugMqAUB4WFwL6ngPnQHtAKAUAoBQCgMRIL5bjNa9r624A27NDQHpNtTwoBmFr30436rdtAeLIDoCCbA6HqN7H22NAYyzqtszKt+FyBf1X41KTYMTi49emnR49IacePZwNLMi5kJ1y5sy5e9cW/fhSzJMXxSA2LqDroWF9NTpSzFwMUnR6a9LxekOl6u2lmLmW/XpdJej42o6PXr2UswYc9j84nC/jDhwv6r9dMX0IujIYlCQA6ksLqMwuR2jtpZk3JagHgYXIvqOI+VAe0AoDBJQeBBtobH0kH/II9hpYHrOBa5AubD0mxNh7Af2oD1GBFwQQesUBg06i92Ate9yNLC5v6hU2YPDiUzZc65uzML9vClmLmUUqsLqwYdoNx+4qGrAzoBQCgFAeGgKuyfIRfpp/EVaXiZC2M9n+Sj/ACL8hUS3C2LFQSKAUAoDVQbJZUZN4TnZHY2tdgwMni20YKBb13JvWjnxvYrYjOyJLG0pBJY5uNrgi4WwGbXje+nG2lM10FjzwRJ0RvLAKwNuPSz6ZhY26SkDqy/szXQWJJNkk5ukAenlbW4LeIT+TQD1DhTMWE+zneRzmyqWBBBNyuRAV0Oi3ufWKKSSFiHGbMksxU5rk2Udd95YtdhquZQLdwejLKkg0zOXZEhAtJY9Mk63u2YDXjYAjhbxf2hTXQWJDsjXRuiSbjXUXuBx6tf3qMxY8i2SwdDvDlU3tf0Jc3NzqVa/C+Y+m85q2wsJdlub9Mas5za36RurfmQaL1W7KKaFj3E7LclislmYWLEa2yOv4bC4zAj1e2oU1zQaMJtjsc3TvmLEg3sbmUi+vUHW35Bw0tKmvXyGJg+xnIYby9zwbgRZwAQLHo5hbU+KOGlma6DEkxey2JLA/gVejo/REmim9hfMOPZ6rFMNEh2e9k6Slsjq5YEgmQozEC/C6my9h9FRkhYwOyCECq+odm6VzxLED0cdT11OfEWJTgGZZVbKRIQxsNL6BhY9WVV9ZLH0VGWzRNir4Fb7wZ7h0ZLktcAhgtwDZyARx7L9dTmiMS1hMA0blgwYNxzXzWzOw16z0yPYKhyuiUrEHgh/vxnFpVkHA6FySD6hc9EaXLH8Rqc1w8iLGcuzGb8WXQBrMxLWa48Y8R3uPVwqMkLEuz8C0RNiGViSSb5uJtr130J9OY9eiUrkpWK8WyXvdpL6kgAWAJMWoA/I3vnjqTLmuhFjKLZbhHXMpZsgJIvfKekTe/SYX9RPXTNXFhFsxwFzMrkFSS17vZStm9R6Q+utHNCxh4HfT7w6IBxNidS1+shr66/vpZmugsY+BGto4B+8sQD0M+81XXiCw/ap7xDElw+ymDxsWuEN9bkjSQZRawC9MdX4QOy0OasxYij2S6lQGsLgNluAVGYtcE+M11XTgF9lM0xYnxOyy5IJXIZM/DUqVCuh9BF6hTsGiGPYrAEF75o8rHXU3kNyoNmHStY9Qqc0MTbw5rdK1/Rw/wA1myxnQCgFAKA8NAVdk+Qi/TT+Iq0vEyFsZ7P8lH+RfkKiW4WxYqCRQCgFAKAUAoBQCgFAKAUAoBQCgFAKAUAoBQCgFAKAUAoBQCgFAKAUAoBQCgFAKAUAoBQCgFAeGgKuyfIRfpp/EVaXiZC2M9n+Sj/IvyFRLcLYmdAdCAR6RUEkfNU7i+6Km7FjVba2nFhmjDxXRw5Z1UEplyalB0ivS1YcNL8RVJ1HHjxt16HTp9N394xklLknwv1t8OH6ml5Q8oZYE30GCixeGOu8ik1HbmQISPWCbddq66EKdX++z9eZx6hVaDalDY03Jv7RxisQkPM40DBzm3l7ZI3k4ZBxy249dbV9J3VNzyvYw0+pVWoqdrXL2A5biRJ35og3MDzWz3zZcvR8QW48dfVXm6aq61RQ2ue92l2bHR0u8Ur8bbW6+b6Glwf2oPK2SPZyO3Gwl4DrJOSygdZNgK9WeijBZSnZevM+ep6p1JKMIXZ1WyduyTgZMJEQPKSby0KDrAkKfeMOvKLenrry5VbytSu11fA9v2JUoZamWL5RXF/Pax1EcEZAIVCCAQQAQQesHrFXuzh4GXNU7i+6KXYsOap3F90UuxYjmhQW6C6kDxR11KbIJOap3F90VF2TYc1TuL7opdiw5qncX3RS7FhzVO4vuil2LDmqdxfdFLsWHNU7i+6KXYsOap3F90UuxYc1TuL7opdiw5qncX3RS7FhzVO4vuil2LDmqdxfdFLsWHNU7i+6KXYsOap3F90UuxYc1TuL7opdiw5qncX3RS7FhzVO4vuil2LGE8KKL5F6vwjtAomyDPmqdxfdFLsmxpOWO2osBhjiHh3ihlXKoUHpG19avTi5ysmVk1FXZwn9ZcJ/ZP8AuldHss+pl38R/WXCf2Un7pT2WfUd/Ef1lwn9k/7pT2WfUd/Ef1lwn9k/7pT2WfUd/Ef1lwn9k/7pT2WfUd/Ef1lwn9k/7pT2WfUd/E2fJn7TcNjMVFhlwjI0pYBmyWFkZ9beharPTyjFyuWjVjJ2R9D5qncX3RXNdmtiUCoANAVdk+Qi/TT+Iq0vEyFsZ7P8lH+RfkKiW4WxYqCRQHz/AO1LZbTPhHXExYZ496QZHZWN91qhQHhbX1iumhqqdFNVOf7EPQ19Txorw9PPb/BqdiM8JLc+wiScS0bNkkPZLCVC3/3rY+gnWuKvLT3yovF9OR7VCGtcVT1dJzj12kvg/ubMw7O3q4veQxYpVkzCFzu5C0bpqpA16V7jXtJrT21uk6cnucn/AEmoq6nCnKyfNW/U5nksYjziOZxGsuHeO5NtWKaXsbGwPUfVXFpqvdVM+h9B2xp5aiioRTfHl0szebG2dgI1IkxEBUarAjMIyRwMrkZ5D69B1C2lbzrd9LKtK/lyPMhp6umhhpKLi+cnxl/HyNXynWfGDIcfgooBosMbuEA6sxyXb26dgFehQ1mkpbJ36nj1uy+0Kru4s+r7LjywxLcG0aC44GygXHormbu7opi48HyLVQBQEGK/D+ZfnUoE9QBQCgON5T8szgsYsbJnhaNWOXR1JZwSL6EaDQ29dc86zhO3I93QdkLWaZzjK0k2uOz4L5r1wHJXlk2NxbxqgjhWIsAdXJzILm2g0J0F/XSnWc525WI7Q7Jjo9MpuV5OSXls/t/B0820oUcxtKiuIzKVLAMIwbF7ccoPXXQeGQy7dwymzTxA7sTWLi+6JsJLdy5tfhQGOz+UOFnIWHERSMb2COCTbU2t2UB5HyjwjOkYxMJeTxF3i3a5YDKL66q37GgJm2vAN799H9yQJemPuy3ih+7f00BeoBQCgFAKAUBBjPEPrHzFStwyeoBwH23/AOlt+rH8zXRpfxDKt4D5JhHRcJhHJgRt9iLtJAr5xGkDIjHKbi7EakeN+3Y75PfkYRtijmjEuRiWKyBgBHkPCzZiW6spAFra39FbX4mVkdFt6JJIGlw5QRI8YkhaMLNhmyugUN/3ImNyWvckLmAIJrKDs7P/AGaz4xuiDktDHzxUBWaMxykl4ha4w8j+I9/FccRxy367VNRvC+3+yKaWVjzlDh4xJhVJVFaGNnxCR2WQOzHfLEtr5VOQiysTG1wDSDdn/gVErq5hhYVjwMmIWzSnErAGZQcibt5MyqbgM5Fs3EBGAtc0bbnj5XCSUG0bb7N8Q0m2MCzKqnpi6oFDWhmGYgaEm2p6yO2q1lalItSd5n6SryzrFAeGgKuyfIRfpp/EVaXiZC2M9n+Sj/IvyFRLcLYsVBIoDhPtPOGBw3OJ2h0ly5Yi+byWa9jpbT139FPY56jw8v3/ANHbpO1I6FSyV8rfS/k+poNhcmsPiwWgxMhReLthiqerMzAE+gcKyq6CVPxM9Cn/AFCp+Gn9f4PYuTGHdmWPFlyubUQ9BiqliquWsxsCbC/bXOqKlfF3t5HdPtKrTx7ymllycuP6Wuavk1shcVIyvKIVWMuWIBGhUa3Itx41nSp95Kx16/V+y087X426dTc7R5IwwMFlxTpm8VjAchPZvM2UH1kVpKjGLs39Dipdp1asXKnTTtyy4/pa5pcXFgI2KSYuVGHENhHB+fD012R7KqSV4u6+X3OCX9TQg7ShZ/H+D7Ls225iym65FsbWuMosbdVTbHgePOecnLrxLNCooCDFfh/MvzqUCeoAoDU8qtrNhcLJOqhihTongQ0iIdRw0J1+dZ1ZuEbo7ez9LHU6iNKTte/H4Jv9jg+VfLDBYqBRzdnmI0zdExH9QeN22Gh67Vz1KsZLbifRdn9lazTVm+8Sj5ccvly+fFcjc/ZptXCuhhih3MwXM/4s4BAzbw6nUjonhfSr0JR2S4nB27ptTGXe1J5RbsuVvK37rfmXuVPIwYyV5d6YpNxuonVelG2ZyWvfpKyuUZOsX14W6T58p4PkI6Tx4nnR3sbRBRu1ybpIxCYz+PVS58bKGYHKbUBc/wClpUTCmGdFmwzTENJEWRlmLFgUV1IIuLEN1emgNbhPs63bxSDEFni5vYFTkYxPM7l4w2U5jKcpNzGQCCdbgYL9nciiQjFlpJ0cTF4lyM7S79XULZrK5YAMzdFrAigO3wCyhLTNG73OsaFFt1dFmY39tAWaAUAoBQCgIMZ4h9Y+YqVuGT1AOA+2/wD0tv1Y/ma6NL+IZVvAfH8LHNuMMI5b5z90hhjyrI0whtna5ucua9vwgGu12u7oxinZWZr5MCsjzNvi+QSSTOY+IDogZRfpF3kAsctr3PoteyXApjdt3NjNg5sQl98HMqiWNd2qtO4aSNkYrxlGV8t82a9gQWtVU1F7FnFyW5Bh8KcM6yLPkzu0SOIgT4ke8YgnoraULpcnpeoy3ktvXpEKOPG5Yi2FNLzeBpRlE0sLDICMO2cjQjirsHsNBdTUOaV3b+SXBuybK2zcE6xCWOWySRSySq0akZInVQCjErISxWwIFiePXUykr2a9MKDS3Nv9nmJMm2cES5cDMBdAmUCCXohF6IA1GnrqlZWpSLU3eZ+j68w6hQHhoCrsnyEX6afxFWl4mQtjPZ/ko/yL8hUS3C2LFQSKA5rljsSGcwyzQyYgw58kKeKxbJq500GQcTbU6HhWkdROlFqHMtDSwrzSm0kub9cTleUZx7qIxhHZQLLBEMuHQdQdhZpSO6LL6TwqtKgqryrzsun3OqrrYaVY6OF5fnf/AMrkaXktsPaBx0UuIhlCqkoBIARAYZFVVVdFFyBYDrr0a8qEdPKnSt8EeRQ7+WpjVrNvjuy7snk9ilixitA4L4SRFBHjMStlHp0rxtDFwrKUuCPq+3NTSrabGnJN3/ZlTk2drYZd0+EkxGGOhhlAIA7EY3y+rUeivarx01XdpM+Q089TRaaW3rgdDtDkeMRDmiicLr/9NiOi8Z69zNrk9Vyp6+yvLi6mmlelK66cme7KtQ1scdXG0vzrf5rmd9s6LLFGtiMqKLHiLKBrbro3ficTiouydyxQgUBBivw/mX51KBPUAUBx+K5X4KTnGGxQyhGZSrgsrhW0Kkfi0Btxvwva9c7qwleMj26fZWsp93X07vdJ3XBq65+X06nEbCn2YMUxljl3Nxut6QyD86jW3ZcsO3trng6eXHY+g1cO0Xp0qcllzx4P5P7W8jqeSMuDbaMvM1ZV3LZjwjJzx+TQ6gfsOwVtTx7z3en2PH7Rjq46GPtLTeSt12e72/fqy5yhjxB2jCVM4w4jj8nvshfetmuISFvltfPcW411HzhotmYDarph4ZZJlDwTMJ8xDxyELkjnUeNkcXDHxlJB4XIGWJTajwGdhPHPNDjGMMbsVhYQKmHQW0zFgXB45m9FAZYeDHIRHiDjGw6yy5jh2YyG6QnD5ZSd68flb63Dmx6IFAU8VHtoQzuDKz80VN3ezFnbEBZI2TQYiNd0WC6NdrahaAvS4PapZnWaQQ8+jO6ynemMSxBgsl/IFCzEf7bcCaAp4HCbSaOILJiY5ziEzvIJmVUAxJGdZGyNGTuwQltCL62oDYrgcbMkbzc6hlOOKyJFiJAqwEm5BQgFOFmsCB2UB9CiTKAtybAC5Nzp2k6k+mgMqAUBBjPEPrHzFStwyeoBwH23/wClt+rH8zXRpfxDKt4D43FhpeaJKJEXIGABjUOkZZ2D70AuuaQMq8Lk2vqAe66ytYwSljcbKkaZZ3zDegOcgVF3oZHMl7rlkPRU7u4NszL0hSVlZCDvdkmHw5kOHhLkNiIgyMoUJEFebdgALm8ZWZmDDxiTcg3hu130JS2RDPtFwscsjNJLOHxCnKlkcO8WaxU3YmHM1iBbLxIqcVsvh6/Uhuyu9zODHTIcJuJCJJQrksEYZ1xMuRjddbOC92JOp1sKNJ3vy+xClLhYnw8RGKTDh25uIZniIEdzG8DYgq3RKuCVykagEG3Cqt+7lz/mxdJ5WuTfZlKzbXwRYAasBZQBYQSgWA9HX1+mlZLu5WIpN58T9K15Z1igPDQFXZPkIv00/iKtLxMhbGez/JR/kX5ColuFsWKgkUBqdpbbEWKwmGyFjid7Zr6LukD6jrve1axp5QlPpb6lJTtJR6mo2py2WHn/ANyW5lub9MDPveFtOjb21pDTOWHHxX+hSVZRy4bW+pdwvKYTYrm8ERlCAGaXNaOIngl7HO/oH/obVdHGGUnboupZVLyxRWxfLIIZGXDTPDE2V5RYC4NjYHiK4XXtey4Hs0+y8lFOpFSkrpB9qqdoRWlkEbYXeZf+1YmQ5iL3zWHZ1Cma7xceQWna0krxV1O1+fLh8DU7e5YtLhZDDFPGpIEc/AEhhfUeLcAj/FZzrXjwXzOvS9mKnXiqkot84/L6nbbNYmGIk3JRSSes5RXVHZHh1klUkl1ZZqTMUBBivw/mX51KBPUA1G2+UUOFeJZiVEuaz2uqlcvjW1AObjw01tWc6ii0mdul0FXVQlKlxcbcObvfb9D5xy4g2fzgNHM+d2vMIgJEAOpYMSLN6AT6h18tVQy4M+p7Knru5xnBWS92/uvhy2287L4k239n7KXCo0MrGUg5ChzO5/8AyIbBRf8ALbq7KTVJR4PiZ6Ov2nLUtVILHnfgl/6vn9b/AFN/9mmGwQQvA7PiMtpN5o6i4Ngg0y3tqL+vqrWgobrc83t2pq3JRqq0L8LcU/n1/T4FzlLyvbC4yHDCEOsm5uxZgRvZjDxClBbxumy34DWuk+fNfDy5xDQNOuEzASZOiJiFUNKrSE7v7wDJqI8xGbWwBoCfZnLkySS5kQYeFA7zIZXQqcOuILCTdhAOlYZipI1tqBQGvX7TS2EWZYU3u+3TxiRnCAwSYlGzQqzG6qAbLoc1/FNAbnY/KmfFSWigiWOMQb4y4izgzRxykRqisHCq4sxIDEEDtoCLk1y6GLfBoIXQ4iGSVyyuqqU3dhG7qFlBznpKdLDtoDFuWku4kxe4i5sHaNAZyJi4k3K51yZUUtqekSq6kHUACSHlfKuLjwc8MaytIilopS0YWSKeRCCyqc94SuUjgwN9bUBrpvtIKGQvB90iTneB7qrRzzwRB9NFcxeML2LAHTWgNls7lXPPvHjhhEMOVZC8xEhYxLKckYQjL0gBdgW1PZcC9yM5RnGxu7RiPJutA2a+8w8M51sOG9y+y/XQG6xniH1j5ipW4ZPUA4D7b/8AS2/Vj+Zro0v4hlW8B8jKOuz1dTIDu81lZx0TiJUZypOUx6LcAaPIp0ub9vDP10Mf7CbG7P3EiRiOVYJDBvBGJLnNh0dlBc5WJLSaKQQFIvrVYyyV+fH/ACS42+BjhsEw5zEt3RFhK7vfFcsmTN0B0xmViSh4G46qltcH8QlxaRVw2DkGFnF5Ek6cix3a26RhFPpa34jc3GkLDW9S2sl6+HrzKqLxZs5NmDNgwS8YJjRiGa0Ykw8MhjO8vkLu8gUjo6te5BtXLf1zLYrga/ZiyMHZo3hMWGkyNeWygSIpAFyQoDuCOBub9d7St8eJCW5uuR8OXbmA46xo1zm1LYRiSM+oFyQB1WtVKjvSl65loK1T5H6ErzTpFAeGgKuyfIRfpp/EVaXiZC2MtmteGIjgUX+IqJbsLYs1BIoDkuWeFmGJwOMiiadcM028RLZ7SIq3UG17WOnqrqoSjhOEna9voY1U8oySvY5raGxsViINqz83dGxbYfdQsRvLREAki9hpra/UfbvGpCEqcb+G938TGUJSjN23sbnk9sabZ2KEUKPJgZwGbUFoJQACTfirWH/xdcqtSNaF5P3l9UaU6bpysvC/ozV4vZOJlXELLh55cQWJWQyfcqtxbIt7E8bC3WOFeM4Sd7ptn19PU6enKDpzjGFuKt71/N29eZs49hzPPDdGVOYblmNui9pFIOt7i4q/dybXwscr1dKNKdnd95lbquBSkgxhwDYHmjZl4vmGUqHzDL2m/wDjX0VW08MMTdT0q1a1Xeqz5c72tx8jv9nIVijUixCKCOwgC9dcdkfP1WnUk11ZYqTMUBBivw/mX51KBPUA5/lfyXTHIoLmN482RhqNbXDL1jQcCDWVWlmel2b2lLRSbSuna6+HRnN7I+zBArc5kJcggCI2VfTci7H1i3oNZR03D3merqf6jm5LuI8P/Ln9v8kezvsvtKTNNmhB6IQWZx/uJ8X2Xv2iojpuPF8C1b+pL013ULS8+KXw6/P9Gbzk3yOGDxTyxvmiaMqFbxlJZGAvwYWB10PDjxrSFHCd1sefre1nq9Mqc42kmndbPg18n64HQYvZcMpJkiRyyqpLKDdVbOoN+oN0h2HWtzxiiOSWB6Q5pB0zdvul1IuQTpx6R19J7aA9k5KYJmLnCQFiMpO6W+ULkC8OGXo27NKAuPsmAyCUwxmQWs+UZtA6rr6A7j1M3bQFb/pnB5on5rBnhCiNt0t0Cm6BTa4CnUdnVQFqDZcKbrJEi7lSkVlAyK1syr3Qco0HYKAr/wDTuE3jy82g3kgId90uZw2jBjbW44340BgnJfBiIwDCwCFmzGMRLlLDgxW2remgJ02HhgpQQRBDHuioRcpjuTu7Wtlux09JoCN+TmEMiynDQmRQFVzGuYADKAGtfQaDsoDzC8m8JHIs0eGhSVAArrGoZQE3YAI1ACdH1aUBexniH1j5ipW4ZPUA4D7b/wDS2/Vj+Zro0v4hlW8B8TnUbmPdCNl3B3rPlzLJnbMLnpKbBMoHEdRu1dy349TneysWCI7DxDBzYnNcZxPuiwGbxg+/suThk1tbpU/zf6f6JuvlYxldREjru7c2KuQEzb7euNfxbzLlN+OXXheluNn1+gv7tzLENEYWNkSZII1K2UiQO0X3i9SygllYDUg34hqJO/lf18g7W8yttNBk+73Zh3UJLHLnMhVN6L+NnEhcZepBe1tamPnvxKy24F6LKcZGGEWQ4ZLi0eTPzQFsw8XNvr3vrm09FVfg4df3+xfhn8iz9mcLJtjBBiCbudGBteCU2JHX6OqorP8A4pCkmp8T9K15Z1igPGOhoCtsofcRfpp/EVaXiZC2I8I+7bctpqTGepl1OX8y6i3dAPbY+PELhwL1VJFAa7amCkkZGjmMWUMCALhr5bXv2EceOpq8JJJ3VyrTezK6bMxGRg2JZmIOoUCxzKVIy8OiCp7b1bOF+ESLPqYSbKnKSIcSxByZDYBlCm5uw4kjrpnG6dhi+pE+xsV+HFtewBJXTTiQvV89ONW7yH5RjLqTYnZ+KICx4nJYeMVBJ6TGxBHHLlGb/adNTVVOHNBqXJkTbLxhP/itBaxyDU2INx1X49dr+gVOdP8AKMZdTexKQoBNyALm1rnrNuqsWXM6AUBHLHe3oIP7VKBJUAUAoBQCgFAKAUAoBQCgFAKAUAoBQEc8eZber5g1KBJUA0XLPk2u0MMcO0hjBZWzKAT0Te1jWlOphK6KyjkrHB/0Ph/u5P8AjX61v7ZLoZezxH9D4f7uT/jX609sl0Hs8R/Q+H+7k/41+tPbJdB7PEf0Ph/u5P8AjX609sl0Hs8R/Q+H+7k/41+tPbJdB7PEf0Ph/u5P+NfrT2yXQezxNnyY+yiPB4qLEriXcxFiFKAA3Rk4j81VnqXKLjYtCkou6Po1cxqKAo498/3K+Mw6ZH4EOhJPUSLhfTrwBq0eHEh9C6BVSTCeFXGVgGHYfRqD6CDrepTtsDksVtaaPENErnIo0Bsx95rk+01uoJxuZOTTsSeGZu/8K/SowiMmPDM3f+FfpTCIyY8Mzd/4V+lMIjJjwzN3/hX6UwiMmPDM3f8AhX6UwiMmPDM3f+FfpTCIyY8Mzd/4V+lMIjJjwzN3/hX6UwiMmPDM3f8AhX6UwiMmPDM3f+FfpTCIyY8Mzd/4V+lMIjJjwzN3/hX6UwiMmPDM3f8AhX6UwiMmPDM3f+FfpTCIyY8Mzd/4V+lMIjJjwzN3/hX6UwiMmPDM3f8AhX6UwiMmPDM3f+FfpTCIyY8Mzd/4V+lMIjJjwzN3/hX6UwiMmPDM3f8AhX6UwiMmPDM3f+FfpTCIyY8Mzd/4V+lMIjJjwzN3/hX6UwiMmPDM3f8AhX6UwiMmPDM3f+FfpTCIyY8Mzd/4V+lMIjJjwzN3/hX6UwiMmPDM3f8AhX6UwiMmPDM3f+FfpTCIyY8Mzd/4V+lMIjJjwzN3/hX6UwiMmPDM3f8AhX6UwiMmPDM3f+FfpTCIyY8Mzd/4V+lMIjJjwzN3/hX6UwiMmPDM3f8AhX6UwiMmPDM3f+FfpTCIyZCNszNNHGZDlbQgAA+8Bcew1bCOLYydzrsPh1QWUWF7ntJ6ySdSfSda5229zWxLUA//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488" name="Picture 8" descr="http://www.p4ges.org/images/espa%20logos/espablocknew.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88661" y="2213688"/>
            <a:ext cx="3338171" cy="1427068"/>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p:cNvSpPr txBox="1">
            <a:spLocks/>
          </p:cNvSpPr>
          <p:nvPr/>
        </p:nvSpPr>
        <p:spPr>
          <a:xfrm>
            <a:off x="5013043" y="1401748"/>
            <a:ext cx="4038816" cy="46137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400" dirty="0" smtClean="0">
                <a:solidFill>
                  <a:schemeClr val="tx1"/>
                </a:solidFill>
              </a:rPr>
              <a:t>Jonah </a:t>
            </a:r>
            <a:r>
              <a:rPr lang="en-GB" sz="2400" dirty="0" err="1" smtClean="0">
                <a:solidFill>
                  <a:schemeClr val="tx1"/>
                </a:solidFill>
              </a:rPr>
              <a:t>Ratsimbazafy</a:t>
            </a:r>
            <a:r>
              <a:rPr lang="en-GB" sz="2400" dirty="0" smtClean="0">
                <a:solidFill>
                  <a:schemeClr val="tx1"/>
                </a:solidFill>
              </a:rPr>
              <a:t> (GERP)</a:t>
            </a:r>
          </a:p>
          <a:p>
            <a:pPr algn="l"/>
            <a:endParaRPr lang="en-GB" sz="2400" dirty="0" smtClean="0">
              <a:solidFill>
                <a:schemeClr val="tx1"/>
              </a:solidFill>
            </a:endParaRPr>
          </a:p>
          <a:p>
            <a:pPr algn="l"/>
            <a:r>
              <a:rPr lang="en-GB" sz="2400" dirty="0" smtClean="0">
                <a:solidFill>
                  <a:schemeClr val="tx1"/>
                </a:solidFill>
              </a:rPr>
              <a:t>ESPA</a:t>
            </a:r>
          </a:p>
          <a:p>
            <a:pPr algn="l"/>
            <a:endParaRPr lang="en-GB" sz="2400" dirty="0">
              <a:solidFill>
                <a:schemeClr val="tx1"/>
              </a:solidFill>
            </a:endParaRPr>
          </a:p>
          <a:p>
            <a:pPr algn="l"/>
            <a:endParaRPr lang="en-GB" sz="2400" dirty="0" smtClean="0">
              <a:solidFill>
                <a:schemeClr val="tx1"/>
              </a:solidFill>
            </a:endParaRPr>
          </a:p>
          <a:p>
            <a:pPr algn="l"/>
            <a:endParaRPr lang="en-GB" sz="2400" dirty="0">
              <a:solidFill>
                <a:schemeClr val="tx1"/>
              </a:solidFill>
            </a:endParaRPr>
          </a:p>
          <a:p>
            <a:pPr algn="l"/>
            <a:endParaRPr lang="en-GB" sz="2400" dirty="0" smtClean="0">
              <a:solidFill>
                <a:schemeClr val="tx1"/>
              </a:solidFill>
            </a:endParaRPr>
          </a:p>
          <a:p>
            <a:pPr algn="l"/>
            <a:r>
              <a:rPr lang="en-GB" sz="2400" dirty="0" err="1" smtClean="0">
                <a:solidFill>
                  <a:schemeClr val="tx1"/>
                </a:solidFill>
              </a:rPr>
              <a:t>Jeannicq</a:t>
            </a:r>
            <a:r>
              <a:rPr lang="en-GB" sz="2400" dirty="0" smtClean="0">
                <a:solidFill>
                  <a:schemeClr val="tx1"/>
                </a:solidFill>
              </a:rPr>
              <a:t> Randrianarisoa (CI)</a:t>
            </a:r>
            <a:endParaRPr lang="en-GB" sz="2400" dirty="0" smtClean="0">
              <a:solidFill>
                <a:schemeClr val="tx1"/>
              </a:solidFill>
            </a:endParaRPr>
          </a:p>
          <a:p>
            <a:pPr algn="l"/>
            <a:endParaRPr lang="en-GB" dirty="0">
              <a:solidFill>
                <a:schemeClr val="tx1"/>
              </a:solidFill>
            </a:endParaRPr>
          </a:p>
        </p:txBody>
      </p:sp>
      <p:pic>
        <p:nvPicPr>
          <p:cNvPr id="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79773" y="4941168"/>
            <a:ext cx="2164942" cy="786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297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over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9597"/>
            <a:ext cx="4824536" cy="6827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116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907704" y="1268760"/>
            <a:ext cx="6118898"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0" y="0"/>
            <a:ext cx="1115617" cy="6858000"/>
            <a:chOff x="0" y="0"/>
            <a:chExt cx="1115617" cy="6858000"/>
          </a:xfrm>
        </p:grpSpPr>
        <p:sp>
          <p:nvSpPr>
            <p:cNvPr id="6" name="Rectangle 5"/>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
        <p:nvSpPr>
          <p:cNvPr id="8" name="Content Placeholder 2"/>
          <p:cNvSpPr txBox="1">
            <a:spLocks/>
          </p:cNvSpPr>
          <p:nvPr/>
        </p:nvSpPr>
        <p:spPr>
          <a:xfrm>
            <a:off x="1259632" y="216615"/>
            <a:ext cx="788436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Remember that high IF journals have high rejection rates</a:t>
            </a:r>
            <a:endParaRPr lang="en-US" dirty="0"/>
          </a:p>
        </p:txBody>
      </p:sp>
      <p:sp>
        <p:nvSpPr>
          <p:cNvPr id="9" name="Text Box 4"/>
          <p:cNvSpPr txBox="1">
            <a:spLocks noChangeArrowheads="1"/>
          </p:cNvSpPr>
          <p:nvPr/>
        </p:nvSpPr>
        <p:spPr bwMode="auto">
          <a:xfrm>
            <a:off x="1475656" y="6212115"/>
            <a:ext cx="7378058" cy="492488"/>
          </a:xfrm>
          <a:prstGeom prst="rect">
            <a:avLst/>
          </a:prstGeom>
          <a:noFill/>
          <a:ln w="9525">
            <a:noFill/>
            <a:round/>
            <a:headEnd/>
            <a:tailEnd/>
          </a:ln>
        </p:spPr>
        <p:txBody>
          <a:bodyPr lIns="81639" tIns="49620" rIns="81639" bIns="40820"/>
          <a:lstStyle/>
          <a:p>
            <a:r>
              <a:rPr lang="en-GB" sz="1000" dirty="0"/>
              <a:t>Aarssen, L. W., et al. "Bang for your buck: rejection rates and impact factors in ecological journals." </a:t>
            </a:r>
            <a:r>
              <a:rPr lang="en-GB" sz="1000" i="1" dirty="0"/>
              <a:t>Open Ecology Journal</a:t>
            </a:r>
            <a:r>
              <a:rPr lang="en-GB" sz="1000" dirty="0"/>
              <a:t> 1 (2008): 14-19. </a:t>
            </a:r>
            <a:r>
              <a:rPr lang="en-GB" sz="1000" dirty="0">
                <a:hlinkClick r:id="rId4"/>
              </a:rPr>
              <a:t>http://</a:t>
            </a:r>
            <a:r>
              <a:rPr lang="en-GB" sz="1000" dirty="0" smtClean="0">
                <a:hlinkClick r:id="rId4"/>
              </a:rPr>
              <a:t>benthamsciencepublisher.com/open/toecolj/articles/V001/14TOECOLJ.pdf</a:t>
            </a:r>
            <a:r>
              <a:rPr lang="en-GB" sz="1000" dirty="0" smtClean="0"/>
              <a:t> </a:t>
            </a:r>
            <a:endParaRPr lang="en-GB" sz="1000" dirty="0"/>
          </a:p>
        </p:txBody>
      </p:sp>
      <p:sp>
        <p:nvSpPr>
          <p:cNvPr id="10" name="Oval 9"/>
          <p:cNvSpPr/>
          <p:nvPr/>
        </p:nvSpPr>
        <p:spPr>
          <a:xfrm>
            <a:off x="2699792" y="1772816"/>
            <a:ext cx="5040560" cy="129614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867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986" y="173923"/>
            <a:ext cx="8229600" cy="1143000"/>
          </a:xfrm>
        </p:spPr>
        <p:txBody>
          <a:bodyPr>
            <a:normAutofit/>
          </a:bodyPr>
          <a:lstStyle/>
          <a:p>
            <a:r>
              <a:rPr lang="en-GB" dirty="0" smtClean="0"/>
              <a:t>Selecting the right journal: how</a:t>
            </a:r>
            <a:endParaRPr lang="en-GB" dirty="0"/>
          </a:p>
        </p:txBody>
      </p:sp>
      <p:grpSp>
        <p:nvGrpSpPr>
          <p:cNvPr id="5" name="Group 4"/>
          <p:cNvGrpSpPr/>
          <p:nvPr/>
        </p:nvGrpSpPr>
        <p:grpSpPr>
          <a:xfrm>
            <a:off x="0" y="0"/>
            <a:ext cx="1115617" cy="6858000"/>
            <a:chOff x="0" y="0"/>
            <a:chExt cx="1115617" cy="6858000"/>
          </a:xfrm>
        </p:grpSpPr>
        <p:sp>
          <p:nvSpPr>
            <p:cNvPr id="6" name="Rectangle 5"/>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
        <p:nvSpPr>
          <p:cNvPr id="8" name="Content Placeholder 2"/>
          <p:cNvSpPr txBox="1">
            <a:spLocks/>
          </p:cNvSpPr>
          <p:nvPr/>
        </p:nvSpPr>
        <p:spPr>
          <a:xfrm>
            <a:off x="1259632" y="1628800"/>
            <a:ext cx="7776864"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Search Google Scholar for similar research and see where it is published</a:t>
            </a:r>
          </a:p>
          <a:p>
            <a:r>
              <a:rPr lang="en-US" dirty="0"/>
              <a:t>Familiarity (which journal publishes the research you most frequently read/cite in your work</a:t>
            </a:r>
            <a:r>
              <a:rPr lang="en-US" dirty="0" smtClean="0"/>
              <a:t>?)</a:t>
            </a:r>
          </a:p>
          <a:p>
            <a:r>
              <a:rPr lang="en-US" dirty="0" smtClean="0"/>
              <a:t>Look at your reference list</a:t>
            </a:r>
            <a:endParaRPr lang="en-US" dirty="0"/>
          </a:p>
          <a:p>
            <a:r>
              <a:rPr lang="en-US" dirty="0" smtClean="0"/>
              <a:t>Ask advice of colleagues</a:t>
            </a:r>
          </a:p>
          <a:p>
            <a:r>
              <a:rPr lang="en-US" dirty="0" smtClean="0"/>
              <a:t>Read the aims and scope of possible journals</a:t>
            </a:r>
          </a:p>
          <a:p>
            <a:endParaRPr lang="en-US" dirty="0" smtClean="0"/>
          </a:p>
        </p:txBody>
      </p:sp>
    </p:spTree>
    <p:extLst>
      <p:ext uri="{BB962C8B-B14F-4D97-AF65-F5344CB8AC3E}">
        <p14:creationId xmlns:p14="http://schemas.microsoft.com/office/powerpoint/2010/main" val="3980600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52638"/>
            <a:ext cx="8229600" cy="4525963"/>
          </a:xfrm>
        </p:spPr>
        <p:txBody>
          <a:bodyPr/>
          <a:lstStyle/>
          <a:p>
            <a:r>
              <a:rPr lang="en-GB" dirty="0" smtClean="0"/>
              <a:t>What do other researchers do (from Haddaway in prep)?</a:t>
            </a:r>
          </a:p>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3445910746"/>
              </p:ext>
            </p:extLst>
          </p:nvPr>
        </p:nvGraphicFramePr>
        <p:xfrm>
          <a:off x="1475656" y="1694026"/>
          <a:ext cx="6984776" cy="5270857"/>
        </p:xfrm>
        <a:graphic>
          <a:graphicData uri="http://schemas.openxmlformats.org/presentationml/2006/ole">
            <mc:AlternateContent xmlns:mc="http://schemas.openxmlformats.org/markup-compatibility/2006">
              <mc:Choice xmlns:v="urn:schemas-microsoft-com:vml" Requires="v">
                <p:oleObj spid="_x0000_s19503" name="Document" r:id="rId3" imgW="5476320" imgH="4132440" progId="Word.Document.12">
                  <p:link updateAutomatic="1"/>
                </p:oleObj>
              </mc:Choice>
              <mc:Fallback>
                <p:oleObj name="Document" r:id="rId3" imgW="5476320" imgH="4132440" progId="Word.Document.12">
                  <p:link updateAutomatic="1"/>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694026"/>
                        <a:ext cx="6984776" cy="5270857"/>
                      </a:xfrm>
                      <a:prstGeom prst="rect">
                        <a:avLst/>
                      </a:prstGeom>
                      <a:noFill/>
                      <a:ln>
                        <a:noFill/>
                      </a:ln>
                    </p:spPr>
                  </p:pic>
                </p:oleObj>
              </mc:Fallback>
            </mc:AlternateContent>
          </a:graphicData>
        </a:graphic>
      </p:graphicFrame>
      <p:grpSp>
        <p:nvGrpSpPr>
          <p:cNvPr id="5" name="Group 4"/>
          <p:cNvGrpSpPr/>
          <p:nvPr/>
        </p:nvGrpSpPr>
        <p:grpSpPr>
          <a:xfrm>
            <a:off x="0" y="0"/>
            <a:ext cx="1115617" cy="6858000"/>
            <a:chOff x="0" y="0"/>
            <a:chExt cx="1115617" cy="6858000"/>
          </a:xfrm>
        </p:grpSpPr>
        <p:sp>
          <p:nvSpPr>
            <p:cNvPr id="6" name="Rectangle 5"/>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Tree>
    <p:extLst>
      <p:ext uri="{BB962C8B-B14F-4D97-AF65-F5344CB8AC3E}">
        <p14:creationId xmlns:p14="http://schemas.microsoft.com/office/powerpoint/2010/main" val="3406895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1218"/>
            <a:ext cx="8229600" cy="1143000"/>
          </a:xfrm>
        </p:spPr>
        <p:txBody>
          <a:bodyPr>
            <a:normAutofit fontScale="90000"/>
          </a:bodyPr>
          <a:lstStyle/>
          <a:p>
            <a:r>
              <a:rPr lang="en-GB" dirty="0" smtClean="0"/>
              <a:t>Selecting the right journal: avoiding predatory journals</a:t>
            </a:r>
            <a:endParaRPr lang="en-GB" dirty="0"/>
          </a:p>
        </p:txBody>
      </p:sp>
      <p:sp>
        <p:nvSpPr>
          <p:cNvPr id="3" name="Content Placeholder 2"/>
          <p:cNvSpPr>
            <a:spLocks noGrp="1"/>
          </p:cNvSpPr>
          <p:nvPr>
            <p:ph idx="1"/>
          </p:nvPr>
        </p:nvSpPr>
        <p:spPr>
          <a:xfrm>
            <a:off x="1132908" y="1772816"/>
            <a:ext cx="7903588" cy="4525963"/>
          </a:xfrm>
        </p:spPr>
        <p:txBody>
          <a:bodyPr>
            <a:normAutofit lnSpcReduction="10000"/>
          </a:bodyPr>
          <a:lstStyle/>
          <a:p>
            <a:r>
              <a:rPr lang="en-US" dirty="0"/>
              <a:t>What is a </a:t>
            </a:r>
            <a:r>
              <a:rPr lang="en-US" i="1" dirty="0"/>
              <a:t>predatory </a:t>
            </a:r>
            <a:r>
              <a:rPr lang="en-US" dirty="0"/>
              <a:t>journal?</a:t>
            </a:r>
          </a:p>
          <a:p>
            <a:pPr lvl="1"/>
            <a:r>
              <a:rPr lang="en-US" dirty="0" smtClean="0"/>
              <a:t>advent </a:t>
            </a:r>
            <a:r>
              <a:rPr lang="en-US" dirty="0"/>
              <a:t>of Open Access means that journals </a:t>
            </a:r>
            <a:r>
              <a:rPr lang="en-US" dirty="0" smtClean="0"/>
              <a:t>don’t need subscription fees-just need to persuade authors </a:t>
            </a:r>
            <a:r>
              <a:rPr lang="en-US" dirty="0"/>
              <a:t>to publish</a:t>
            </a:r>
          </a:p>
          <a:p>
            <a:pPr lvl="1"/>
            <a:r>
              <a:rPr lang="en-US" dirty="0" smtClean="0"/>
              <a:t>Predatory journals are driven </a:t>
            </a:r>
            <a:r>
              <a:rPr lang="en-US" dirty="0"/>
              <a:t>by income; the more published articles the better</a:t>
            </a:r>
          </a:p>
          <a:p>
            <a:pPr lvl="1"/>
            <a:r>
              <a:rPr lang="en-US" dirty="0" smtClean="0"/>
              <a:t>journals </a:t>
            </a:r>
            <a:r>
              <a:rPr lang="en-US" dirty="0"/>
              <a:t>will accept poor quality research, very crude peer-review if at all…</a:t>
            </a:r>
          </a:p>
          <a:p>
            <a:pPr lvl="1"/>
            <a:r>
              <a:rPr lang="en-US" dirty="0"/>
              <a:t>publishing in a predatory journal is often viewed as being detrimental to </a:t>
            </a:r>
            <a:r>
              <a:rPr lang="en-US" dirty="0" smtClean="0"/>
              <a:t>careers</a:t>
            </a:r>
            <a:endParaRPr lang="en-US" dirty="0"/>
          </a:p>
          <a:p>
            <a:endParaRPr lang="en-GB" dirty="0"/>
          </a:p>
        </p:txBody>
      </p:sp>
      <p:grpSp>
        <p:nvGrpSpPr>
          <p:cNvPr id="5" name="Group 4"/>
          <p:cNvGrpSpPr/>
          <p:nvPr/>
        </p:nvGrpSpPr>
        <p:grpSpPr>
          <a:xfrm>
            <a:off x="0" y="0"/>
            <a:ext cx="1115617" cy="6858000"/>
            <a:chOff x="0" y="0"/>
            <a:chExt cx="1115617" cy="6858000"/>
          </a:xfrm>
        </p:grpSpPr>
        <p:sp>
          <p:nvSpPr>
            <p:cNvPr id="6" name="Rectangle 5"/>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Tree>
    <p:extLst>
      <p:ext uri="{BB962C8B-B14F-4D97-AF65-F5344CB8AC3E}">
        <p14:creationId xmlns:p14="http://schemas.microsoft.com/office/powerpoint/2010/main" val="3317688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980728"/>
            <a:ext cx="8229600" cy="4525963"/>
          </a:xfrm>
        </p:spPr>
        <p:txBody>
          <a:bodyPr>
            <a:normAutofit fontScale="25000" lnSpcReduction="20000"/>
          </a:bodyPr>
          <a:lstStyle/>
          <a:p>
            <a:pPr marL="0" indent="0">
              <a:buNone/>
            </a:pPr>
            <a:r>
              <a:rPr lang="en-GB" sz="11200" dirty="0" smtClean="0">
                <a:latin typeface="+mj-lt"/>
                <a:cs typeface="Arial" pitchFamily="34" charset="0"/>
              </a:rPr>
              <a:t>How to spot a predatory journal</a:t>
            </a:r>
          </a:p>
          <a:p>
            <a:r>
              <a:rPr lang="en-US" sz="9600" dirty="0" err="1">
                <a:latin typeface="+mj-lt"/>
                <a:cs typeface="Arial" pitchFamily="34" charset="0"/>
              </a:rPr>
              <a:t>Beall’s</a:t>
            </a:r>
            <a:r>
              <a:rPr lang="en-US" sz="9600" dirty="0">
                <a:latin typeface="+mj-lt"/>
                <a:cs typeface="Arial" pitchFamily="34" charset="0"/>
              </a:rPr>
              <a:t> List is a list of publishers and journals that have been assessed </a:t>
            </a:r>
            <a:r>
              <a:rPr lang="en-US" sz="9600" dirty="0" smtClean="0">
                <a:latin typeface="+mj-lt"/>
                <a:cs typeface="Arial" pitchFamily="34" charset="0"/>
              </a:rPr>
              <a:t>based </a:t>
            </a:r>
            <a:r>
              <a:rPr lang="en-US" sz="9600" dirty="0">
                <a:latin typeface="+mj-lt"/>
                <a:cs typeface="Arial" pitchFamily="34" charset="0"/>
              </a:rPr>
              <a:t>on key criteria</a:t>
            </a:r>
          </a:p>
          <a:p>
            <a:pPr lvl="1"/>
            <a:r>
              <a:rPr lang="en-US" sz="9600" dirty="0" smtClean="0">
                <a:latin typeface="+mj-lt"/>
                <a:cs typeface="Arial" pitchFamily="34" charset="0"/>
              </a:rPr>
              <a:t>editorial </a:t>
            </a:r>
            <a:r>
              <a:rPr lang="en-US" sz="9600" dirty="0">
                <a:latin typeface="+mj-lt"/>
                <a:cs typeface="Arial" pitchFamily="34" charset="0"/>
              </a:rPr>
              <a:t>board not named</a:t>
            </a:r>
          </a:p>
          <a:p>
            <a:pPr lvl="1"/>
            <a:r>
              <a:rPr lang="en-US" sz="9600" dirty="0">
                <a:latin typeface="+mj-lt"/>
                <a:cs typeface="Arial" pitchFamily="34" charset="0"/>
              </a:rPr>
              <a:t>no academic information (affiliations etc.) for editorial board</a:t>
            </a:r>
          </a:p>
          <a:p>
            <a:pPr lvl="1"/>
            <a:r>
              <a:rPr lang="en-US" sz="9600" dirty="0" smtClean="0">
                <a:latin typeface="+mj-lt"/>
                <a:cs typeface="Arial" pitchFamily="34" charset="0"/>
              </a:rPr>
              <a:t>identical </a:t>
            </a:r>
            <a:r>
              <a:rPr lang="en-US" sz="9600" dirty="0">
                <a:latin typeface="+mj-lt"/>
                <a:cs typeface="Arial" pitchFamily="34" charset="0"/>
              </a:rPr>
              <a:t>editorial boards for different journals</a:t>
            </a:r>
          </a:p>
          <a:p>
            <a:pPr lvl="1"/>
            <a:r>
              <a:rPr lang="en-US" sz="9600" dirty="0">
                <a:latin typeface="+mj-lt"/>
                <a:cs typeface="Arial" pitchFamily="34" charset="0"/>
              </a:rPr>
              <a:t>poor/lack of information on publishing processes</a:t>
            </a:r>
          </a:p>
          <a:p>
            <a:pPr lvl="1"/>
            <a:r>
              <a:rPr lang="en-US" sz="9600" dirty="0">
                <a:latin typeface="+mj-lt"/>
                <a:cs typeface="Arial" pitchFamily="34" charset="0"/>
              </a:rPr>
              <a:t>no archiving policy (e.g. DOI codes)</a:t>
            </a:r>
          </a:p>
          <a:p>
            <a:pPr lvl="1"/>
            <a:r>
              <a:rPr lang="en-US" sz="9600" dirty="0" smtClean="0">
                <a:latin typeface="+mj-lt"/>
                <a:cs typeface="Arial" pitchFamily="34" charset="0"/>
              </a:rPr>
              <a:t>journal </a:t>
            </a:r>
            <a:r>
              <a:rPr lang="en-US" sz="9600" dirty="0">
                <a:latin typeface="+mj-lt"/>
                <a:cs typeface="Arial" pitchFamily="34" charset="0"/>
              </a:rPr>
              <a:t>name mimics an existing, well-respected journal (e.g. adding ‘International’ to title)</a:t>
            </a:r>
          </a:p>
          <a:p>
            <a:r>
              <a:rPr lang="en-US" sz="9600" dirty="0">
                <a:latin typeface="+mj-lt"/>
                <a:cs typeface="Arial" pitchFamily="34" charset="0"/>
              </a:rPr>
              <a:t>See </a:t>
            </a:r>
            <a:r>
              <a:rPr lang="en-US" sz="9600" dirty="0">
                <a:latin typeface="+mj-lt"/>
                <a:cs typeface="Arial" pitchFamily="34" charset="0"/>
                <a:hlinkClick r:id="rId2"/>
              </a:rPr>
              <a:t>http://scholarlyoa.com/2012/11/30/criteria-for-determining-predatory-open-access-publishers-2nd-edition/</a:t>
            </a:r>
            <a:r>
              <a:rPr lang="en-US" sz="9600" dirty="0">
                <a:latin typeface="+mj-lt"/>
                <a:cs typeface="Arial" pitchFamily="34" charset="0"/>
              </a:rPr>
              <a:t> for complete list of criteria</a:t>
            </a:r>
          </a:p>
          <a:p>
            <a:endParaRPr lang="en-GB" dirty="0"/>
          </a:p>
        </p:txBody>
      </p:sp>
      <p:grpSp>
        <p:nvGrpSpPr>
          <p:cNvPr id="4" name="Group 3"/>
          <p:cNvGrpSpPr/>
          <p:nvPr/>
        </p:nvGrpSpPr>
        <p:grpSpPr>
          <a:xfrm>
            <a:off x="0" y="0"/>
            <a:ext cx="1115617" cy="6858000"/>
            <a:chOff x="0" y="0"/>
            <a:chExt cx="1115617" cy="685800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Tree>
    <p:extLst>
      <p:ext uri="{BB962C8B-B14F-4D97-AF65-F5344CB8AC3E}">
        <p14:creationId xmlns:p14="http://schemas.microsoft.com/office/powerpoint/2010/main" val="745857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1218"/>
            <a:ext cx="8229600" cy="1143000"/>
          </a:xfrm>
        </p:spPr>
        <p:txBody>
          <a:bodyPr>
            <a:normAutofit fontScale="90000"/>
          </a:bodyPr>
          <a:lstStyle/>
          <a:p>
            <a:r>
              <a:rPr lang="en-GB" dirty="0" smtClean="0"/>
              <a:t>Selecting the right journal: useful resources</a:t>
            </a:r>
            <a:endParaRPr lang="en-GB" dirty="0"/>
          </a:p>
        </p:txBody>
      </p:sp>
      <p:sp>
        <p:nvSpPr>
          <p:cNvPr id="3" name="Content Placeholder 2"/>
          <p:cNvSpPr>
            <a:spLocks noGrp="1"/>
          </p:cNvSpPr>
          <p:nvPr>
            <p:ph idx="1"/>
          </p:nvPr>
        </p:nvSpPr>
        <p:spPr>
          <a:xfrm>
            <a:off x="1132908" y="1772816"/>
            <a:ext cx="8229600" cy="4525963"/>
          </a:xfrm>
        </p:spPr>
        <p:txBody>
          <a:bodyPr>
            <a:normAutofit/>
          </a:bodyPr>
          <a:lstStyle/>
          <a:p>
            <a:r>
              <a:rPr lang="en-GB" sz="2400" dirty="0" smtClean="0"/>
              <a:t>JANE (Journal </a:t>
            </a:r>
            <a:r>
              <a:rPr lang="en-GB" sz="2400" dirty="0"/>
              <a:t>A</a:t>
            </a:r>
            <a:r>
              <a:rPr lang="en-GB" sz="2400" dirty="0" smtClean="0"/>
              <a:t>uthor Name Estimator)</a:t>
            </a:r>
          </a:p>
          <a:p>
            <a:pPr marL="0" indent="0">
              <a:buNone/>
            </a:pPr>
            <a:r>
              <a:rPr lang="en-GB" sz="2400" dirty="0"/>
              <a:t>http</a:t>
            </a:r>
            <a:r>
              <a:rPr lang="en-GB" sz="2400" dirty="0" smtClean="0"/>
              <a:t>://www.biosemantics.org/jane</a:t>
            </a:r>
            <a:r>
              <a:rPr lang="en-GB" sz="2400" dirty="0"/>
              <a:t>/</a:t>
            </a:r>
          </a:p>
        </p:txBody>
      </p:sp>
      <p:grpSp>
        <p:nvGrpSpPr>
          <p:cNvPr id="5" name="Group 4"/>
          <p:cNvGrpSpPr/>
          <p:nvPr/>
        </p:nvGrpSpPr>
        <p:grpSpPr>
          <a:xfrm>
            <a:off x="0" y="0"/>
            <a:ext cx="1115617" cy="6858000"/>
            <a:chOff x="0" y="0"/>
            <a:chExt cx="1115617" cy="6858000"/>
          </a:xfrm>
        </p:grpSpPr>
        <p:sp>
          <p:nvSpPr>
            <p:cNvPr id="6" name="Rectangle 5"/>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pic>
        <p:nvPicPr>
          <p:cNvPr id="2048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79912" y="2725255"/>
            <a:ext cx="4463336" cy="4589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801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3068960"/>
            <a:ext cx="7355160" cy="1143000"/>
          </a:xfrm>
        </p:spPr>
        <p:txBody>
          <a:bodyPr>
            <a:normAutofit fontScale="90000"/>
          </a:bodyPr>
          <a:lstStyle/>
          <a:p>
            <a:r>
              <a:rPr lang="en-GB" dirty="0"/>
              <a:t>2</a:t>
            </a:r>
            <a:r>
              <a:rPr lang="en-GB" dirty="0" smtClean="0"/>
              <a:t>) Understanding the peer review process</a:t>
            </a:r>
            <a:br>
              <a:rPr lang="en-GB" dirty="0" smtClean="0"/>
            </a:br>
            <a:endParaRPr lang="en-GB" dirty="0"/>
          </a:p>
        </p:txBody>
      </p:sp>
      <p:grpSp>
        <p:nvGrpSpPr>
          <p:cNvPr id="4" name="Group 3"/>
          <p:cNvGrpSpPr/>
          <p:nvPr/>
        </p:nvGrpSpPr>
        <p:grpSpPr>
          <a:xfrm>
            <a:off x="0" y="0"/>
            <a:ext cx="1115617" cy="6858000"/>
            <a:chOff x="0" y="0"/>
            <a:chExt cx="1115617" cy="685800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Tree>
    <p:extLst>
      <p:ext uri="{BB962C8B-B14F-4D97-AF65-F5344CB8AC3E}">
        <p14:creationId xmlns:p14="http://schemas.microsoft.com/office/powerpoint/2010/main" val="3042749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he peer review proces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65441" b="58544"/>
          <a:stretch/>
        </p:blipFill>
        <p:spPr bwMode="auto">
          <a:xfrm>
            <a:off x="748307" y="11745"/>
            <a:ext cx="2677282" cy="29852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 peer review proces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31840"/>
          <a:stretch/>
        </p:blipFill>
        <p:spPr bwMode="auto">
          <a:xfrm>
            <a:off x="611561" y="2204864"/>
            <a:ext cx="7344816" cy="465342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V="1">
            <a:off x="3779912" y="1772816"/>
            <a:ext cx="0" cy="122413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50722" y="856961"/>
            <a:ext cx="1866491" cy="923330"/>
          </a:xfrm>
          <a:prstGeom prst="rect">
            <a:avLst/>
          </a:prstGeom>
          <a:noFill/>
        </p:spPr>
        <p:txBody>
          <a:bodyPr wrap="square" rtlCol="0">
            <a:spAutoFit/>
          </a:bodyPr>
          <a:lstStyle/>
          <a:p>
            <a:r>
              <a:rPr lang="en-GB" dirty="0" smtClean="0"/>
              <a:t>5%-60% rejected without review</a:t>
            </a:r>
            <a:endParaRPr lang="en-GB" dirty="0"/>
          </a:p>
        </p:txBody>
      </p:sp>
      <p:sp>
        <p:nvSpPr>
          <p:cNvPr id="13" name="TextBox 12"/>
          <p:cNvSpPr txBox="1"/>
          <p:nvPr/>
        </p:nvSpPr>
        <p:spPr>
          <a:xfrm>
            <a:off x="5508104" y="718461"/>
            <a:ext cx="3387235" cy="646331"/>
          </a:xfrm>
          <a:prstGeom prst="rect">
            <a:avLst/>
          </a:prstGeom>
          <a:noFill/>
        </p:spPr>
        <p:txBody>
          <a:bodyPr wrap="square" rtlCol="0">
            <a:spAutoFit/>
          </a:bodyPr>
          <a:lstStyle/>
          <a:p>
            <a:r>
              <a:rPr lang="en-GB" dirty="0" smtClean="0"/>
              <a:t>A varying proportion are rejected after review </a:t>
            </a:r>
            <a:endParaRPr lang="en-GB" dirty="0"/>
          </a:p>
        </p:txBody>
      </p:sp>
      <p:cxnSp>
        <p:nvCxnSpPr>
          <p:cNvPr id="14" name="Straight Arrow Connector 13"/>
          <p:cNvCxnSpPr/>
          <p:nvPr/>
        </p:nvCxnSpPr>
        <p:spPr>
          <a:xfrm flipV="1">
            <a:off x="4860032" y="1807013"/>
            <a:ext cx="504056" cy="118994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 name="Picture 2" descr="http://www.smile4.at/wp-content/uploads/2014/03/joel-ratsirarson.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7544" y="9397"/>
            <a:ext cx="2304381" cy="242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730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Editor’s decision</a:t>
            </a:r>
            <a:endParaRPr lang="en-GB" dirty="0"/>
          </a:p>
        </p:txBody>
      </p:sp>
      <p:sp>
        <p:nvSpPr>
          <p:cNvPr id="3" name="Content Placeholder 2"/>
          <p:cNvSpPr>
            <a:spLocks noGrp="1"/>
          </p:cNvSpPr>
          <p:nvPr>
            <p:ph idx="1"/>
          </p:nvPr>
        </p:nvSpPr>
        <p:spPr>
          <a:xfrm>
            <a:off x="1475656" y="1600200"/>
            <a:ext cx="7668344" cy="4525963"/>
          </a:xfrm>
        </p:spPr>
        <p:txBody>
          <a:bodyPr>
            <a:normAutofit/>
          </a:bodyPr>
          <a:lstStyle/>
          <a:p>
            <a:pPr marL="514350" indent="-514350">
              <a:buAutoNum type="arabicParenR"/>
            </a:pPr>
            <a:r>
              <a:rPr lang="en-GB" dirty="0" smtClean="0"/>
              <a:t>Reject (usually on scope)-NB up to 92% for some journals!</a:t>
            </a:r>
          </a:p>
          <a:p>
            <a:pPr marL="514350" indent="-514350">
              <a:buAutoNum type="arabicParenR"/>
            </a:pPr>
            <a:r>
              <a:rPr lang="en-GB" dirty="0" smtClean="0"/>
              <a:t>Minor revision</a:t>
            </a:r>
          </a:p>
          <a:p>
            <a:pPr marL="514350" indent="-514350">
              <a:buAutoNum type="arabicParenR"/>
            </a:pPr>
            <a:r>
              <a:rPr lang="en-GB" dirty="0" smtClean="0"/>
              <a:t>Reject but resubmission encouraged (this is a major revision/rewrite/reanalysis)</a:t>
            </a:r>
          </a:p>
          <a:p>
            <a:pPr marL="514350" indent="-514350">
              <a:buAutoNum type="arabicParenR"/>
            </a:pPr>
            <a:r>
              <a:rPr lang="en-GB" dirty="0" smtClean="0"/>
              <a:t>Accept (usually subject to some minor conditions)</a:t>
            </a:r>
          </a:p>
        </p:txBody>
      </p:sp>
      <p:grpSp>
        <p:nvGrpSpPr>
          <p:cNvPr id="4" name="Group 3"/>
          <p:cNvGrpSpPr/>
          <p:nvPr/>
        </p:nvGrpSpPr>
        <p:grpSpPr>
          <a:xfrm>
            <a:off x="0" y="0"/>
            <a:ext cx="1115617" cy="6858000"/>
            <a:chOff x="0" y="0"/>
            <a:chExt cx="1115617" cy="685800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Tree>
    <p:extLst>
      <p:ext uri="{BB962C8B-B14F-4D97-AF65-F5344CB8AC3E}">
        <p14:creationId xmlns:p14="http://schemas.microsoft.com/office/powerpoint/2010/main" val="3503160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916832"/>
            <a:ext cx="8229600" cy="4525963"/>
          </a:xfrm>
        </p:spPr>
        <p:txBody>
          <a:bodyPr/>
          <a:lstStyle/>
          <a:p>
            <a:r>
              <a:rPr lang="en-GB" dirty="0"/>
              <a:t>Understanding academic </a:t>
            </a:r>
            <a:r>
              <a:rPr lang="en-GB" dirty="0" smtClean="0"/>
              <a:t>publishing</a:t>
            </a:r>
          </a:p>
          <a:p>
            <a:r>
              <a:rPr lang="en-GB" dirty="0" smtClean="0"/>
              <a:t>The peer </a:t>
            </a:r>
            <a:r>
              <a:rPr lang="en-GB" dirty="0"/>
              <a:t>review </a:t>
            </a:r>
            <a:r>
              <a:rPr lang="en-GB" dirty="0" smtClean="0"/>
              <a:t>process</a:t>
            </a:r>
          </a:p>
          <a:p>
            <a:r>
              <a:rPr lang="en-GB" dirty="0" smtClean="0"/>
              <a:t>Getting published</a:t>
            </a:r>
          </a:p>
          <a:p>
            <a:r>
              <a:rPr lang="en-GB" dirty="0" smtClean="0"/>
              <a:t>Helping your audience find the paper (self promotion!)</a:t>
            </a:r>
            <a:endParaRPr lang="en-GB" dirty="0"/>
          </a:p>
        </p:txBody>
      </p:sp>
      <p:grpSp>
        <p:nvGrpSpPr>
          <p:cNvPr id="4" name="Group 3"/>
          <p:cNvGrpSpPr/>
          <p:nvPr/>
        </p:nvGrpSpPr>
        <p:grpSpPr>
          <a:xfrm>
            <a:off x="0" y="0"/>
            <a:ext cx="1115617" cy="6858000"/>
            <a:chOff x="0" y="0"/>
            <a:chExt cx="1115617" cy="685800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
        <p:nvSpPr>
          <p:cNvPr id="8" name="Title 1"/>
          <p:cNvSpPr>
            <a:spLocks noGrp="1"/>
          </p:cNvSpPr>
          <p:nvPr>
            <p:ph type="title"/>
          </p:nvPr>
        </p:nvSpPr>
        <p:spPr>
          <a:xfrm>
            <a:off x="1133821" y="699842"/>
            <a:ext cx="8028384" cy="656055"/>
          </a:xfrm>
        </p:spPr>
        <p:txBody>
          <a:bodyPr>
            <a:normAutofit fontScale="90000"/>
          </a:bodyPr>
          <a:lstStyle/>
          <a:p>
            <a:r>
              <a:rPr lang="en-GB" b="1" dirty="0" smtClean="0"/>
              <a:t>Today’s plan</a:t>
            </a:r>
            <a:endParaRPr lang="en-GB" b="1" dirty="0"/>
          </a:p>
        </p:txBody>
      </p:sp>
    </p:spTree>
    <p:extLst>
      <p:ext uri="{BB962C8B-B14F-4D97-AF65-F5344CB8AC3E}">
        <p14:creationId xmlns:p14="http://schemas.microsoft.com/office/powerpoint/2010/main" val="2575041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Editor’s decision</a:t>
            </a:r>
            <a:endParaRPr lang="en-GB" dirty="0"/>
          </a:p>
        </p:txBody>
      </p:sp>
      <p:sp>
        <p:nvSpPr>
          <p:cNvPr id="3" name="Content Placeholder 2"/>
          <p:cNvSpPr>
            <a:spLocks noGrp="1"/>
          </p:cNvSpPr>
          <p:nvPr>
            <p:ph idx="1"/>
          </p:nvPr>
        </p:nvSpPr>
        <p:spPr>
          <a:xfrm>
            <a:off x="1475656" y="1600200"/>
            <a:ext cx="7668344" cy="4525963"/>
          </a:xfrm>
        </p:spPr>
        <p:txBody>
          <a:bodyPr>
            <a:normAutofit lnSpcReduction="10000"/>
          </a:bodyPr>
          <a:lstStyle/>
          <a:p>
            <a:pPr marL="514350" indent="-514350">
              <a:buAutoNum type="arabicParenR"/>
            </a:pPr>
            <a:r>
              <a:rPr lang="en-GB" dirty="0" smtClean="0"/>
              <a:t>Reject (usually on scope)-NB up to 92% for some journals!</a:t>
            </a:r>
          </a:p>
          <a:p>
            <a:pPr marL="514350" indent="-514350">
              <a:buAutoNum type="arabicParenR"/>
            </a:pPr>
            <a:r>
              <a:rPr lang="en-GB" dirty="0" smtClean="0"/>
              <a:t>Minor revision</a:t>
            </a:r>
          </a:p>
          <a:p>
            <a:pPr marL="514350" indent="-514350">
              <a:buAutoNum type="arabicParenR"/>
            </a:pPr>
            <a:r>
              <a:rPr lang="en-GB" dirty="0" smtClean="0"/>
              <a:t>Reject but resubmission encouraged (this is a major revision/rewrite/reanalysis)</a:t>
            </a:r>
          </a:p>
          <a:p>
            <a:pPr marL="514350" indent="-514350">
              <a:buAutoNum type="arabicParenR"/>
            </a:pPr>
            <a:r>
              <a:rPr lang="en-GB" sz="4000" dirty="0" smtClean="0">
                <a:solidFill>
                  <a:srgbClr val="FFFF00"/>
                </a:solidFill>
                <a:effectLst>
                  <a:outerShdw blurRad="38100" dist="38100" dir="2700000" algn="tl">
                    <a:srgbClr val="000000">
                      <a:alpha val="43137"/>
                    </a:srgbClr>
                  </a:outerShdw>
                </a:effectLst>
              </a:rPr>
              <a:t>Accept (usually subject to some minor conditions)</a:t>
            </a:r>
          </a:p>
          <a:p>
            <a:pPr marL="0" indent="0">
              <a:buNone/>
            </a:pPr>
            <a:r>
              <a:rPr lang="en-GB" b="1" dirty="0" smtClean="0"/>
              <a:t>NB 4 is almost unheard of at 1</a:t>
            </a:r>
            <a:r>
              <a:rPr lang="en-GB" b="1" baseline="30000" dirty="0" smtClean="0"/>
              <a:t>st</a:t>
            </a:r>
            <a:r>
              <a:rPr lang="en-GB" b="1" dirty="0" smtClean="0"/>
              <a:t> submission!</a:t>
            </a:r>
            <a:endParaRPr lang="en-GB" b="1" dirty="0"/>
          </a:p>
        </p:txBody>
      </p:sp>
      <p:grpSp>
        <p:nvGrpSpPr>
          <p:cNvPr id="4" name="Group 3"/>
          <p:cNvGrpSpPr/>
          <p:nvPr/>
        </p:nvGrpSpPr>
        <p:grpSpPr>
          <a:xfrm>
            <a:off x="0" y="0"/>
            <a:ext cx="1115617" cy="6858000"/>
            <a:chOff x="0" y="0"/>
            <a:chExt cx="1115617" cy="685800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Tree>
    <p:extLst>
      <p:ext uri="{BB962C8B-B14F-4D97-AF65-F5344CB8AC3E}">
        <p14:creationId xmlns:p14="http://schemas.microsoft.com/office/powerpoint/2010/main" val="2399843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justinholman.com/wp-content/uploads/2012/03/peerreview.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1326" y="34870"/>
            <a:ext cx="8574592" cy="692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4424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648" y="1600200"/>
            <a:ext cx="7283152" cy="4525963"/>
          </a:xfrm>
        </p:spPr>
        <p:txBody>
          <a:bodyPr/>
          <a:lstStyle/>
          <a:p>
            <a:r>
              <a:rPr lang="en-GB" dirty="0" smtClean="0"/>
              <a:t>Submission to publication often takes &gt; 1 year</a:t>
            </a:r>
          </a:p>
          <a:p>
            <a:r>
              <a:rPr lang="en-GB" dirty="0" smtClean="0"/>
              <a:t>AND can be a painful and fraught process</a:t>
            </a:r>
          </a:p>
          <a:p>
            <a:r>
              <a:rPr lang="en-GB" dirty="0" smtClean="0"/>
              <a:t>EXPECT that the hard work is far from over when you submit!</a:t>
            </a:r>
          </a:p>
          <a:p>
            <a:endParaRPr lang="en-GB" dirty="0"/>
          </a:p>
        </p:txBody>
      </p:sp>
      <p:grpSp>
        <p:nvGrpSpPr>
          <p:cNvPr id="4" name="Group 3"/>
          <p:cNvGrpSpPr/>
          <p:nvPr/>
        </p:nvGrpSpPr>
        <p:grpSpPr>
          <a:xfrm>
            <a:off x="0" y="0"/>
            <a:ext cx="1115617" cy="6858000"/>
            <a:chOff x="0" y="0"/>
            <a:chExt cx="1115617" cy="685800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Tree>
    <p:extLst>
      <p:ext uri="{BB962C8B-B14F-4D97-AF65-F5344CB8AC3E}">
        <p14:creationId xmlns:p14="http://schemas.microsoft.com/office/powerpoint/2010/main" val="2020490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7" y="191283"/>
            <a:ext cx="8085584" cy="1026959"/>
          </a:xfrm>
        </p:spPr>
        <p:txBody>
          <a:bodyPr>
            <a:normAutofit fontScale="90000"/>
          </a:bodyPr>
          <a:lstStyle/>
          <a:p>
            <a:r>
              <a:rPr lang="en-GB" dirty="0" smtClean="0"/>
              <a:t>How to respond to decision letter from editor</a:t>
            </a:r>
            <a:endParaRPr lang="en-GB" dirty="0"/>
          </a:p>
        </p:txBody>
      </p:sp>
      <p:sp>
        <p:nvSpPr>
          <p:cNvPr id="3" name="Content Placeholder 2"/>
          <p:cNvSpPr>
            <a:spLocks noGrp="1"/>
          </p:cNvSpPr>
          <p:nvPr>
            <p:ph idx="1"/>
          </p:nvPr>
        </p:nvSpPr>
        <p:spPr>
          <a:xfrm>
            <a:off x="1475656" y="1600200"/>
            <a:ext cx="7211144" cy="4525963"/>
          </a:xfrm>
        </p:spPr>
        <p:txBody>
          <a:bodyPr>
            <a:normAutofit fontScale="92500" lnSpcReduction="20000"/>
          </a:bodyPr>
          <a:lstStyle/>
          <a:p>
            <a:r>
              <a:rPr lang="en-GB" dirty="0" smtClean="0"/>
              <a:t>Write a cover letter where you thank editors and reviewers and include the main changes/improvements you have made</a:t>
            </a:r>
          </a:p>
          <a:p>
            <a:r>
              <a:rPr lang="en-GB" dirty="0" smtClean="0"/>
              <a:t>Then a long, detailed document where you respond to each point made by reviewers/editors in turn, showing exactly how you have changed the manuscript</a:t>
            </a:r>
          </a:p>
          <a:p>
            <a:r>
              <a:rPr lang="en-GB" dirty="0" smtClean="0"/>
              <a:t>YOU need to do the work for them. Don’t expect them to have to re-read their decision letter and your resubmission to match up changes made!</a:t>
            </a:r>
            <a:endParaRPr lang="en-GB" dirty="0"/>
          </a:p>
        </p:txBody>
      </p:sp>
      <p:grpSp>
        <p:nvGrpSpPr>
          <p:cNvPr id="4" name="Group 3"/>
          <p:cNvGrpSpPr/>
          <p:nvPr/>
        </p:nvGrpSpPr>
        <p:grpSpPr>
          <a:xfrm>
            <a:off x="0" y="0"/>
            <a:ext cx="1115617" cy="6858000"/>
            <a:chOff x="0" y="0"/>
            <a:chExt cx="1115617" cy="685800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Tree>
    <p:extLst>
      <p:ext uri="{BB962C8B-B14F-4D97-AF65-F5344CB8AC3E}">
        <p14:creationId xmlns:p14="http://schemas.microsoft.com/office/powerpoint/2010/main" val="19560390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73923"/>
            <a:ext cx="8028383" cy="1143000"/>
          </a:xfrm>
        </p:spPr>
        <p:txBody>
          <a:bodyPr>
            <a:normAutofit fontScale="90000"/>
          </a:bodyPr>
          <a:lstStyle/>
          <a:p>
            <a:r>
              <a:rPr lang="en-GB" dirty="0" smtClean="0"/>
              <a:t>Great ways to learn about the process</a:t>
            </a:r>
            <a:endParaRPr lang="en-GB" dirty="0"/>
          </a:p>
        </p:txBody>
      </p:sp>
      <p:sp>
        <p:nvSpPr>
          <p:cNvPr id="3" name="Content Placeholder 2"/>
          <p:cNvSpPr>
            <a:spLocks noGrp="1"/>
          </p:cNvSpPr>
          <p:nvPr>
            <p:ph idx="1"/>
          </p:nvPr>
        </p:nvSpPr>
        <p:spPr>
          <a:xfrm>
            <a:off x="1331640" y="1600200"/>
            <a:ext cx="7355160" cy="4525963"/>
          </a:xfrm>
        </p:spPr>
        <p:txBody>
          <a:bodyPr/>
          <a:lstStyle/>
          <a:p>
            <a:r>
              <a:rPr lang="en-GB" dirty="0" smtClean="0"/>
              <a:t>Review for international journals</a:t>
            </a:r>
          </a:p>
          <a:p>
            <a:r>
              <a:rPr lang="en-GB" dirty="0" smtClean="0"/>
              <a:t>Join their editorial boards</a:t>
            </a:r>
          </a:p>
          <a:p>
            <a:r>
              <a:rPr lang="en-GB" dirty="0" smtClean="0"/>
              <a:t>(NB all such work is unpaid but it is great experience and will help you write papers which get published)</a:t>
            </a:r>
            <a:endParaRPr lang="en-GB" dirty="0"/>
          </a:p>
        </p:txBody>
      </p:sp>
      <p:grpSp>
        <p:nvGrpSpPr>
          <p:cNvPr id="4" name="Group 3"/>
          <p:cNvGrpSpPr/>
          <p:nvPr/>
        </p:nvGrpSpPr>
        <p:grpSpPr>
          <a:xfrm>
            <a:off x="0" y="0"/>
            <a:ext cx="1115617" cy="6858000"/>
            <a:chOff x="0" y="0"/>
            <a:chExt cx="1115617" cy="685800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Tree>
    <p:extLst>
      <p:ext uri="{BB962C8B-B14F-4D97-AF65-F5344CB8AC3E}">
        <p14:creationId xmlns:p14="http://schemas.microsoft.com/office/powerpoint/2010/main" val="27232170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988840"/>
            <a:ext cx="7355160" cy="1143000"/>
          </a:xfrm>
        </p:spPr>
        <p:txBody>
          <a:bodyPr>
            <a:normAutofit fontScale="90000"/>
          </a:bodyPr>
          <a:lstStyle/>
          <a:p>
            <a:r>
              <a:rPr lang="en-GB" dirty="0" smtClean="0"/>
              <a:t>3) Getting published </a:t>
            </a:r>
            <a:br>
              <a:rPr lang="en-GB" dirty="0" smtClean="0"/>
            </a:br>
            <a:r>
              <a:rPr lang="en-GB" dirty="0" smtClean="0"/>
              <a:t>Presented by Debbie Bower</a:t>
            </a:r>
            <a:endParaRPr lang="en-GB" dirty="0"/>
          </a:p>
        </p:txBody>
      </p:sp>
      <p:grpSp>
        <p:nvGrpSpPr>
          <p:cNvPr id="4" name="Group 3"/>
          <p:cNvGrpSpPr/>
          <p:nvPr/>
        </p:nvGrpSpPr>
        <p:grpSpPr>
          <a:xfrm>
            <a:off x="0" y="0"/>
            <a:ext cx="1115617" cy="6858000"/>
            <a:chOff x="0" y="0"/>
            <a:chExt cx="1115617" cy="685800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Tree>
    <p:extLst>
      <p:ext uri="{BB962C8B-B14F-4D97-AF65-F5344CB8AC3E}">
        <p14:creationId xmlns:p14="http://schemas.microsoft.com/office/powerpoint/2010/main" val="14856393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snoop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2994" y="476673"/>
            <a:ext cx="7068936" cy="635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0" y="0"/>
            <a:ext cx="1115617" cy="6858000"/>
            <a:chOff x="0" y="0"/>
            <a:chExt cx="1115617" cy="6858000"/>
          </a:xfrm>
        </p:grpSpPr>
        <p:sp>
          <p:nvSpPr>
            <p:cNvPr id="6" name="Rectangle 5"/>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Tree>
    <p:extLst>
      <p:ext uri="{BB962C8B-B14F-4D97-AF65-F5344CB8AC3E}">
        <p14:creationId xmlns:p14="http://schemas.microsoft.com/office/powerpoint/2010/main" val="3976326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Write backwards….</a:t>
            </a:r>
            <a:endParaRPr lang="en-GB" dirty="0"/>
          </a:p>
        </p:txBody>
      </p:sp>
      <p:sp>
        <p:nvSpPr>
          <p:cNvPr id="3" name="Content Placeholder 2"/>
          <p:cNvSpPr>
            <a:spLocks noGrp="1"/>
          </p:cNvSpPr>
          <p:nvPr>
            <p:ph idx="1"/>
          </p:nvPr>
        </p:nvSpPr>
        <p:spPr>
          <a:xfrm>
            <a:off x="1475656" y="1600200"/>
            <a:ext cx="7211144" cy="4525963"/>
          </a:xfrm>
        </p:spPr>
        <p:txBody>
          <a:bodyPr>
            <a:normAutofit fontScale="77500" lnSpcReduction="20000"/>
          </a:bodyPr>
          <a:lstStyle/>
          <a:p>
            <a:pPr marL="0" indent="0">
              <a:buNone/>
            </a:pPr>
            <a:r>
              <a:rPr lang="en-GB" dirty="0" smtClean="0"/>
              <a:t>Step 1) Write the conclusions</a:t>
            </a:r>
          </a:p>
          <a:p>
            <a:pPr marL="0" indent="0">
              <a:buNone/>
            </a:pPr>
            <a:r>
              <a:rPr lang="en-GB" dirty="0" smtClean="0"/>
              <a:t>Step 2) Write only the results necessary to support the conclusion</a:t>
            </a:r>
          </a:p>
          <a:p>
            <a:pPr marL="0" indent="0">
              <a:buNone/>
            </a:pPr>
            <a:r>
              <a:rPr lang="en-GB" dirty="0" smtClean="0"/>
              <a:t>Step 3) Write only the methods necessary to understanding how the results where obtained</a:t>
            </a:r>
          </a:p>
          <a:p>
            <a:pPr marL="0" indent="0">
              <a:buNone/>
            </a:pPr>
            <a:r>
              <a:rPr lang="en-GB" dirty="0" smtClean="0"/>
              <a:t>Step 4) Write the discussion including only additional information (</a:t>
            </a:r>
            <a:r>
              <a:rPr lang="en-GB" dirty="0" err="1" smtClean="0"/>
              <a:t>eg</a:t>
            </a:r>
            <a:r>
              <a:rPr lang="en-GB" dirty="0" smtClean="0"/>
              <a:t> literature) that modifies, extends, confirms or contradicts conclusions based on your results</a:t>
            </a:r>
          </a:p>
          <a:p>
            <a:pPr marL="0" indent="0">
              <a:buNone/>
            </a:pPr>
            <a:r>
              <a:rPr lang="en-GB" dirty="0" smtClean="0"/>
              <a:t>Step 5) Write the introduction which will have only the minimum information necessary to introduce the questions to which the conclusions are the answers</a:t>
            </a:r>
            <a:endParaRPr lang="en-GB" dirty="0"/>
          </a:p>
        </p:txBody>
      </p:sp>
      <p:grpSp>
        <p:nvGrpSpPr>
          <p:cNvPr id="5" name="Group 4"/>
          <p:cNvGrpSpPr/>
          <p:nvPr/>
        </p:nvGrpSpPr>
        <p:grpSpPr>
          <a:xfrm>
            <a:off x="0" y="0"/>
            <a:ext cx="1115617" cy="6858000"/>
            <a:chOff x="0" y="0"/>
            <a:chExt cx="1115617" cy="6858000"/>
          </a:xfrm>
        </p:grpSpPr>
        <p:sp>
          <p:nvSpPr>
            <p:cNvPr id="6" name="Rectangle 5"/>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Tree>
    <p:extLst>
      <p:ext uri="{BB962C8B-B14F-4D97-AF65-F5344CB8AC3E}">
        <p14:creationId xmlns:p14="http://schemas.microsoft.com/office/powerpoint/2010/main" val="27903633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115617" cy="6858000"/>
            <a:chOff x="0" y="0"/>
            <a:chExt cx="1115617" cy="685800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
        <p:nvSpPr>
          <p:cNvPr id="8" name="Title 1"/>
          <p:cNvSpPr>
            <a:spLocks noGrp="1"/>
          </p:cNvSpPr>
          <p:nvPr>
            <p:ph type="title"/>
          </p:nvPr>
        </p:nvSpPr>
        <p:spPr>
          <a:xfrm>
            <a:off x="1115617" y="191283"/>
            <a:ext cx="8085584" cy="1026959"/>
          </a:xfrm>
        </p:spPr>
        <p:txBody>
          <a:bodyPr>
            <a:normAutofit fontScale="90000"/>
          </a:bodyPr>
          <a:lstStyle/>
          <a:p>
            <a:r>
              <a:rPr lang="en-GB" dirty="0" smtClean="0"/>
              <a:t>Framing your paper to make it attractive</a:t>
            </a:r>
            <a:endParaRPr lang="en-GB" dirty="0"/>
          </a:p>
        </p:txBody>
      </p:sp>
      <p:sp>
        <p:nvSpPr>
          <p:cNvPr id="10" name="Content Placeholder 2"/>
          <p:cNvSpPr txBox="1">
            <a:spLocks/>
          </p:cNvSpPr>
          <p:nvPr/>
        </p:nvSpPr>
        <p:spPr>
          <a:xfrm>
            <a:off x="1403649" y="1560268"/>
            <a:ext cx="7656130" cy="3737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sp>
        <p:nvSpPr>
          <p:cNvPr id="2" name="Isosceles Triangle 1"/>
          <p:cNvSpPr/>
          <p:nvPr/>
        </p:nvSpPr>
        <p:spPr>
          <a:xfrm rot="10800000">
            <a:off x="1384532" y="1560268"/>
            <a:ext cx="7759467" cy="395696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384534" y="1519758"/>
            <a:ext cx="7759466" cy="646331"/>
          </a:xfrm>
          <a:prstGeom prst="rect">
            <a:avLst/>
          </a:prstGeom>
          <a:noFill/>
        </p:spPr>
        <p:txBody>
          <a:bodyPr wrap="square" rtlCol="0">
            <a:spAutoFit/>
          </a:bodyPr>
          <a:lstStyle/>
          <a:p>
            <a:pPr lvl="0" algn="ctr"/>
            <a:r>
              <a:rPr lang="en-AU" dirty="0" smtClean="0"/>
              <a:t>Lead-in: provide </a:t>
            </a:r>
            <a:r>
              <a:rPr lang="en-AU" dirty="0"/>
              <a:t>the </a:t>
            </a:r>
            <a:r>
              <a:rPr lang="en-AU" dirty="0" smtClean="0"/>
              <a:t>reader with the context to appreciate significance of your paper</a:t>
            </a:r>
            <a:endParaRPr lang="en-GB" dirty="0"/>
          </a:p>
        </p:txBody>
      </p:sp>
      <p:sp>
        <p:nvSpPr>
          <p:cNvPr id="9" name="Rectangle 8"/>
          <p:cNvSpPr/>
          <p:nvPr/>
        </p:nvSpPr>
        <p:spPr>
          <a:xfrm>
            <a:off x="2319405" y="2348880"/>
            <a:ext cx="5598368" cy="646331"/>
          </a:xfrm>
          <a:prstGeom prst="rect">
            <a:avLst/>
          </a:prstGeom>
        </p:spPr>
        <p:txBody>
          <a:bodyPr wrap="square">
            <a:spAutoFit/>
          </a:bodyPr>
          <a:lstStyle/>
          <a:p>
            <a:pPr algn="ctr"/>
            <a:r>
              <a:rPr lang="en-AU" dirty="0" smtClean="0"/>
              <a:t>a statement of the problem to be addressed which shows it is a problem worth pursuing</a:t>
            </a:r>
            <a:endParaRPr lang="en-GB" dirty="0"/>
          </a:p>
        </p:txBody>
      </p:sp>
      <p:sp>
        <p:nvSpPr>
          <p:cNvPr id="11" name="Rectangle 10"/>
          <p:cNvSpPr/>
          <p:nvPr/>
        </p:nvSpPr>
        <p:spPr>
          <a:xfrm>
            <a:off x="3203848" y="3284984"/>
            <a:ext cx="4572000" cy="646331"/>
          </a:xfrm>
          <a:prstGeom prst="rect">
            <a:avLst/>
          </a:prstGeom>
        </p:spPr>
        <p:txBody>
          <a:bodyPr>
            <a:spAutoFit/>
          </a:bodyPr>
          <a:lstStyle/>
          <a:p>
            <a:r>
              <a:rPr lang="en-AU" dirty="0" smtClean="0"/>
              <a:t>State clear specific objectives: </a:t>
            </a:r>
            <a:r>
              <a:rPr lang="en-AU" dirty="0" err="1" smtClean="0"/>
              <a:t>ie</a:t>
            </a:r>
            <a:r>
              <a:rPr lang="en-AU" dirty="0" smtClean="0"/>
              <a:t> what you contribute to the problem introduced</a:t>
            </a:r>
            <a:endParaRPr lang="en-GB" dirty="0"/>
          </a:p>
        </p:txBody>
      </p:sp>
      <p:sp>
        <p:nvSpPr>
          <p:cNvPr id="12" name="Rectangle 11"/>
          <p:cNvSpPr/>
          <p:nvPr/>
        </p:nvSpPr>
        <p:spPr>
          <a:xfrm>
            <a:off x="3203848" y="4316904"/>
            <a:ext cx="4572000" cy="646331"/>
          </a:xfrm>
          <a:prstGeom prst="rect">
            <a:avLst/>
          </a:prstGeom>
        </p:spPr>
        <p:txBody>
          <a:bodyPr>
            <a:spAutoFit/>
          </a:bodyPr>
          <a:lstStyle/>
          <a:p>
            <a:pPr algn="ctr"/>
            <a:r>
              <a:rPr lang="en-AU" dirty="0" smtClean="0"/>
              <a:t>Allude </a:t>
            </a:r>
            <a:r>
              <a:rPr lang="en-AU" dirty="0"/>
              <a:t>to the major </a:t>
            </a:r>
            <a:r>
              <a:rPr lang="en-AU" dirty="0" smtClean="0"/>
              <a:t>findings/central message to be developed</a:t>
            </a:r>
            <a:endParaRPr lang="en-GB" dirty="0"/>
          </a:p>
        </p:txBody>
      </p:sp>
    </p:spTree>
    <p:extLst>
      <p:ext uri="{BB962C8B-B14F-4D97-AF65-F5344CB8AC3E}">
        <p14:creationId xmlns:p14="http://schemas.microsoft.com/office/powerpoint/2010/main" val="5880540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115617" cy="6858000"/>
            <a:chOff x="0" y="0"/>
            <a:chExt cx="1115617" cy="685800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
        <p:nvSpPr>
          <p:cNvPr id="8" name="Title 1"/>
          <p:cNvSpPr>
            <a:spLocks noGrp="1"/>
          </p:cNvSpPr>
          <p:nvPr>
            <p:ph type="title"/>
          </p:nvPr>
        </p:nvSpPr>
        <p:spPr>
          <a:xfrm>
            <a:off x="1115617" y="191283"/>
            <a:ext cx="8085584" cy="1026959"/>
          </a:xfrm>
        </p:spPr>
        <p:txBody>
          <a:bodyPr>
            <a:normAutofit fontScale="90000"/>
          </a:bodyPr>
          <a:lstStyle/>
          <a:p>
            <a:r>
              <a:rPr lang="en-GB" dirty="0" smtClean="0"/>
              <a:t>Framing your paper to make it attractive</a:t>
            </a:r>
            <a:endParaRPr lang="en-GB" dirty="0"/>
          </a:p>
        </p:txBody>
      </p:sp>
      <p:sp>
        <p:nvSpPr>
          <p:cNvPr id="10" name="Content Placeholder 2"/>
          <p:cNvSpPr txBox="1">
            <a:spLocks/>
          </p:cNvSpPr>
          <p:nvPr/>
        </p:nvSpPr>
        <p:spPr>
          <a:xfrm>
            <a:off x="1403649" y="1560268"/>
            <a:ext cx="7656130" cy="3737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sp>
        <p:nvSpPr>
          <p:cNvPr id="13" name="Content Placeholder 2"/>
          <p:cNvSpPr>
            <a:spLocks noGrp="1"/>
          </p:cNvSpPr>
          <p:nvPr>
            <p:ph idx="1"/>
          </p:nvPr>
        </p:nvSpPr>
        <p:spPr>
          <a:xfrm>
            <a:off x="1475656" y="1600200"/>
            <a:ext cx="7211144" cy="4525963"/>
          </a:xfrm>
        </p:spPr>
        <p:txBody>
          <a:bodyPr>
            <a:normAutofit fontScale="85000" lnSpcReduction="10000"/>
          </a:bodyPr>
          <a:lstStyle/>
          <a:p>
            <a:pPr marL="0" indent="0">
              <a:buNone/>
            </a:pPr>
            <a:r>
              <a:rPr lang="en-GB" dirty="0" smtClean="0"/>
              <a:t>‘The infiltration rates of soils in eastern Madagascar have seldom been studied. We provide the first data from eastern Madagascar showing how infiltration depends on land use…..’</a:t>
            </a:r>
          </a:p>
          <a:p>
            <a:pPr marL="0" indent="0">
              <a:buNone/>
            </a:pPr>
            <a:endParaRPr lang="en-GB" dirty="0"/>
          </a:p>
          <a:p>
            <a:pPr marL="0" indent="0">
              <a:buNone/>
            </a:pPr>
            <a:endParaRPr lang="en-GB" dirty="0" smtClean="0"/>
          </a:p>
          <a:p>
            <a:pPr marL="0" indent="0">
              <a:buNone/>
            </a:pPr>
            <a:r>
              <a:rPr lang="en-GB" dirty="0" smtClean="0"/>
              <a:t>‘Soil infiltration is important because it affects the rate at which water reaches rivers (therefore influencing flood risk and dry season flows).In Madagascar, rice farmer’s livelihoods are heavily influenced by flood and dry season drought….’</a:t>
            </a:r>
            <a:endParaRPr lang="en-GB" dirty="0"/>
          </a:p>
        </p:txBody>
      </p:sp>
      <p:sp>
        <p:nvSpPr>
          <p:cNvPr id="7" name="TextBox 6"/>
          <p:cNvSpPr txBox="1"/>
          <p:nvPr/>
        </p:nvSpPr>
        <p:spPr>
          <a:xfrm>
            <a:off x="1404809" y="3249850"/>
            <a:ext cx="7596336" cy="830997"/>
          </a:xfrm>
          <a:prstGeom prst="rect">
            <a:avLst/>
          </a:prstGeom>
          <a:noFill/>
        </p:spPr>
        <p:txBody>
          <a:bodyPr wrap="square" rtlCol="0">
            <a:spAutoFit/>
          </a:bodyPr>
          <a:lstStyle/>
          <a:p>
            <a:r>
              <a:rPr lang="en-GB" sz="2400" dirty="0" err="1">
                <a:solidFill>
                  <a:srgbClr val="FF0000"/>
                </a:solidFill>
              </a:rPr>
              <a:t>i</a:t>
            </a:r>
            <a:r>
              <a:rPr lang="en-GB" sz="2400" dirty="0" err="1" smtClean="0">
                <a:solidFill>
                  <a:srgbClr val="FF0000"/>
                </a:solidFill>
              </a:rPr>
              <a:t>e</a:t>
            </a:r>
            <a:r>
              <a:rPr lang="en-GB" sz="2400" dirty="0" smtClean="0">
                <a:solidFill>
                  <a:srgbClr val="FF0000"/>
                </a:solidFill>
              </a:rPr>
              <a:t> don’t justify importance based on the fact that something isn’t known (there is a lot we don’t know!)</a:t>
            </a:r>
            <a:endParaRPr lang="en-GB" sz="2400" dirty="0">
              <a:solidFill>
                <a:srgbClr val="FF0000"/>
              </a:solidFill>
            </a:endParaRPr>
          </a:p>
        </p:txBody>
      </p:sp>
    </p:spTree>
    <p:extLst>
      <p:ext uri="{BB962C8B-B14F-4D97-AF65-F5344CB8AC3E}">
        <p14:creationId xmlns:p14="http://schemas.microsoft.com/office/powerpoint/2010/main" val="391158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3068960"/>
            <a:ext cx="7355160" cy="1143000"/>
          </a:xfrm>
        </p:spPr>
        <p:txBody>
          <a:bodyPr>
            <a:normAutofit fontScale="90000"/>
          </a:bodyPr>
          <a:lstStyle/>
          <a:p>
            <a:r>
              <a:rPr lang="en-GB" dirty="0" smtClean="0"/>
              <a:t>1) Understanding academic publishing</a:t>
            </a:r>
            <a:br>
              <a:rPr lang="en-GB" dirty="0" smtClean="0"/>
            </a:br>
            <a:r>
              <a:rPr lang="en-GB" dirty="0" smtClean="0"/>
              <a:t>-why publish?</a:t>
            </a:r>
            <a:r>
              <a:rPr lang="en-GB" dirty="0"/>
              <a:t/>
            </a:r>
            <a:br>
              <a:rPr lang="en-GB" dirty="0"/>
            </a:br>
            <a:r>
              <a:rPr lang="en-GB" dirty="0" smtClean="0"/>
              <a:t>-the good and bad of open access</a:t>
            </a:r>
            <a:br>
              <a:rPr lang="en-GB" dirty="0" smtClean="0"/>
            </a:br>
            <a:r>
              <a:rPr lang="en-GB" dirty="0" smtClean="0"/>
              <a:t>-selecting the right journal</a:t>
            </a:r>
            <a:br>
              <a:rPr lang="en-GB" dirty="0" smtClean="0"/>
            </a:br>
            <a:r>
              <a:rPr lang="en-GB" dirty="0" smtClean="0"/>
              <a:t/>
            </a:r>
            <a:br>
              <a:rPr lang="en-GB" dirty="0" smtClean="0"/>
            </a:br>
            <a:endParaRPr lang="en-GB" dirty="0"/>
          </a:p>
        </p:txBody>
      </p:sp>
      <p:grpSp>
        <p:nvGrpSpPr>
          <p:cNvPr id="4" name="Group 3"/>
          <p:cNvGrpSpPr/>
          <p:nvPr/>
        </p:nvGrpSpPr>
        <p:grpSpPr>
          <a:xfrm>
            <a:off x="0" y="0"/>
            <a:ext cx="1115617" cy="6858000"/>
            <a:chOff x="0" y="0"/>
            <a:chExt cx="1115617" cy="685800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Tree>
    <p:extLst>
      <p:ext uri="{BB962C8B-B14F-4D97-AF65-F5344CB8AC3E}">
        <p14:creationId xmlns:p14="http://schemas.microsoft.com/office/powerpoint/2010/main" val="3308614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115617" cy="6858000"/>
            <a:chOff x="0" y="0"/>
            <a:chExt cx="1115617" cy="685800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
        <p:nvSpPr>
          <p:cNvPr id="8" name="Title 1"/>
          <p:cNvSpPr>
            <a:spLocks noGrp="1"/>
          </p:cNvSpPr>
          <p:nvPr>
            <p:ph type="title"/>
          </p:nvPr>
        </p:nvSpPr>
        <p:spPr>
          <a:xfrm>
            <a:off x="1115617" y="191283"/>
            <a:ext cx="8085584" cy="1026959"/>
          </a:xfrm>
        </p:spPr>
        <p:txBody>
          <a:bodyPr>
            <a:normAutofit/>
          </a:bodyPr>
          <a:lstStyle/>
          <a:p>
            <a:r>
              <a:rPr lang="en-GB" dirty="0" smtClean="0"/>
              <a:t>Writing a good abstract</a:t>
            </a:r>
            <a:endParaRPr lang="en-GB" dirty="0"/>
          </a:p>
        </p:txBody>
      </p:sp>
      <p:sp>
        <p:nvSpPr>
          <p:cNvPr id="2" name="AutoShape 2" descr="data:image/jpeg;base64,/9j/4AAQSkZJRgABAQAAAQABAAD/2wCEAAkGBxQTEhUUExQWFBUXGB0YGBgXGBwcFxcYGBgYGBgYGBcYHyggGBolHBgcITEhJSkrLi4uFx8zODMsNygtLisBCgoKDg0OGxAQGy8kHyQsLCwsLCwsLCwsLCwsLCwsLCwsLCwsLCwsLCwsLCwsLCwsLCwsLCwsLCwsLCwsLCwsLP/AABEIAPsAyQMBIgACEQEDEQH/xAAbAAACAwEBAQAAAAAAAAAAAAADBAIFBgEHAP/EADwQAAEDAgIHBgUDBAEEAwAAAAEAAhEDIQQxBRJBUWFx8AaBkaGxwRMi0eHxFDJCFVJikhYHorLCI3KC/8QAGgEAAgMBAQAAAAAAAAAAAAAAAQIDBAUABv/EACcRAAICAgICAgEEAwAAAAAAAAABAhEDIQQSEzEiQVEFFGGxMnGB/9oADAMBAAIRAxEAPwC3sc7dD6IJw/Xh5I4AXNaIj87fZebNAVfQ29/rvsuOb69dc00ahjdv62Lgpjbc9eC5ug0KNpx6KAYmi2Lb/XeoObfProLuwKB/BU4EKQO5TY3Oc0LDQAU7LopJynTgKBZuXWCgAaiEgDivq1drcyBzIVbiu0VBv8weV/ROot+kdRa03ZWU6jQVn/8AlVHef9T9EfD9o6BsHgbpMeq54p+6YaLR1LcgmnvC7SxjHZOCnIKTdnNAhT680anRuu03cvup8V1i0fVAgPAt1xRyeHchVZTWGgJbvz48VMNsonoqVO5t13LrGo5nz6lcYzrcMl0g8D6bVJp8Op9u9EFEG9eq+g7vL7oj2Xy6v9VHXbv9foigDbm9eC+Deuskdzd/WW/qy6KfltUIwJjPlXalPd1ZGItZBqgxmgEG+nMoTaFvJHZeetg2ohGQ2WQcjkhQUzPDkjU2QUVjRPp3lQxlQMYS60XJ3AXRVs5i+LxDWCSRCxunO2JksoXj+XrCR07po13FoJDAY5qvpYcAfLG5aOHjxirmKrfoJTD6o1qjiYzJN1WVXETG9aL4OrSi4Lr+VlSvpiNqsY523+CScKSSEv1DlP8AV7x13rlQCbIbmKxple2iwwtb+xxngVb4LtLUpQKg12+YHAjNZMi9ijsxRydfio54VL3sZZPpnqmitKMrAFjgfUHiFaHcvGsHjX0Xh9N0HyO8EL1Hs9pluJpzIDh+5u4/RZnJ4zxfJbQ6aZbP4fj7peodw8eupTwBKhUpfnZCrJnCOrv3Sutb159BEdc7l1tkQkQy5v1y9/opNpGx9OtwR4mY63IjfZFuhRMC/Nd/T8EwWTdTjj6pO4aJxu7+fUojGc+uvNEazx/KkwGOuXXJR2PQNzYFkBw7uimXDr6KPwDny8IRs6hRgibJgMMr7VuQOrDrvTTBw2obZ2gJZG7NYftzpbKiw55xnc2FuslqO0GkBRpuebRJM8l5zoh36nEF87Zk8TsGxXePBK5v0v7F9uhnQ/ZZzxL3Bo3W8ybLY6O7KUh/l4n0V5oTRjAAYBO85349yv2tF+H4VPPzMk/ss1HHpIy1XQLNWNWQcpFvRUeO7N0r/J5H2XoxpgSOKUxNFVo55x9MaM1L2jx/SvZpmbZHXFZutgHN4r2HS2EBGXesPpbCgE2WtxOY3qTFzYF7RiKtOChwrLGUblV9UXWxGVoz5Ro+DrcE3oXSTsPVD25fyG8Skqbl30RcVJUxU2j2/R2NbVpNewy0iZ29fRNNpz4fmy88/wCnOk4c6iTY3b7jrcvSX2HLxusHLi8U3Enu9iv6cDr3UHMjn6ppx3LrWg81GxkL/DU2sRm08xsXYslcg0DpMXdcbz4L4hc+EOHXckOLNtHMlCLYt6KeExciDn9FJzZGaQZCtiPvCk82Eb/ZcDCCPDht4Itdhy4hN6AKtd83eB6JyQ1u6Lnu52UGYeBJ3jjsVZ2oxOqwMFtbPkM/UJoS+SQHCzFdv8YKjCZ+WwaN98zv4JLsLT3jb7qo07idcucdpgDlK1fYzCxTYfGNsrSzfDjU/sbFFeTX0j0TRZht8h17p41uo5KuwlS1xnmnaezO3XusGSZYmldhhUkdcEGtVXQ1BqkR1zSNHRSsp9I4jMBZHStCZWvxOHk8/sqrE4QXVnDLoyw9o89x+GvkqSozVN/Beh4/AgSsXpmncre4ubvoz8+Prsp3KEor42IRV8pDWjMWadVlQZtcD4Z+Ikd69sbjm6gMzMRfMbCvCAvQdDYycM0k/wAQDvMSAPJUubiUqY8ZUjcMrXmbdfUIj8UAS3as83SNhe0CYU8PjNY2/Jjest42S9kjSUak8OPgvhXkd5A4pF1bVbbP32KL62rTaNoIHndR9Du481u3rJffD/xaosvB3x6Fd+Ef7neISp0OUmG0gWw6bCLKxw+npMuEAkwOVs+KxYqE2JNjvsrGhemSTtPqrk8UUQqTN/h8Q17dZt/ve6I52XMLMdlqsuqj+OqCN2Z+qv69djACTmRt3XVScKlRLGdqxwPAz2/RYTtdjAX6syAIPfJPstXj8UNhHcvOO1FUh5JyIHqZUvGxJzO7mOx9hq7R17rf9ia4FFpkAgAXWF0hUBHcncJTrCnTc0O1XRdov3LU5GNZMSi3WzsUus2/Z6nV0+xtpHkrLR2k2VWy0jj6ry3SlarQpsd+mpnW3y51t5nP6K47IYioXtdqFgJ1XNvF9rSeOxY+TiJY+6f9F5TUpdaPQsVjWsaSTksji+10ugGAiduappsAG1ZXQOhn1H62rr5wCYbnEuKHHwY3jeSZ106iaMdo2xd3mo4jTjDcHzWe7RYjEUanwvg0S0gERTtB48IVG/C1XkFtJzSdgmDyByVvFxISSk3X/RJ5mnSRpcZpIOyWR0s8yr7R+gKwaXVLKq0xhoVrj9IzqLsgy9pRtmfK4xG1BCBtWkUCUXWo0LiIw7eDiPf3WYVxoYjUcCcnA+UeyizK4hNHgq8gA2mSOQVnQ1RBBG0defis38eI2qwwNWxFoI6I3fZUZw+zuxe0sQde5sFLFVj8g3z5kR5T4qsoVZkAwlX6QcXt1smmwG4ZdcVH47Ylm3wOMybB2X9vNOax4rN6MxILmxsI99y0eseHXcs3MurLsHaPNxUAi87TuTBxo+G5oJykc5lV2Jqi7c+WWxAZVgEcIW341LZS7Gt0HpwNZTpTbVJPPWJvxgKGkdJmq8N2AWWTY6IAMTb3TdHEQ4nWm1jyH4UUuMlJyRKsmupd6H0uQ8McSYabnkIHg1VHaKv8T5tgy5ff6Kt+NDi6dhHlAUsXiAQRtPHxUkcPWfZBxuyp0lUy3R+V6h2S0Y1+FpX/AItPfC8sxdG1ty9Q7AV9fDsE5ADwUX6jfhTX5LfG/wA3f4LrGaJrEBraojLK6ngdGfC1ZJcQZvwVxTt1uUGGXZxw8VhdpVRcsz3bGlrloUOz+j3avymLpvtEfn4I2gq1lM2/DSOR9X0RXf8AybHGZS1Ds+WHWe/WPALR061jfZ17pHH4mGqBZJrSCrk9lLpWoA2Ny827Q1bla3S+NzWD0vVklbP6firbK3KkqpFYXKBKkQvoC2TLJC6f0RVguETMHwn6quYU9oofPsuPcJZr4sJb0nkjL7p/DUwSTChSwxIiWjKJn6JylgKkZi43wqUpIHUXqMIm0LjHiTOSKcBU2kH/APQQzoypJOw7o+qFx/Iuyz0XX1XHaDcc7LTf1Fu8rHYXBVGmYd5bO9WPxan9rlUzYYzZLCbRnsQwCeKX+BvtKPiqoLYG+6DUfP5WjGyKjlVoAI2A+KBUHd1zRqkRfYe/14bkvUNoG3ifymQWhOrU4qPxs57kRzc0B79mxSoMHTJ4wxAmRH3Ww/6f6Q1QBuMLEvBgdb1cdlKsPLRz+qg5ONTwtFrDOsqZ7NSxQiyBgcY0VHtcQHC8HaCICpNG4whw1slcaVwjMRSkSHRLXt/cOHEcF5yUFGVP0aj2jP6f03S+JGtkmuymLbUNRrbxBCweK0DU1/nP4Wm7PFuFBINyr+XDjWKou2QxnJy2qRtqj9UZws9pTG2zXztJmpdVGkCVUxYt7JZS1optIYjNZbGXK0GOas/iVvcZJLRm52KqDiuuUVcKh8CmaD4IPV0EBEptlcwFlRxTvDrerHD6VqbTbZI91UMoxt68Uw1nLPvVeUYsF0XNPSj9keHOVNum6ljbw5qmDIyKjJ3xyS+KItmmpadJzEGNiZ/qg6KynxRbh9Ux/Uh/YoZYY/SGT/kE+tJyjxUfiiM9u3rNQiLIlOjOWXH8qxo6yBqHLieswEJ7STl5JtlCwuFMUHW+qFpHFf8ACIBMbL+qBWpQrZ2GMGdo38EnXpGDJvn9kYyHghau7VAbvHXuoaNxPw6rXbkOpJjrehvbtUqiqpjuTu0erYBzKrRxHhKf/olKm0EVqreIdIE8CF5joHThpOAcflXq2hHsxDLmRCweXhnhfvRqYcqmrMxpTCsJJGJJO6B9UhhdGBx+eo4jdMStzi+y1EAuFtuxZ2vhg2wS489qov8AoZpN2N0iwNtu2Kr0jXF1GtiQ0ZqixWMnapsOFt2JOaSBY6qqKurHEVN6rKpla2KNIz8srAwolqIUElTkB0I7Cl0ejmuAWNJtgmJmevsvqDZbYSfsogGSPr7qBvYKJ5bOuaHHBGbRnunwXKtKL5Xjbs2peyBQNjRkp6rdw671Bs9QjfCdud4oMAvrW/HjCJT2/XvlM08K0cfBGo02AOsSIg57eXsmYRSnTJzMX2/hMU8KTHzeHLincPgGkZO88v8AZNU8C0GwMbJmcuaSUgpFezAFsyT5KnxX9s5Fah5F+Hj9lnNKM+YnKfZdjbvZJETqO1T5+cINSqIIz4qNRxt1tUXqwkM2LkrRdl+0rsO6CflWdeLqJXZMcckesvQsJyg7R6vX7Ytc3NUWN03rZWWV0XhnVA4Am3vKNVwlQKjHh4oSpFx8ico3Q4/FE5lK1K4HEpR7XE3KlSw5VpQSIHNs+fULkFzYT7cOdgUnYLaU3dIXo2VhCiWo1ZsFAcVInYjVECjUyhAXRC2ERSxwdX6Js1QIvfyVXg5g7k58MmDZQSSsFj7sXI2oNYgkX7lGm3ivq1ADaSfTikpJnW2SdETvUtTj14JQ7JHU3Fyu/FP+fkjQNF8xjYH7fBGovzi220e6pjiC8MHzTFzEXjO3Fc/XOpPAfcQARxjP080F7C0XbX3MnlPUIuvYX8+7ZtVVS0g1xluUW2eS5/VGh2q6Nklt75AGe/Lcg1/ByLGo8Qdon2GV1SaRcC13Lz2KdbSrQ4tIg7DxuLwbZKrxeJhhbF5se+ckYRdhsFMXImyg5+dr+ig6qbcoUXVJVhIeyEKLlMldawk+yYQu+xbx8YtP8m+Y/K12N0YMwNizXZ3Rb2uFSCCD+Vu6I1hl696xuZkrJ2izR48fhTMTidF70NmCWwxOElLjAJVy3Wx3hVlHh8LbqVzF4T0WkbhAB10EPG4aItmkXJ+Q3jPPsbRg8/wkKoV/pmjqukcvf1VPVpzlfktfFPtFMo5YU6FdqPUUhSghd0g2HQpe2yLrolhatjvVkygXHYBulUTHwUVuIdKWcG/RHZqKejxq3fqk7NpUG4OT+8x696p6eIqEZlNYDGuMgzAz3qu4SW7DaG34O9iTG7cj/oHf2O8kviNMtYPkGsDtyM7ZlLf8j/xPl9EtZX6QfiMuMOYerA/VI6bqAtnf9wrutTa0/NeJ8N3es3pG7jvF/ESji+TTGl6F3P8A2kWtFuS58UZgQedtqaZS/wDiNuN95AAVfQHzDmFaVMiGdIMOseuMJerVJAB2eaaxcucTxPXmlQEY+jiWWrOULjmRG9SNo5e6ZwmGL3NnaQg3WyVRvSJ6P0Y+qYY22/YO9a/Q/Z0NIEEna49ZLQaA0KGtbGVlqMJggNnXssPk/qDbqPo0MeCMdsq8Foxsapz4d3XejtwcCPZXH6cAgwPvw4/dSfhr7SsuWRtk6kjOfpDu2qbMArkUo6zRGU+CHkYzaKSpgxBgevelcVhxAmJ8896va7c/v5b77lUY7KAN3n6800ZNsKMN2iwtzcX9hZZmI1oi1ua0faRp142l0niBlHBUuoASXGZ3bTC9BxnWNWVMsbkDr0f2cfukMbc7/wAq3x7gHDh9FSVXS7rerWJt7KuXQHVRKLJXXhc1clOV6HGYWpskjOdnim6GiqjhaRv3pbC19X9ttyuNG6UcPlzmN29Vsrmlo5JfYEdnXRmZ/wDrZQ/4tU6j6reGswftjjf6Inx/8fVZv77L9E/hiYnSBJcDPA9+1Vtei0GTfYtJjMONWzhO4eHgqZwDflyMm437TzVvFktAkhaiwho3G/KMkkzDjW1vAK6MBsqlxeJgQM56CsY5OTdCOKS2fYogA3vu7kkHL50m5UqNOSANpVhKkR+2OYfDa0E5Bars9o8ueCYBGQjwPHJfaL0aNUTlEHjtt4LU9m9Fu13EiG2g7bSYHiAsjlcpdWkauHB1Vs1OjsKA1vun6FKBfLr6rlBkBNMbx66KwHKxpyOOgdeyCSSjoRYeSUWICmzx884U9VSpjrlzX1UWsuQ7dsSqtz+iqNI2Mjh49yta5KqNI7MurqSHsmiYbT9cTJ/cDIO3d4Kkxj5IiJIHh7fdXOkKDS5074ncLxCqK7hNt1+OwL0GClFJEGW9imlHeh9Aqebq1xzS6A0TA9gFHC6KP8p5NEn7K9CSjHZn5E3LQtQol0Rkj18MZyKvMJgnNHy0jzd91DEYZ+1zRPHdnkISedNh8ejOuYWm4hOYF4JiDPAX5WXcdhXxm09/1Va2oWnqFK/miJqmbPCaQJhrQSQNhAysZTn9QPH/AHP0WTwWkgOBNiL35QrD+pD+wf7P+qoTwU/RNF6Ll5a4/KdkROzbYoOIwLs42W4d/JDbgHOOsA4uO0yAN5lP4zFijSOs4ExHO0W62KFtppR2SUjKaVxJb8o3eHFU0omIqFziTtPQUWBa8I9Y0VJS7M6RZPaEw+tUlIOBmFb6KaWwRn6JcrqLobEvmj0vQ+AGqC4SAP42jK44rVYLClrQdsDr7fVZzsZpJjmgO/dt7ty2THC0XyH3Xk+Q5KbTNactaJNFpv15jPyXQoVzHPv4IfxZJVciSvYyEQttzv4L6g3Lj17FFDfzzXJEUpUxXUUTT67+vFNPYhlg690aGUitxQgTuVBpWrAJOe7fsHXFaTFtELNaUAuNvEWHH7Jsfst43rZisax0u35AAccyVVfo7/M7nv5cFeY2qNYhgknN2wd6Wotpsh1Qhx3St3HNqJXyyTdIBhmMyazXPG/DKwOxXdPAPiXltMeeRyA5blUYntOGCKYDeQjxKo8RpipUJMmeF96bwZcm/X+9kLyRRqsS6i03eSB7bgYCqMdpGibBhceJKztTEuzjxKWfXccz13qzj4iXtkU8/wDBY43FNi1MDrmqo1I4KDnlRJVyMaK0pWdK78d29RBUtfgmFN1pLTzwCS4gbhaVksXjH1D8x7tg7kXTNWXBu71SjhkFXwYYwjaRNlm26Bu9kWi2BPghHNElTshC4dkye4cVc4Cn58eICUwQAAJvs7z9vVPioP2jvI75jzjmFXySvRNBVseweIAIIlpAsRstP08VeaN7UV6Zg/O2Rz8+KxxxEkNGZuY2DPw2BNDFFrTbhG3l5qnl4yl7RbhmrTPQj2xY9sSWuOcjLer/AEVj6bohwPf1vXkbDP7hJubcIJ8vVHpQLhxbyO3ke9UZ8GFa0TLIno9uDxFj10VI1dmfU37l5BQ0hWblVPffefZO0+0uIb/JpifQm6rfs5L0weOP5PUtex+qVrVgD57sousA3thWgS0HZml8f2pqOECBv3Cd/G4sl/aZWw9Yx22afTenG0xnt2ZngFiMbpY1J/8AH6lV2kMYQCXnun5u/cFW/qHFpMtpt9e7Ny0ePw1FWyLJmvSJ4/SJEgWHXiqqriHO2+PVkGpiGyYknefolnVSVrwxKKKUsjYZ9QDifLv3oT8Q47bbhkp4dmtc7E3RwgaNY7BN95yCd0hNsr2goZCda3I75Pr9Eq/LvPsmTA0DK4vl0JhT5fQvlzWXHFrpTFa9Qu47YzklJ621TxREnxQCUkVSSHm9skc10FD1lNpumFLenUAbcRYRzzn0UqVYBmsfzs65JPEVLdcvZDxDogcvS/nKhULJO1DOGqR8+09DzH/aEQVS9+yJF+Rz8Sgu/a3q35ChhzeO7xt7+S5r7BZfsfx3dxJAb4RPcF8SHERleL7BP/qPFxSQxIBtln4WaPFEq1/3AZyGg+RVZwZN2GQ4ZzsAMcRHeUNtbKTNzJ3QksRiYMgZHxMINIE6o8eAv5plj1bD5KLGjiTn4c7SZ3BT/URMXcP5HIeOXqkH1g2zbNESdpPBI4rFOdbJoyAy+6ZYrEc/yGrVgDrEyfL7pHEVy7MoDnLmsrUYpELk2ShEp0vBRa6yYY6O4eezrgi2BBcPTuB119EfSFWYYO88Z6CTbWiT3DwU6IMax2nyGfqo63Y59WZFv8fYodLR9RwkC05mwVtg6bQdY3O7dPrmmMU+bOOQJA/GSjeRp0h1C/ZnX4Mibgxu9jtUa+H1Zi8WPONnBWTXWPy8evFAqxnvsRxUqkxHFFc1q4iPO5R1lIIGe1BcjVMkFBHM7CmLRzUCFIbFwApdMLjnSZ4qDc+t6k3PvQCHru2bh9FHDVYk+HeoYk3PW1RH7UK0F+wpqEzfO3cEc4i87ySgbO4eqBrIVZ1jrSX2G0z90Z74ho5DjxQaBimSEYWa5wzBgHdySMZA8S4MN7nd9fokatYuK7WKEdqkiqFbIldAUAiQmAfSiVOuaGzNfTZccSYCbdTZWjWZNHLrvSeAFxz9wn2C54KKbHih7DNDWnfv7vJfCAdbhltuo/wnbHsh1Mj1uVdK2T3QtVxWqDMN5Z7NqqX1yVCq4kyVBXIwSK8ptnQuri+TC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6628" name="Picture 4" descr="http://monalisa.org/wp-content/themes/mona-lisa/assets/placeholders/old_695.jpg"/>
          <p:cNvPicPr>
            <a:picLocks noChangeAspect="1" noChangeArrowheads="1"/>
          </p:cNvPicPr>
          <p:nvPr/>
        </p:nvPicPr>
        <p:blipFill rotWithShape="1">
          <a:blip r:embed="rId3">
            <a:extLst>
              <a:ext uri="{28A0092B-C50C-407E-A947-70E740481C1C}">
                <a14:useLocalDpi xmlns:a14="http://schemas.microsoft.com/office/drawing/2010/main" val="0"/>
              </a:ext>
            </a:extLst>
          </a:blip>
          <a:srcRect l="9346" t="7196" r="10981"/>
          <a:stretch/>
        </p:blipFill>
        <p:spPr bwMode="auto">
          <a:xfrm>
            <a:off x="4067944" y="1412774"/>
            <a:ext cx="3528392" cy="536467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1331640" y="908720"/>
            <a:ext cx="1800200" cy="2016224"/>
          </a:xfrm>
          <a:prstGeom prst="wedgeRoundRectCallout">
            <a:avLst>
              <a:gd name="adj1" fmla="val 187306"/>
              <a:gd name="adj2" fmla="val 5640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547664" y="1268760"/>
            <a:ext cx="1440160" cy="923330"/>
          </a:xfrm>
          <a:prstGeom prst="rect">
            <a:avLst/>
          </a:prstGeom>
          <a:noFill/>
        </p:spPr>
        <p:txBody>
          <a:bodyPr wrap="square" rtlCol="0">
            <a:spAutoFit/>
          </a:bodyPr>
          <a:lstStyle/>
          <a:p>
            <a:r>
              <a:rPr lang="en-GB" dirty="0" smtClean="0"/>
              <a:t>An abstract should be a work of art</a:t>
            </a:r>
            <a:endParaRPr lang="en-GB" dirty="0"/>
          </a:p>
        </p:txBody>
      </p:sp>
    </p:spTree>
    <p:extLst>
      <p:ext uri="{BB962C8B-B14F-4D97-AF65-F5344CB8AC3E}">
        <p14:creationId xmlns:p14="http://schemas.microsoft.com/office/powerpoint/2010/main" val="15008258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115617" cy="6858000"/>
            <a:chOff x="0" y="0"/>
            <a:chExt cx="1115617" cy="685800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
        <p:nvSpPr>
          <p:cNvPr id="8" name="Title 1"/>
          <p:cNvSpPr>
            <a:spLocks noGrp="1"/>
          </p:cNvSpPr>
          <p:nvPr>
            <p:ph type="title"/>
          </p:nvPr>
        </p:nvSpPr>
        <p:spPr>
          <a:xfrm>
            <a:off x="1115617" y="191283"/>
            <a:ext cx="8085584" cy="1026959"/>
          </a:xfrm>
        </p:spPr>
        <p:txBody>
          <a:bodyPr>
            <a:normAutofit/>
          </a:bodyPr>
          <a:lstStyle/>
          <a:p>
            <a:r>
              <a:rPr lang="en-GB" dirty="0" smtClean="0"/>
              <a:t>Writing a good abstract</a:t>
            </a:r>
            <a:endParaRPr lang="en-GB" dirty="0"/>
          </a:p>
        </p:txBody>
      </p:sp>
      <p:sp>
        <p:nvSpPr>
          <p:cNvPr id="9" name="Content Placeholder 2"/>
          <p:cNvSpPr txBox="1">
            <a:spLocks/>
          </p:cNvSpPr>
          <p:nvPr/>
        </p:nvSpPr>
        <p:spPr>
          <a:xfrm>
            <a:off x="1487870" y="1412776"/>
            <a:ext cx="7656130" cy="37374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1" dirty="0"/>
              <a:t>1) Motivation/problem statement:</a:t>
            </a:r>
            <a:r>
              <a:rPr lang="en-GB" dirty="0"/>
              <a:t> Why do we care about the problem? What practical, </a:t>
            </a:r>
            <a:r>
              <a:rPr lang="en-GB" dirty="0" smtClean="0"/>
              <a:t>scientific or theoretical gap </a:t>
            </a:r>
            <a:r>
              <a:rPr lang="en-GB" dirty="0"/>
              <a:t>is your research filling? </a:t>
            </a:r>
          </a:p>
          <a:p>
            <a:r>
              <a:rPr lang="en-GB" b="1" dirty="0"/>
              <a:t>2) </a:t>
            </a:r>
            <a:r>
              <a:rPr lang="en-GB" b="1" dirty="0" smtClean="0"/>
              <a:t>Methods/approach:</a:t>
            </a:r>
            <a:r>
              <a:rPr lang="en-GB" dirty="0" smtClean="0"/>
              <a:t> </a:t>
            </a:r>
            <a:r>
              <a:rPr lang="en-GB" dirty="0"/>
              <a:t>What did you actually do to get your results? (e.g. walked 30 transects, interviewed 750 students, carried out 20 focus groups)</a:t>
            </a:r>
          </a:p>
          <a:p>
            <a:r>
              <a:rPr lang="en-GB" b="1" dirty="0"/>
              <a:t>3) Results/findings/product:</a:t>
            </a:r>
            <a:r>
              <a:rPr lang="en-GB" dirty="0"/>
              <a:t> </a:t>
            </a:r>
            <a:r>
              <a:rPr lang="en-GB" dirty="0" smtClean="0"/>
              <a:t>What </a:t>
            </a:r>
            <a:r>
              <a:rPr lang="en-GB" dirty="0"/>
              <a:t>did you </a:t>
            </a:r>
            <a:r>
              <a:rPr lang="en-GB" dirty="0" smtClean="0"/>
              <a:t>learn?</a:t>
            </a:r>
            <a:endParaRPr lang="en-GB" dirty="0"/>
          </a:p>
          <a:p>
            <a:r>
              <a:rPr lang="en-GB" b="1" dirty="0"/>
              <a:t>4) Conclusion/implications: </a:t>
            </a:r>
            <a:r>
              <a:rPr lang="en-GB" dirty="0"/>
              <a:t>What are the larger implications of your findings, especially for the problem/gap identified in step 1?</a:t>
            </a:r>
          </a:p>
          <a:p>
            <a:endParaRPr lang="en-GB" dirty="0"/>
          </a:p>
        </p:txBody>
      </p:sp>
    </p:spTree>
    <p:extLst>
      <p:ext uri="{BB962C8B-B14F-4D97-AF65-F5344CB8AC3E}">
        <p14:creationId xmlns:p14="http://schemas.microsoft.com/office/powerpoint/2010/main" val="22903009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115617" cy="6858000"/>
            <a:chOff x="0" y="0"/>
            <a:chExt cx="1115617" cy="685800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
        <p:nvSpPr>
          <p:cNvPr id="8" name="Title 1"/>
          <p:cNvSpPr>
            <a:spLocks noGrp="1"/>
          </p:cNvSpPr>
          <p:nvPr>
            <p:ph type="title"/>
          </p:nvPr>
        </p:nvSpPr>
        <p:spPr>
          <a:xfrm>
            <a:off x="1115617" y="191283"/>
            <a:ext cx="8085584" cy="1026959"/>
          </a:xfrm>
        </p:spPr>
        <p:txBody>
          <a:bodyPr>
            <a:normAutofit/>
          </a:bodyPr>
          <a:lstStyle/>
          <a:p>
            <a:r>
              <a:rPr lang="en-GB" dirty="0" smtClean="0"/>
              <a:t>Do your homework!</a:t>
            </a:r>
            <a:endParaRPr lang="en-GB" dirty="0"/>
          </a:p>
        </p:txBody>
      </p:sp>
      <p:sp>
        <p:nvSpPr>
          <p:cNvPr id="10" name="Content Placeholder 2"/>
          <p:cNvSpPr txBox="1">
            <a:spLocks/>
          </p:cNvSpPr>
          <p:nvPr/>
        </p:nvSpPr>
        <p:spPr>
          <a:xfrm>
            <a:off x="1403649" y="1560268"/>
            <a:ext cx="7656130" cy="373746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smtClean="0"/>
              <a:t>Make sure you follow guidelines on:</a:t>
            </a:r>
          </a:p>
          <a:p>
            <a:r>
              <a:rPr lang="en-GB" sz="2300" dirty="0" smtClean="0"/>
              <a:t>Referencing style</a:t>
            </a:r>
          </a:p>
          <a:p>
            <a:r>
              <a:rPr lang="en-GB" sz="2300" dirty="0" smtClean="0"/>
              <a:t>Font size and type, line spacing, page numbering, margin sizes</a:t>
            </a:r>
          </a:p>
          <a:p>
            <a:r>
              <a:rPr lang="en-GB" sz="2300" dirty="0" smtClean="0"/>
              <a:t>Word limits</a:t>
            </a:r>
          </a:p>
          <a:p>
            <a:r>
              <a:rPr lang="en-GB" sz="2300" dirty="0" smtClean="0"/>
              <a:t>UK </a:t>
            </a:r>
            <a:r>
              <a:rPr lang="en-GB" sz="2300" dirty="0" err="1" smtClean="0"/>
              <a:t>vs</a:t>
            </a:r>
            <a:r>
              <a:rPr lang="en-GB" sz="2300" dirty="0" smtClean="0"/>
              <a:t> US English</a:t>
            </a:r>
          </a:p>
          <a:p>
            <a:r>
              <a:rPr lang="en-GB" sz="2300" dirty="0" smtClean="0"/>
              <a:t>Standards for abbreviations</a:t>
            </a:r>
          </a:p>
          <a:p>
            <a:r>
              <a:rPr lang="en-GB" sz="2300" dirty="0" smtClean="0"/>
              <a:t>Details about how to submit tables and charts e.g. separate sheets, file format, minimum resolution</a:t>
            </a:r>
          </a:p>
          <a:p>
            <a:r>
              <a:rPr lang="en-GB" sz="2300" dirty="0" smtClean="0"/>
              <a:t>Copyright declarations</a:t>
            </a:r>
          </a:p>
          <a:p>
            <a:r>
              <a:rPr lang="en-GB" sz="2300" dirty="0" smtClean="0"/>
              <a:t>Ethical approval</a:t>
            </a:r>
          </a:p>
          <a:p>
            <a:endParaRPr lang="en-GB" dirty="0"/>
          </a:p>
        </p:txBody>
      </p:sp>
      <p:sp>
        <p:nvSpPr>
          <p:cNvPr id="11" name="TextBox 10"/>
          <p:cNvSpPr txBox="1"/>
          <p:nvPr/>
        </p:nvSpPr>
        <p:spPr>
          <a:xfrm>
            <a:off x="1331639" y="5440679"/>
            <a:ext cx="7391255" cy="1292662"/>
          </a:xfrm>
          <a:prstGeom prst="rect">
            <a:avLst/>
          </a:prstGeom>
          <a:noFill/>
          <a:ln w="31750" cap="rnd">
            <a:solidFill>
              <a:schemeClr val="accent1"/>
            </a:solidFill>
          </a:ln>
        </p:spPr>
        <p:txBody>
          <a:bodyPr wrap="square" rtlCol="0">
            <a:spAutoFit/>
          </a:bodyPr>
          <a:lstStyle/>
          <a:p>
            <a:pPr algn="ctr"/>
            <a:r>
              <a:rPr lang="en-GB" sz="2600" dirty="0">
                <a:latin typeface="+mn-lt"/>
              </a:rPr>
              <a:t>If a paper is not in accordance with specific journal guidelines, </a:t>
            </a:r>
            <a:r>
              <a:rPr lang="en-GB" sz="2600" b="1" dirty="0">
                <a:latin typeface="+mn-lt"/>
              </a:rPr>
              <a:t>it is likely to be returned unread </a:t>
            </a:r>
            <a:r>
              <a:rPr lang="en-GB" sz="2600" dirty="0">
                <a:latin typeface="+mn-lt"/>
              </a:rPr>
              <a:t>no matter how interesting the subject </a:t>
            </a:r>
            <a:r>
              <a:rPr lang="en-GB" sz="2600" dirty="0" smtClean="0">
                <a:latin typeface="+mn-lt"/>
              </a:rPr>
              <a:t>matter</a:t>
            </a:r>
            <a:endParaRPr lang="en-GB" sz="2600" dirty="0">
              <a:latin typeface="+mn-lt"/>
            </a:endParaRPr>
          </a:p>
        </p:txBody>
      </p:sp>
    </p:spTree>
    <p:extLst>
      <p:ext uri="{BB962C8B-B14F-4D97-AF65-F5344CB8AC3E}">
        <p14:creationId xmlns:p14="http://schemas.microsoft.com/office/powerpoint/2010/main" val="10733085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resources on writing</a:t>
            </a:r>
            <a:endParaRPr lang="en-GB" dirty="0"/>
          </a:p>
        </p:txBody>
      </p:sp>
      <p:sp>
        <p:nvSpPr>
          <p:cNvPr id="3" name="Content Placeholder 2"/>
          <p:cNvSpPr>
            <a:spLocks noGrp="1"/>
          </p:cNvSpPr>
          <p:nvPr>
            <p:ph idx="1"/>
          </p:nvPr>
        </p:nvSpPr>
        <p:spPr>
          <a:xfrm>
            <a:off x="1475656" y="1600200"/>
            <a:ext cx="7211144" cy="4525963"/>
          </a:xfrm>
        </p:spPr>
        <p:txBody>
          <a:bodyPr/>
          <a:lstStyle/>
          <a:p>
            <a:r>
              <a:rPr lang="en-GB" dirty="0">
                <a:hlinkClick r:id="rId2"/>
              </a:rPr>
              <a:t>http://</a:t>
            </a:r>
            <a:r>
              <a:rPr lang="en-GB" dirty="0" smtClean="0">
                <a:hlinkClick r:id="rId2"/>
              </a:rPr>
              <a:t>www.canberra.edu.au/studyskills/writing/introductions</a:t>
            </a:r>
            <a:endParaRPr lang="en-GB" dirty="0" smtClean="0"/>
          </a:p>
          <a:p>
            <a:r>
              <a:rPr lang="en-GB" dirty="0"/>
              <a:t>http://abacus.bates.edu/~ganderso/biology/resources/writing/HTWsections.html#abstract</a:t>
            </a:r>
          </a:p>
        </p:txBody>
      </p:sp>
      <p:grpSp>
        <p:nvGrpSpPr>
          <p:cNvPr id="4" name="Group 3"/>
          <p:cNvGrpSpPr/>
          <p:nvPr/>
        </p:nvGrpSpPr>
        <p:grpSpPr>
          <a:xfrm>
            <a:off x="0" y="0"/>
            <a:ext cx="1115617" cy="6858000"/>
            <a:chOff x="0" y="0"/>
            <a:chExt cx="1115617" cy="685800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Tree>
    <p:extLst>
      <p:ext uri="{BB962C8B-B14F-4D97-AF65-F5344CB8AC3E}">
        <p14:creationId xmlns:p14="http://schemas.microsoft.com/office/powerpoint/2010/main" val="42328457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988840"/>
            <a:ext cx="7355160" cy="1143000"/>
          </a:xfrm>
        </p:spPr>
        <p:txBody>
          <a:bodyPr>
            <a:normAutofit fontScale="90000"/>
          </a:bodyPr>
          <a:lstStyle/>
          <a:p>
            <a:r>
              <a:rPr lang="en-GB" dirty="0"/>
              <a:t>4</a:t>
            </a:r>
            <a:r>
              <a:rPr lang="en-GB" dirty="0" smtClean="0"/>
              <a:t>) Helping the audience find your paper (self-promotion is a good thing here!)</a:t>
            </a:r>
            <a:endParaRPr lang="en-GB" dirty="0"/>
          </a:p>
        </p:txBody>
      </p:sp>
      <p:grpSp>
        <p:nvGrpSpPr>
          <p:cNvPr id="4" name="Group 3"/>
          <p:cNvGrpSpPr/>
          <p:nvPr/>
        </p:nvGrpSpPr>
        <p:grpSpPr>
          <a:xfrm>
            <a:off x="0" y="0"/>
            <a:ext cx="1115617" cy="6858000"/>
            <a:chOff x="0" y="0"/>
            <a:chExt cx="1115617" cy="685800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Tree>
    <p:extLst>
      <p:ext uri="{BB962C8B-B14F-4D97-AF65-F5344CB8AC3E}">
        <p14:creationId xmlns:p14="http://schemas.microsoft.com/office/powerpoint/2010/main" val="5720604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252" y="0"/>
            <a:ext cx="7387188" cy="1296988"/>
          </a:xfrm>
        </p:spPr>
        <p:txBody>
          <a:bodyPr>
            <a:normAutofit/>
          </a:bodyPr>
          <a:lstStyle/>
          <a:p>
            <a:pPr algn="l"/>
            <a:r>
              <a:rPr lang="en-GB" sz="2400" kern="1200" dirty="0" smtClean="0">
                <a:solidFill>
                  <a:schemeClr val="tx1"/>
                </a:solidFill>
                <a:latin typeface="Arial" charset="0"/>
              </a:rPr>
              <a:t>Blogging/post on relevant </a:t>
            </a:r>
            <a:r>
              <a:rPr lang="en-GB" sz="2400" kern="1200" dirty="0" err="1" smtClean="0">
                <a:solidFill>
                  <a:schemeClr val="tx1"/>
                </a:solidFill>
                <a:latin typeface="Arial" charset="0"/>
              </a:rPr>
              <a:t>fora</a:t>
            </a:r>
            <a:r>
              <a:rPr lang="en-GB" sz="2400" dirty="0">
                <a:latin typeface="Arial" charset="0"/>
              </a:rPr>
              <a:t>/</a:t>
            </a:r>
            <a:r>
              <a:rPr lang="en-GB" sz="2400" kern="1200" dirty="0" smtClean="0">
                <a:solidFill>
                  <a:schemeClr val="tx1"/>
                </a:solidFill>
                <a:latin typeface="Arial" charset="0"/>
              </a:rPr>
              <a:t>email people in the field</a:t>
            </a:r>
            <a:endParaRPr lang="en-GB" sz="2400" dirty="0"/>
          </a:p>
        </p:txBody>
      </p:sp>
      <p:grpSp>
        <p:nvGrpSpPr>
          <p:cNvPr id="8" name="Group 7"/>
          <p:cNvGrpSpPr/>
          <p:nvPr/>
        </p:nvGrpSpPr>
        <p:grpSpPr>
          <a:xfrm>
            <a:off x="0" y="0"/>
            <a:ext cx="1115617" cy="6858000"/>
            <a:chOff x="0" y="0"/>
            <a:chExt cx="1115617" cy="6858000"/>
          </a:xfrm>
        </p:grpSpPr>
        <p:sp>
          <p:nvSpPr>
            <p:cNvPr id="9" name="Rectangle 8"/>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pic>
        <p:nvPicPr>
          <p:cNvPr id="2150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160" t="13992" r="14512" b="6250"/>
          <a:stretch/>
        </p:blipFill>
        <p:spPr bwMode="auto">
          <a:xfrm>
            <a:off x="4283968" y="3738023"/>
            <a:ext cx="4966749" cy="312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115617" y="1052736"/>
            <a:ext cx="4699493"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35192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33729" y="1520078"/>
            <a:ext cx="3672408" cy="2338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619672" y="188640"/>
            <a:ext cx="7121798" cy="1296988"/>
          </a:xfrm>
        </p:spPr>
        <p:txBody>
          <a:bodyPr>
            <a:normAutofit/>
          </a:bodyPr>
          <a:lstStyle/>
          <a:p>
            <a:pPr algn="l"/>
            <a:r>
              <a:rPr lang="en-GB" sz="3200" kern="1200" dirty="0" smtClean="0">
                <a:solidFill>
                  <a:schemeClr val="tx1"/>
                </a:solidFill>
                <a:latin typeface="Arial" charset="0"/>
              </a:rPr>
              <a:t>Use social media to publicise </a:t>
            </a:r>
            <a:br>
              <a:rPr lang="en-GB" sz="3200" kern="1200" dirty="0" smtClean="0">
                <a:solidFill>
                  <a:schemeClr val="tx1"/>
                </a:solidFill>
                <a:latin typeface="Arial" charset="0"/>
              </a:rPr>
            </a:br>
            <a:r>
              <a:rPr lang="en-GB" sz="3200" kern="1200" dirty="0" smtClean="0">
                <a:solidFill>
                  <a:schemeClr val="tx1"/>
                </a:solidFill>
                <a:latin typeface="Arial" charset="0"/>
              </a:rPr>
              <a:t>publications </a:t>
            </a:r>
            <a:r>
              <a:rPr lang="en-GB" sz="3200" b="1" kern="1200" dirty="0">
                <a:solidFill>
                  <a:schemeClr val="tx1"/>
                </a:solidFill>
                <a:latin typeface="Arial" charset="0"/>
              </a:rPr>
              <a:t> </a:t>
            </a:r>
            <a:endParaRPr lang="en-GB" b="1" dirty="0"/>
          </a:p>
        </p:txBody>
      </p:sp>
      <p:pic>
        <p:nvPicPr>
          <p:cNvPr id="225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006" t="20298" r="28778" b="17910"/>
          <a:stretch/>
        </p:blipFill>
        <p:spPr bwMode="auto">
          <a:xfrm>
            <a:off x="3555045" y="2337769"/>
            <a:ext cx="5622878" cy="4520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0" y="0"/>
            <a:ext cx="1115617" cy="6858000"/>
            <a:chOff x="0" y="0"/>
            <a:chExt cx="1115617" cy="6858000"/>
          </a:xfrm>
        </p:grpSpPr>
        <p:sp>
          <p:nvSpPr>
            <p:cNvPr id="10" name="Rectangle 9"/>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Tree>
    <p:extLst>
      <p:ext uri="{BB962C8B-B14F-4D97-AF65-F5344CB8AC3E}">
        <p14:creationId xmlns:p14="http://schemas.microsoft.com/office/powerpoint/2010/main" val="15301516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40576"/>
            <a:ext cx="7355160" cy="1143000"/>
          </a:xfrm>
        </p:spPr>
        <p:txBody>
          <a:bodyPr>
            <a:normAutofit/>
          </a:bodyPr>
          <a:lstStyle/>
          <a:p>
            <a:r>
              <a:rPr lang="en-GB" dirty="0" smtClean="0"/>
              <a:t>Acknowledgements</a:t>
            </a:r>
            <a:endParaRPr lang="en-GB" dirty="0"/>
          </a:p>
        </p:txBody>
      </p:sp>
      <p:grpSp>
        <p:nvGrpSpPr>
          <p:cNvPr id="4" name="Group 3"/>
          <p:cNvGrpSpPr/>
          <p:nvPr/>
        </p:nvGrpSpPr>
        <p:grpSpPr>
          <a:xfrm>
            <a:off x="0" y="0"/>
            <a:ext cx="1115617" cy="6858000"/>
            <a:chOff x="0" y="0"/>
            <a:chExt cx="1115617" cy="685800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
        <p:nvSpPr>
          <p:cNvPr id="7" name="Content Placeholder 2"/>
          <p:cNvSpPr>
            <a:spLocks noGrp="1"/>
          </p:cNvSpPr>
          <p:nvPr>
            <p:ph idx="1"/>
          </p:nvPr>
        </p:nvSpPr>
        <p:spPr>
          <a:xfrm>
            <a:off x="1259632" y="1628800"/>
            <a:ext cx="6779096" cy="4525963"/>
          </a:xfrm>
        </p:spPr>
        <p:txBody>
          <a:bodyPr>
            <a:normAutofit fontScale="92500" lnSpcReduction="10000"/>
          </a:bodyPr>
          <a:lstStyle/>
          <a:p>
            <a:r>
              <a:rPr lang="en-GB" dirty="0" smtClean="0"/>
              <a:t>This seminar drew on material prepared for similar events by Bangor University, Oryx (the International Journal of Conservation), University of Canberra, Newcastle University (Australia)</a:t>
            </a:r>
          </a:p>
          <a:p>
            <a:r>
              <a:rPr lang="en-GB" dirty="0" smtClean="0"/>
              <a:t>The accompanying materials include material from Day</a:t>
            </a:r>
            <a:r>
              <a:rPr lang="en-GB" dirty="0"/>
              <a:t>, R.A. (1994).</a:t>
            </a:r>
            <a:r>
              <a:rPr lang="en-GB" i="1" dirty="0"/>
              <a:t> How to Write and Publish a Scientific Paper.</a:t>
            </a:r>
            <a:r>
              <a:rPr lang="en-GB" dirty="0"/>
              <a:t> 4</a:t>
            </a:r>
            <a:r>
              <a:rPr lang="en-GB" baseline="30000" dirty="0"/>
              <a:t>th</a:t>
            </a:r>
            <a:r>
              <a:rPr lang="en-GB" dirty="0"/>
              <a:t> edition. Cambridge University Press. [ISBN 0 521 558980] </a:t>
            </a:r>
          </a:p>
        </p:txBody>
      </p:sp>
    </p:spTree>
    <p:extLst>
      <p:ext uri="{BB962C8B-B14F-4D97-AF65-F5344CB8AC3E}">
        <p14:creationId xmlns:p14="http://schemas.microsoft.com/office/powerpoint/2010/main" val="3320429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In groups please discuss for 10 minutes:</a:t>
            </a:r>
          </a:p>
          <a:p>
            <a:r>
              <a:rPr lang="en-GB" dirty="0" smtClean="0"/>
              <a:t>1) Why you want to publish</a:t>
            </a:r>
          </a:p>
          <a:p>
            <a:r>
              <a:rPr lang="en-GB" dirty="0" smtClean="0"/>
              <a:t>2) Barriers you feel limit your ability to publish in international journals</a:t>
            </a:r>
          </a:p>
          <a:p>
            <a:r>
              <a:rPr lang="en-GB" dirty="0" smtClean="0"/>
              <a:t>Nominate someone to feed back to the group</a:t>
            </a:r>
            <a:endParaRPr lang="en-GB" dirty="0"/>
          </a:p>
        </p:txBody>
      </p:sp>
    </p:spTree>
    <p:extLst>
      <p:ext uri="{BB962C8B-B14F-4D97-AF65-F5344CB8AC3E}">
        <p14:creationId xmlns:p14="http://schemas.microsoft.com/office/powerpoint/2010/main" val="3603984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SEhQUEhQWFhUXGB0bGRcYFxgcHhgYGB0WGiAVGRcYHCggGBsmGxgYITEhJikrLi4uGh8zODMsNy0tLysBCgoKDg0OGxAQGjAkHyQsKy8yLCw0LCwsLCwsLCwsLywwLC0vLCwsLCwsLCwsLCwsLCwsLCwvLCwsLCwsLCwsLP/AABEIAOAA4QMBIgACEQEDEQH/xAAcAAACAgMBAQAAAAAAAAAAAAAABwUGAQQIAwL/xABGEAACAQMBBAcFBAcGBQUBAAABAgMABBEFBhIhMQcTIkFRYZEUMlJxgUKCobEII0NicqLBFTNTY5LRJHOy0vAXJTSz4ZP/xAAZAQEAAwEBAAAAAAAAAAAAAAAAAQMEAgX/xAArEQACAgEEAAUDBAMAAAAAAAAAAQIDEQQSITETIkFRcTJhgRRCUpEjobH/2gAMAwEAAhEDEQA/AHjRRRQBRRRQBRRRQBRRRQBRRRQBWCaCajbu63uA5fnVV10a1lncIOT4NqO6DPujljn41sE4qHt5N1gazPcFufLwrJDWYg3LvJdKjnjo2bm+7l9f9q3IR2R8qhRW7Lf/AAj6n/aop1PLlN/gmdXCUUb7MBz4VkVBySFuZzU2K003+K3hdFNlezBmiiitBWFFFFAFFFFAFFFFAFFFFAFFFFAFFFFAFFFFAFFfEsoUZNePtqeP4GuJWQi8NnSjJ9I2aK1/bE8fwNfQuk+IVHiw/khsl7HtWGYAZNeRuU+IVHXNyXPl4VXbqIwXHLOoVOTPq6ut7gOX51oXt2kMbSSsERBlmPIAVm7uUiRpJGCIoJZicAAd5Nc9dI23b6hJ1ceVtUPZXkZCP2j/ANB3fOsEITvnlmmUo1xwjoPT7xZoo5YzlJEV1PLssARkdxwah9otrYLSSKFjvzzOiJEp4jfYLvt8K8fr3eSpsulBrbTILaAZuVVkMjDsxqGO6QD77buPIY455VT9nrwvqFvNPJ+3R5JHbuVgxZmPkKshpHluXSz+TiV/SR1KxxzpYbQ9IPtN3DYWDZWSVUlnHeue0sR8N3OX9PGofaDaq41u5Gn6cCsLHtvxBdBzd+9Ih4czkZ5gVrbAbPpFr0sUbF0tOs7R72UCM5xwHaZuHlU16fZBzn/QlbultiPGt5tQ8F/GqbtLtxZ2ORLLvSD9lH2n+o5L94iqjs1tpd6teiOFfZ7WPtyleLsoPCMuRhd444KAcBuNVVK2MW48L3O57G0nyxue3OeAx6VJKOHGo3T48tnw/OpOtul3yjukyi7CeEFFFFaikKKKKAKKKKAKKKKAKKKKAKKKKAKKKwTQEVey7zeQ4V4UZrU1W+EEMkzKzCNC5VACxCjJwCQCcedeFKTnLPueikorBt1ilXcdNkA/u7WVvDedF/LNRc/TbKfctI1/ikZvyVatWltfocO6HuOmqxtVt3aWGRI+/L3Qx4Lfe7k+v40pb3pF1S//AFEC7pb7NsjmQjw3skgeYxURc9HupopkaymwOJIAY/PdUlj6VfXov5sqnqP4nptpt9caj2GxHADkRL3kci7fbI+g8qqdANFb4xUVhGZtt5YVsWNnJNIkUSF5HIVVHMk93/73Vr0xdk9oLTRozKFW61CRcAA/qrZTjsmT7Tnv3M8t3I456IGVpOn22zWmvLMVa5cdo98kmOzCnfuA9/zJpO7G2Oo39xMtmzq0xzPKCVVQzFjvSDiMknsjifOtmG6Gpz+1axfLHEvAKuWcjP8AdwwoCY18XI9eJF0l6X7OyhFvpVmd1eAaTsLn4yAS8hPDixBNRgkrPSNp1tpUSWFuRJcOA91OQN4jmsKjjuKThyoOeCZJpn9GezPsNkquMTS9uXxBI4J90cPnnxpX9GekvqepPdXJ3xG3WuT9uUnKrj4QRnHIBQO+n7Xn6y39i/Jpoh+4lrSLdUePM171oWl53N9D/vW/WuicZQW0psTUuQoooq44CiiigCiiigCiiigCiiigCiiigCsGs0UBA1iRAwKniCCCPEHhivSUYYjzNfFeA1h4PS7OUNoNNNtczwH9nIyjzUHsn6rg1bujvoxn1IiWTMNr/iY7UniIgf8AqPDwzxFNfUOi6G61H224IMXVoTD8cq5GXPwBAnDvPPAHH72g6RkSUWWlRC7uvdAT+6ixw7TDAIXwBAHeRXuQk3FM86SSbLDZ2VjpEACKsKEgcAWklc8lAGXlc9wGT4Cp20mLorFGQkZ3H3d5fJt0kZ+RNUi2tItMQ3+r3IluiCOsb3Y8/sbWPu8MgZPM4Femh3F3qjLPIHtLEENFCGKzXGOIeV14pH4Ip7XeSOckEvtjshBqFs0DgJxDJIqjKOPtAd/AkEeBpH9JHRcdPSB7ZpbgOzK/YyVOAVwqDOCN70FPOHaZZbn2e1Xrtw/r5Q2I4f3d7B35M/YHLjkip6mQcStw58K2rDTJpziCGWU/5aM3/SK6wttidPjkaRbSEuzFizIHO8xJJG/nHE8hwqejjCjCgAeAGB6CpyMHL2ldE+qTkZt+qU/aldVx90Et+FXiWPZuyAtZU9pnj7DlY5WdpASGBIIXO9ngDw5U66SfSFol1peotq9lGskTdqVSu9uMQFfeA4hWwG3wcgk54c4yCMum2cZ+z7ZYS9zBZVI88dvA9KsFhDqUUfXadeQ6rbjnG5AlA8A2eLY+I5/dqf2X2907V1EUyRrMeBgnCsGP+WzDD/gfKvvUujiOFjc6Uxs7peIUE9TL/lyxnOFPLhyznBrmUIy+pHSk10fWye1cV+rboaOaM4lgk4PGfMHmM9/qBVtsrr7LfQ/0pW3sL6jm8s19m1izO7cW55SgfYb4lYDstnjyJ91hbtl9eS9t1lQFWyVkjPvRyL70bDnkfkRWCyEqJb4dGiMlYtr7LpRWlYXGeyefd51u16FdinHcjPKLi8MKKKK7OQooooAooooAooooAooooAooooCIvBhzXisiqQWICg8SeQHnW1qQ7XzFQG1Sb1ldAd8EnL+Bq8WxYta+5vi8w/Ba7u1SVHjkUMjqVZTyZSMEH6VQdT0+LZ6xmm06zaVySXYneKLxILn3jEg4YXwyTzarLsLrPtlhbXGcs8Y3v417LfzKanq9cwiZ2d2aaX/3faGXCr2o4ZeCoO4tHyHdiMDJPPJ4VsjaK71+ZoLHftdPQ4mucYkkH+GnwkjuHEDi3PdNi296OBqc0Uj3UyIhG9DwKbveYx9hz8RzUrrGrWWi2a5AjiQbsUSe87c91R3k8yx8ck1JB6ySWWjWX2YYIxwHNnY9w73dv/OFVfYG9vNUujqMpMNmgdLeD488DK3jjGM+OQMAHNF0GyuNpb1rm9YpZQHioJCKOfUofiIwXfnjHLsgOvZTV7e6gDWgAgRmiTAAGI+z2QOS+HligJiil/0ldJsemHqY0625K726ThIweRcjiSeYUeo4ZlOi7XJr7T47i4YNI7yZwAAAHYAADuAAFRgktla2pWEdxFJDKu9HIpVlPeD+R862aSHSD0i3+natLGjq9uBGywui4KlE3sOAGHaD8cn+lECC0no0juJrywaQw3ts29G54pPA2N0svMEZXtLy3+RxVh6Mdsbm1vn0vU5CxzuRs5yVkHEJvniyOpG6T+6Bzrz1za+CS407Wbc7oV/ZruM+8iuCcNjmN3rCDyO6O8Yra/SH0aMRW98p3ZhIIsr9tSrupyORUocHz+VdEDC1PZVXvoL6FzFOnYlxxE8J5xuPEcCG8h4DGrqGzjxXvtdrjdm7N1FkANj3bhO7fHIj7QPjzl9kriWSytZJ/wC9eFGfu7TKD61Xtu+km008PGW6y4GB1KZyM4OXbkvA5xnJ4VXOO6LR1F4eSdRsEHwqcqvQyh1DKcqwBBHeCMg+lWBeQrJoX9S+C/UejM0UUV6BmCiiigCiiigCiiigCiiigCiiigNDVF90/Ooq9h343T4kZf8AUCP61M6kOz8jUbXk6tYtybaXmBRv0eL4tYzQMe1DOeHwq6qcf6xJTUpJ9G0vsOv3tm3BZ95k7skHrUA8ew7+lOyvSTysmNrDwYY44nlXJW1207alfGW4dhDv7qhR/dwb32V723eJPefoK60kQMCpGQRgjxB4YrlPpM2POmXjRrkwSDfhY/D3oT4qeHywe+ukQxzdJViLPQXhsV3IQEVivE9S7Dec/EWyMnv3jUh0d3FrBY3Eluw9jjldkfiMxxxxbzdrBzvK5Pnmvvo1ulv9GgWYb4MbQSKftBMx8fmoB+tTS7K2wsmsUQpbshTdVjnDcSd48ScnOTmgOc9C0K61/UJZPdV335ZTxWJDyQfEwUBVXy7hk10ts9osVlbpbwLuxoOGTkkniWJ7yTxr42f0SCwt1hgXdjQZJPNj3u572NLbYLpYlvtTa3kRBBLv9RgEMpQFhvHPHeVTnzxinYG7UPtLsxbX8fV3UQcfZbkyHxVxxH5VMUqenbau4shZrbSGMs7OxH2ur3MIfFSW4jvqESa+vdG6WOi6jEkhkywnVmXDKsW4dxsHBIUScRj3uVV7a7UzqGlaHDvEyTSiNvEtFiAt88uD9aeF7CLm1dCOE0LKR5SIRj8a526Hg9zf2MDDsWrTzf6lQf8AWqVKIOj7mZLeFnPBIkJPkqDP5CuRoEk1K/Gc79zNljzxvtknj3KufoK6H6a9V6jSZgDhpisQ++ct/IrUqugvSOsu5LgjswpheH25MjgfJQ3+oVxZPZByOox3SSHlDCEVUUYVQFA8ABgD0qwCoSIZYfMVN1l0K+p/BfqPQKKKK3mYKKKKAKKKKAKKKKAKKKKAKKKKA8bxco3y/LjURU24yCPEVCV5uuXmTNWnfDQq+lcGzvrDUkHuOEkx3hTvAfVDIPoKdkMoZQynKsAQfEHiDS06XrIS6XOTjMZSQZ8QwB/lYj61L9DOrm50qDezvQ5hJweIj93GefYKDPiDV+llur+Cu5YkXelt0+aUsumGbHat5FYH91yI2X5HeU/dFMmlz09akItKeM+9PIiD5KwkJ+WEx9RWhFRofo6SE6fOp5C5bH1ji4f+eNNWqP0NaIbXS4d4YeYmZh/zMbv8ipV4owedxHvKy/ECPUYrnDol2YuF1pUkjZfZC5lJBAGFZFwccd5mBHiMmuk6KnICqpt7sPDqqwCV2Tqn3sqAd5Djej8sgDj3YpW2nSFeR6uF1WeW2gR2zEkeFAGQoIClnQn7XHPdTQbpM0oDPtsf0DE+m7mmCC0POkeAzKvcASB9Bmkv0F6ei6lqZ74iY1/haV8//WtRHTFtbpV/Ghtw0l0pAE24yDq+JKNvgFhx4cOB7+ed/wDRs/vb7+CL85KegPf9JHUf/h24PDtysP8ASin/AOyp7oh0j2fTYyRh5yZW+TcF/kCn6mqf+kNo0wu47ojMDRrErD7DKXbcbwzvEjx4+FXbow2mW9s0zgSwgRyKMDkMK4A5BlHqCO6susz4ax0X0Y3F1s1y4qXqIs5QrZNSytnlUaLGx++RqM7jNFFFbSgKKKKAKKKKAKKKKAKKKKAKKKKA87iXdUn0+dQxrYvZt5sDkP8AzNazMAMngBzNeRqrd88LpG2mG2IsOmnUXk9m06DtS3Dhio8M7qKfIvk/cpr7L6IllaQ20fKNACfiY8Wf6sSfrSv6MrU6lqt3qjjMULdVBnlnGMjwxHx+ctOSvQphsgkZbJbpZCkRqDNtDraxbjraWhO8GUg7qsN7eBGVaRlC7p47q5xwNPete3sY43kdEVXlIMjAAFyo3QWPfgcKsOT3VQAAOAHIVmiigCiisMccTyoDXv8AT4p13Zoo5V+GRFYejA1DNsHppOfYbb6RKPwApfbZdLEss3sejIZZM7pmC7+TyPVLyIB+23Dyxxquy7HbSSfrWlm3+e77WA3oH3B8s1OCB32OzFlCcxWlvGfFYYwfULmlr0GHfvNXlHJphj6vO1Qeg9KF/p0vs2qxyOMe864lTnhs8pUz9fM8qnv0cLf/AIW7kPN5gM+O4gP5uaAaOtaVFdwSQTqHjkGGH5EHuIOCD3EVzkkU+zuq4ky0LcN7ulgY+8B8anu8Qe45PTVVrb7ZGPU7VoXwsi9qKT4H/wC08iPDzArlpNYZKeHlHtbzrIqujBkYBlYcQykZBB7wRW1b3BT5eFKrom1uSF5NKuwUmgJ6sN3qOLID3gZ3lPep4cBTPryZxlTPg3RanEmYZQwyK9KhIpSpyKlbe4Djz7xXoUalWcPszWVOPK6PaiiitRSFFFFAFFFFAFFFFAFa17NujA5n/wAzXtNIFGTUPLIWOTWXVXbI7V2y6qvc8voqvSGl6bX/ANvz1odSd0gNuLkkKDwY5xw7xnnSqvela7e1ntZo161lKdauUZeQYNH8WN4ZGME8qYW2e0Ms066Xpxzcy8JZByt4+8kjk2O/mM8OJFT69FenG0S2eHeKjPXjsylzzffHifsnI5cKq01ScMzXx7nVs/Nwz16Kp7IWEMFnOkpRcyY4NvtxZmRu0O0TjI5Yq5VzrtT0R3ti3X2LtOi8QY8rMnPuU9r5rx8qxsx0z3tseru1FygODvdiVccMbwGGxx4MM+dbcGc6LrQutZgjnit3kAmmz1acctugkngOAAB4moTZXpCsb/AhmCSn9jJhHz4AE4f7pNQvSaBBe6ReHgEuTCx8pxgE+QCsfWowSMSiiigClH0g6/PqdydI008B/wDKmB7IA4GMsOSj7WOLHs+Obh0ha3LDEltZjN5dExw/uDHbnPgEXv8AEitnYXZGLTLcRJ2pG7Usp5yP4+Sjjgd3zJJkEZpOkWGz9m0jMBwHWTMO3K3cqj8kHL1NUDWumXUCOutrIR232ZJY5X3hnGS6lUHyGceJpi7QbBx316lxdyNJBEgEdtyTrMks7Y94EbvDvxxOOFW0QqF3d0buMbuBjHhjljyoQKjpGlNxs+tzqECJdHcMYXIKM7DHvZK5TJKHPhz5TfQnadRpELNw612fj+++4vqAvrVR/SG1UyPaWMfaYnrCo72bMcY+fF/wpr2eiLHZJaAkBYRGGHMFVA3wfEHjnxoCWoqF2R1n2q3DPgTRs0U6j7M0Zww+R4MPJhU1UEi/6UdjnuAl7Z9m9tsMuP2qLx6s+J548cle/hjU9sI7WxjurpGid0BEDDDlyPcAPEDzPIelT23G2MGmQGWY7znIjiB7Ujf0Ud7d3mcArbQNjbzWGOpX8vVucNaxMgZAAcjfjb9keWPeOd7PjVbSrMZ9DuFjj0X/AGb1Bri1hmkQxtIgYoc8Cfnxx3/WpNGIORzqv6JtF1krWtynUXcfvRE8HX/Fhb7aH1HfU/XlTTjLrBsi00Strchx5+H9a2Kg1Yg5HOpW1uA48+8f1r0dNqN/ll3/ANM1tW3ldHvRRRWwoCiiigCsE1mtHUJ8dkfX/aq7bFXHczqEXJ4Na7n3j5Dl/vVE6Sds/YYxFD2ruYYjUDJUHh1hXvOeCjvPyNT21Ovx2Ns88vdwVe93PJB8/wAACao3Q9s/JfXMmr3vaO8RCDyLjgXA+FB2V8we8V59Fbtk5z6NNk1BbYl16Lti/wCzrcvN2ruftTOTkgnj1e934JyT3nJ8Ku1FFeiZQqp7bbDWN8jyXEe46qT18eFcBRnieTgAcmzVsqodLWp+z6VdN3unVD5yncP8pY/SiBzdsXs0+pXUdsjBN4Es5GQiqMlsd55ADxIroXa3Y3Oiy2kbyyvGnWI8jl3Lx4bAJ5ZAKgDAGaon6OOl5lurkj3EWJT5ud5vwVfWntUtkFY6N9pRqFhDNn9YBuSjwkQDJ+oww8mqz0ipr1tnNZkyD7Bd9vAGQATzAx70bEjA+yw8qeFrcJIiyRsHRwGVlOQyniCCOYxRkkbp+kYuJbqXBmf9Wnf1cCngi+G8e23mQOSipeiioAV43t2kMbyyMFRFLMx5BVGSfSvakR0wbcm9kGm2BMilwsjJx62TPCJMc1B5nvI8BxIGn0fRPrOuyX0gPVRN1uD9nHZhj+YwG+4a6DqhbHW1nodrHb3NxDFPIOskLuF3nPAhSearjdHyz31ddPv4p0EkEiSoc4dGDKccCMqcc6lkFAv73+zNcUscW2pKAfBbmPChvAZBQHxLZ7qntvtt4NLh35O3KwPVQg8XPifhQd7fmagOnuOM6Zl1cusitGyKSEbkS7DgilSRx78VReizZg6zcSXuoTdeIWVerY5LsACu+OQiA7h7xBz35AltgdjZtWn/ALU1bLo2DDCwwHUcV7B5QjuX7XM5B7TsArAGOVZqCStbcbHx6jEAWMU8fahnXg0b/McSp4ZH1HEVSdlttZI5zp+qgRXSHdWQ8Em8DnkC3ceR8jwpt1TekzYVNUt+G6tzGD1Uh9erc/AfwPH512VRsWGdQm4vKJesxuVORSi6Ptvngk9g1LKOjdWsj81YcOrkP5P8s+NNyvLsrlVLDNsZKaJmCYMMivSoe2m3T5d9S4Nenp7vEjz2Y7YbWZooorQVnxNJugk91Qrtkkmt7Un5L9aW3S/tGbSyMaHEtxlFxzCY7bD6EL96vN1LdlqrRqqSjDcyh7S30mu6rFaQMeoViqkct0cZLg/QYHyXxronTLCO3ijhiXdjjUKo8ABj6nzpUfo87OBIJb1x2pT1cZ8I0PaI/icY+5TgrdGKilFGdtt5YUUUVJAUl/0jtWwlrag+8zSsPJRuLn6s3+mnRXLvSrftfaxKkfa3XW2jHmp3SM/81nqUQOToP0rqNKiYjDTs0p+RO6v8iqfrV9JxWvplksEMUKe7EiovyQBR+Ve8iBgQRkEYI8Qe6oJK9t3slHqdq0L9lx2opMZKP4+ankR3j6Uktn9rL/Z6ZrS6iLwhs9WSQME8ZIJMY3TnOOWc8jmnps5qhZpraU/r7ZgCT+0iYZjmHjleB/eVvKtzW9Dt7yPq7mJJU8GHEHxVhxU+YIqSCpaV0v6XMoLTNC3wyowI+8oZfxr61Ppd0uEEicyt8MUbkn6sAvqaWPS5sXp2monUPN18pykRdWRUHvOcrvY7h2uJ+RpbabMiTRvLH1sauC8eSN9AeK5BBBxnvqcAZu0XSLqGsMbTToXjjbgVQ5kcf5knBY08uHmTTB6MOjNNOHXzlZLojmPdiB5qmebHvb6DzuGzdtapbxmyjjSF1Dr1agAhhkE45n51KVGQK39IPRxLYJcADet5Bk/uS9gj/V1fpS06JdvDps/Vykm1mI3/APLbkJQPDuYeHHuroLaGyF9Z3duMdtHjU8xvheB+7Jw+amuSYrB2iklA7MTKJPFd/IBI8N4Fc+OPGgOzey69zIw8iGU/gQRSIeU7Pa63dZXPHyEbn0/Vvnhz3fnXt0JdIXVldPun7JOLd2Puk/sCfA/Z8Dw8MX7pc2S/tCybq1zPDl4vFuHaj+8B6hadAuynPEcqzSx6DNsRdWvssrfr7cYXJ4vDyVvmvun5L40zqgkKKKKAU/TfsJ7TEb63X9fEv61R+0iH2vNkHHzGR3Cobof25MuLK5bLgfqXJ4uoH903iwHEHvAPhxeJFcw9KOzbaTqKyW/YjkPXQY+wykFox5K2PowFcWVqyO1nUJOLydB1I6dLkbp7vyqu7Paot1bQ3C8pEDY8D3r9DkfSpa0fDj09a8yibrsX9GuxbokxRWKK9kwkVetlzXOfS9qLXOptEvERBYkH7xwT9d5sfdroiY9pvma5zt4Ot2iCtxzf5PmFk3segrztN5rZSNNvEEjpTZ7S1tbaC3XlFGq/MgcT9Tk/WpCiitxnCiiigIrarWBZ2k9w37OMsPNuSr9WIFc79DGlm71aOR8sIt6dye9hwUk+O+wP0q8fpE7QbscFkh4uetk/gXIRT5Ft4/cFbn6PGidXaTXTDjO+6p/y4sjI+blx90VPoQNmiiioJF30otJYy22rQDJhPVXCj9pbyHkf4X5ebDwqb07by1upUhs2NxIyh23Ad2JD9qVzwUjlujJzwxU7rOmpcwSwSDKSoUPyYYyPMc/pULsDsdFpdsIo+1I3GWXHF2/oo5Af1JNSQULps6PZJy1/bbzuqgSxZJ7Cj34x3YHNRz5jjnKNsrZpZEjTG9IyouSAMsQBknkMnnXVPSftN/Z9hLKpxK/6uHx6x89ofwjLfSuUc+fHx8/GpQOs9i9EOl6ekMkjzdXlmIUnd3uJSNQN4qDk954nyA35dprb2SW7jlSWKNGcsjA+6Cd3hyPDGOeajOjDab+0LCKVjmVP1cv8aAdr7wIb61U+kTor6+YXFlmMyuq3MSndDozLvSgZAyPeZe/GefOAX7Y6J1srfrOEjoJJP+bNmV/53akqlsljtHPbyKDBdFkKt7rJcAOox/zOzXQSrgYHIUj/ANIbT2ins72Pg3FC3g0ZEifm/pXMluTRKeHkovSNsY2nTApk28h/Vv8ACefVMfiHce8fI01+h3pGF2i2d03/ABKDsOf2yDz/AMQDn4jj41Yuqh1GzXrFDxTxqxB/eAOQe5geR7iKQG2eyk+lXCkM3V729DOvA5HEAke7Iv8A+iqNPfv8suy22vbyui79KWzs2k3qapY5VHfLADhHI3NWA/ZyceHiSOGRTW2E2xh1O3EseFkXAlizkxt/VTxw3f8APIqtdHW28OsW7Wl4FM+5uyIeAmTvkUePeQOR4jyW+1WzN5s9drd2bMYM4WTmMHnBOO8Hx78AjBHDSUnSNFVDYDb+31SPCkR3CjLwk8R+8nxpnv7sjOOGbfUEhS/6cNGFxpcjgZe3YSr8gd1x8txifuimBWhtBZCe1uITykidP9Skf1oBTdBGp79pNATxhkyPJJQSP5lf1pmg0h+gi8KX0sR5SQnh+9GykfgXp8V5WqjttZspeYEz1wrFRvWVmtX6sq8E8ZOZ+dIG2Ii2mGeA9t/6zw/6hT/k5n5mueek7etdaaZee9FMvzUL/VDVWjf+Ro6v+lHT9Fa+n3iTxRyxnKSKHUjvDAEfnWxXoGYK8L67SGN5ZGCoilmY9yqMk+le9Ifpv6QFmzYWr5QH9e6ngzDlCD3gHiT4gDuNEBdbSarLql+8oBLzyBY08FJCInpjPmSa6s2c0lbS1gt05RRqufEgcW+ZbJ+tInoD2X6+7a8cfq7fgnnMw4f6VOfmy10PUsgKKKKgkKKKq/STtMNOsJZgf1rdiIf5jZwfPdGW+7QCQ6bdqPbL4wocw22UHg0n22+hG790+NLusk54nifHx86xXZyMjoM2m9lvuoc4iusJ5CUZ3D9clfvDwrpOuJo3KkMpIIIII5gjiCPrXW3R9tGNQsYbj7eN2UeEqcG+QPBh5MK5ZKLHVH6aNJ9o0mfAy0O7Mv3D2j//ADL1eK8rq3WRHjYZV1KkeIYEEehqCRV9Cmp9bpwQ84JGT7pw6n+Yj6VcdX0uK6iaGdA8bDiD+BB7iO4ilV0MFra/vrJ85H5wOUJ+ocH6U4q8rULZa8fJtqeYI5y2u2QudInWaJmMQYGKdeBU9yvj3W/A+oDc6PekaDVI/ZL1UFwy7pRgNy4Hfug8N7xT6jPHFrurZJUZJFDowwysMgg9xBpL7bdFUkBM+n7zoO11WT1kZHHMZ+2B/qHnWujVKXln2UWUtcxJza7ogmglF1o7kMp3hDvbrIf8qQ8x+63qeVTOxPSrlxaashtrkcOsdSiv4b4P923n7p8Ryqn7IdNFxbYivozcIvDfHZlXGeDA8JO4cd088k1f5NuND1JAty8X8NwhUr8nIwD5hq1lAxAc1mqPoOr6XZLuw6lH1OOzC9yjqn/LLHfUeW8R4AV86t0t6XADiczMPswozZ+THC/jUYJErsS3Ua6i9wuJY/oesX88eldEVzNs28lzqscsSMWa6EpAGd1TJvMT4AKTxrpoDJrz9avOvg1af6We/VVmpLqxWKu/SFfjETcDtN8zSe6e9HJFvdqOWYnPzyyE+Wd8fUU5ryM754GozWdHS6gkgmQskgwRjl3hh4EHBB8qyRbrtz92XNKcMCW6NOlVtPj9nuUaW3ByhUjfizxIAPBkzxxkEZPypgXfTjp6rlEuJG7l3FX1Jbh+NK7XOijUIZCIYjPH9l0Kg4/eViCD6ivjTuijU5T2oREPGRx+SZNep4kMZyZNsusGxtl0s3l8DHH/AMNCeaRk77DweXgSPJQAe/NQuxexc+ov2BuQg9uYjsjyX428h9cU0Nm+hqCIh7pmuGH2ACsefMe831IB7xTIt7MRqqRoERRhVVcADwAAwBWa3VYWIL8lsKfWRpaFpEVnAkEAwiD6knmzHvYnjW/vGvrqz4H0NHVN4H0Nec1J8mrgxvnxPrWesPifWjqm8D6Gjqm8D6GmJDgOtb4j6mqttrsYmpmPr55lWMHdRCuMtzY7ynjgAfSrT1TfCfQ1nqm+E+hruMrIvKyQ1F9iv/8ARa0/x7j1j/7KP/Ra0/x7j1j/AOymh1TfCfQ0dS3wn0Nd+Nd7s52Viv8A/Ra0/wAe49Y/+yrXsRsouliRYJpWSQglX3CAw4bwwowSOB+Qqy9S3wn0NHUt8J9DUO258ZY2Vn37W/j+A/2rPtj+P4CvPqW+E+ho6lvhPoajdb7v/ZOIfYiY9n7ZblrtYlFw+d6QFsnIAOVzu8gO6pOvvqG+E+ho6hvhPoa5kpyeXklbV0fFFffUN8J9DR1DfCfQ1zsl7E7l7lZ2m2Js77jNFiT/ABY+y/1PJvvA1Qb3oS7R6m77PhJFkj7ytx9BTl6hvhPpR1DfCfSroWXQ4WTiUYS7E3a9CAyDJecO8JDj+ZnP5VPad0P2EZzIZpvJ33R6RhT+NMbqG+E+lHs7fCfSpdt79yFCtEdpekwWy7lvEkS+CKBn5nmfrUnZplx5cfSvn2dvhPpW7p8JGSRg1FNcpWLKFkkovBt1miivYMR//9k="/>
          <p:cNvSpPr>
            <a:spLocks noChangeAspect="1" noChangeArrowheads="1"/>
          </p:cNvSpPr>
          <p:nvPr/>
        </p:nvSpPr>
        <p:spPr bwMode="auto">
          <a:xfrm>
            <a:off x="155575" y="-1889125"/>
            <a:ext cx="3952875" cy="3943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xQSEhQUEhQWFhUXGB0bGRcYFxgcHhgYGB0WGiAVGRcYHCggGBsmGxgYITEhJikrLi4uGh8zODMsNy0tLysBCgoKDg0OGxAQGjAkHyQsKy8yLCw0LCwsLCwsLCwsLywwLC0vLCwsLCwsLCwsLCwsLCwsLCwvLCwsLCwsLCwsLP/AABEIAOAA4QMBIgACEQEDEQH/xAAcAAACAgMBAQAAAAAAAAAAAAAABwUGAQQIAwL/xABGEAACAQMBBAcFBAcGBQUBAAABAgMABBEFBhIhMQcTIkFRYZEUMlJxgUKCobEII0NicqLBFTNTY5LRJHOy0vAXJTSz4ZP/xAAZAQEAAwEBAAAAAAAAAAAAAAAAAQMEAgX/xAArEQACAgEEAAUDBAMAAAAAAAAAAQIDEQQSITETIkFRcTJhgRRCUpEjobH/2gAMAwEAAhEDEQA/AHjRRRQBRRRQBRRRQBRRRQBRRRQBWCaCajbu63uA5fnVV10a1lncIOT4NqO6DPujljn41sE4qHt5N1gazPcFufLwrJDWYg3LvJdKjnjo2bm+7l9f9q3IR2R8qhRW7Lf/AAj6n/aop1PLlN/gmdXCUUb7MBz4VkVBySFuZzU2K003+K3hdFNlezBmiiitBWFFFFAFFFFAFFFFAFFFFAFFFFAFFFFAFFFFAFFfEsoUZNePtqeP4GuJWQi8NnSjJ9I2aK1/bE8fwNfQuk+IVHiw/khsl7HtWGYAZNeRuU+IVHXNyXPl4VXbqIwXHLOoVOTPq6ut7gOX51oXt2kMbSSsERBlmPIAVm7uUiRpJGCIoJZicAAd5Nc9dI23b6hJ1ceVtUPZXkZCP2j/ANB3fOsEITvnlmmUo1xwjoPT7xZoo5YzlJEV1PLssARkdxwah9otrYLSSKFjvzzOiJEp4jfYLvt8K8fr3eSpsulBrbTILaAZuVVkMjDsxqGO6QD77buPIY455VT9nrwvqFvNPJ+3R5JHbuVgxZmPkKshpHluXSz+TiV/SR1KxxzpYbQ9IPtN3DYWDZWSVUlnHeue0sR8N3OX9PGofaDaq41u5Gn6cCsLHtvxBdBzd+9Ih4czkZ5gVrbAbPpFr0sUbF0tOs7R72UCM5xwHaZuHlU16fZBzn/QlbultiPGt5tQ8F/GqbtLtxZ2ORLLvSD9lH2n+o5L94iqjs1tpd6teiOFfZ7WPtyleLsoPCMuRhd444KAcBuNVVK2MW48L3O57G0nyxue3OeAx6VJKOHGo3T48tnw/OpOtul3yjukyi7CeEFFFFaikKKKKAKKKKAKKKKAKKKKAKKKKAKKKwTQEVey7zeQ4V4UZrU1W+EEMkzKzCNC5VACxCjJwCQCcedeFKTnLPueikorBt1ilXcdNkA/u7WVvDedF/LNRc/TbKfctI1/ikZvyVatWltfocO6HuOmqxtVt3aWGRI+/L3Qx4Lfe7k+v40pb3pF1S//AFEC7pb7NsjmQjw3skgeYxURc9HupopkaymwOJIAY/PdUlj6VfXov5sqnqP4nptpt9caj2GxHADkRL3kci7fbI+g8qqdANFb4xUVhGZtt5YVsWNnJNIkUSF5HIVVHMk93/73Vr0xdk9oLTRozKFW61CRcAA/qrZTjsmT7Tnv3M8t3I456IGVpOn22zWmvLMVa5cdo98kmOzCnfuA9/zJpO7G2Oo39xMtmzq0xzPKCVVQzFjvSDiMknsjifOtmG6Gpz+1axfLHEvAKuWcjP8AdwwoCY18XI9eJF0l6X7OyhFvpVmd1eAaTsLn4yAS8hPDixBNRgkrPSNp1tpUSWFuRJcOA91OQN4jmsKjjuKThyoOeCZJpn9GezPsNkquMTS9uXxBI4J90cPnnxpX9GekvqepPdXJ3xG3WuT9uUnKrj4QRnHIBQO+n7Xn6y39i/Jpoh+4lrSLdUePM171oWl53N9D/vW/WuicZQW0psTUuQoooq44CiiigCiiigCiiigCiiigCiiigCsGs0UBA1iRAwKniCCCPEHhivSUYYjzNfFeA1h4PS7OUNoNNNtczwH9nIyjzUHsn6rg1bujvoxn1IiWTMNr/iY7UniIgf8AqPDwzxFNfUOi6G61H224IMXVoTD8cq5GXPwBAnDvPPAHH72g6RkSUWWlRC7uvdAT+6ixw7TDAIXwBAHeRXuQk3FM86SSbLDZ2VjpEACKsKEgcAWklc8lAGXlc9wGT4Cp20mLorFGQkZ3H3d5fJt0kZ+RNUi2tItMQ3+r3IluiCOsb3Y8/sbWPu8MgZPM4Femh3F3qjLPIHtLEENFCGKzXGOIeV14pH4Ip7XeSOckEvtjshBqFs0DgJxDJIqjKOPtAd/AkEeBpH9JHRcdPSB7ZpbgOzK/YyVOAVwqDOCN70FPOHaZZbn2e1Xrtw/r5Q2I4f3d7B35M/YHLjkip6mQcStw58K2rDTJpziCGWU/5aM3/SK6wttidPjkaRbSEuzFizIHO8xJJG/nHE8hwqejjCjCgAeAGB6CpyMHL2ldE+qTkZt+qU/aldVx90Et+FXiWPZuyAtZU9pnj7DlY5WdpASGBIIXO9ngDw5U66SfSFol1peotq9lGskTdqVSu9uMQFfeA4hWwG3wcgk54c4yCMum2cZ+z7ZYS9zBZVI88dvA9KsFhDqUUfXadeQ6rbjnG5AlA8A2eLY+I5/dqf2X2907V1EUyRrMeBgnCsGP+WzDD/gfKvvUujiOFjc6Uxs7peIUE9TL/lyxnOFPLhyznBrmUIy+pHSk10fWye1cV+rboaOaM4lgk4PGfMHmM9/qBVtsrr7LfQ/0pW3sL6jm8s19m1izO7cW55SgfYb4lYDstnjyJ91hbtl9eS9t1lQFWyVkjPvRyL70bDnkfkRWCyEqJb4dGiMlYtr7LpRWlYXGeyefd51u16FdinHcjPKLi8MKKKK7OQooooAooooAooooAooooAooooCIvBhzXisiqQWICg8SeQHnW1qQ7XzFQG1Sb1ldAd8EnL+Bq8WxYta+5vi8w/Ba7u1SVHjkUMjqVZTyZSMEH6VQdT0+LZ6xmm06zaVySXYneKLxILn3jEg4YXwyTzarLsLrPtlhbXGcs8Y3v417LfzKanq9cwiZ2d2aaX/3faGXCr2o4ZeCoO4tHyHdiMDJPPJ4VsjaK71+ZoLHftdPQ4mucYkkH+GnwkjuHEDi3PdNi296OBqc0Uj3UyIhG9DwKbveYx9hz8RzUrrGrWWi2a5AjiQbsUSe87c91R3k8yx8ck1JB6ySWWjWX2YYIxwHNnY9w73dv/OFVfYG9vNUujqMpMNmgdLeD488DK3jjGM+OQMAHNF0GyuNpb1rm9YpZQHioJCKOfUofiIwXfnjHLsgOvZTV7e6gDWgAgRmiTAAGI+z2QOS+HligJiil/0ldJsemHqY0625K726ThIweRcjiSeYUeo4ZlOi7XJr7T47i4YNI7yZwAAAHYAADuAAFRgktla2pWEdxFJDKu9HIpVlPeD+R862aSHSD0i3+natLGjq9uBGywui4KlE3sOAGHaD8cn+lECC0no0juJrywaQw3ts29G54pPA2N0svMEZXtLy3+RxVh6Mdsbm1vn0vU5CxzuRs5yVkHEJvniyOpG6T+6Bzrz1za+CS407Wbc7oV/ZruM+8iuCcNjmN3rCDyO6O8Yra/SH0aMRW98p3ZhIIsr9tSrupyORUocHz+VdEDC1PZVXvoL6FzFOnYlxxE8J5xuPEcCG8h4DGrqGzjxXvtdrjdm7N1FkANj3bhO7fHIj7QPjzl9kriWSytZJ/wC9eFGfu7TKD61Xtu+km008PGW6y4GB1KZyM4OXbkvA5xnJ4VXOO6LR1F4eSdRsEHwqcqvQyh1DKcqwBBHeCMg+lWBeQrJoX9S+C/UejM0UUV6BmCiiigCiiigCiiigCiiigCiiigNDVF90/Ooq9h343T4kZf8AUCP61M6kOz8jUbXk6tYtybaXmBRv0eL4tYzQMe1DOeHwq6qcf6xJTUpJ9G0vsOv3tm3BZ95k7skHrUA8ew7+lOyvSTysmNrDwYY44nlXJW1207alfGW4dhDv7qhR/dwb32V723eJPefoK60kQMCpGQRgjxB4YrlPpM2POmXjRrkwSDfhY/D3oT4qeHywe+ukQxzdJViLPQXhsV3IQEVivE9S7Dec/EWyMnv3jUh0d3FrBY3Eluw9jjldkfiMxxxxbzdrBzvK5Pnmvvo1ulv9GgWYb4MbQSKftBMx8fmoB+tTS7K2wsmsUQpbshTdVjnDcSd48ScnOTmgOc9C0K61/UJZPdV335ZTxWJDyQfEwUBVXy7hk10ts9osVlbpbwLuxoOGTkkniWJ7yTxr42f0SCwt1hgXdjQZJPNj3u572NLbYLpYlvtTa3kRBBLv9RgEMpQFhvHPHeVTnzxinYG7UPtLsxbX8fV3UQcfZbkyHxVxxH5VMUqenbau4shZrbSGMs7OxH2ur3MIfFSW4jvqESa+vdG6WOi6jEkhkywnVmXDKsW4dxsHBIUScRj3uVV7a7UzqGlaHDvEyTSiNvEtFiAt88uD9aeF7CLm1dCOE0LKR5SIRj8a526Hg9zf2MDDsWrTzf6lQf8AWqVKIOj7mZLeFnPBIkJPkqDP5CuRoEk1K/Gc79zNljzxvtknj3KufoK6H6a9V6jSZgDhpisQ++ct/IrUqugvSOsu5LgjswpheH25MjgfJQ3+oVxZPZByOox3SSHlDCEVUUYVQFA8ABgD0qwCoSIZYfMVN1l0K+p/BfqPQKKKK3mYKKKKAKKKKAKKKKAKKKKAKKKKA8bxco3y/LjURU24yCPEVCV5uuXmTNWnfDQq+lcGzvrDUkHuOEkx3hTvAfVDIPoKdkMoZQynKsAQfEHiDS06XrIS6XOTjMZSQZ8QwB/lYj61L9DOrm50qDezvQ5hJweIj93GefYKDPiDV+llur+Cu5YkXelt0+aUsumGbHat5FYH91yI2X5HeU/dFMmlz09akItKeM+9PIiD5KwkJ+WEx9RWhFRofo6SE6fOp5C5bH1ji4f+eNNWqP0NaIbXS4d4YeYmZh/zMbv8ipV4owedxHvKy/ECPUYrnDol2YuF1pUkjZfZC5lJBAGFZFwccd5mBHiMmuk6KnICqpt7sPDqqwCV2Tqn3sqAd5Djej8sgDj3YpW2nSFeR6uF1WeW2gR2zEkeFAGQoIClnQn7XHPdTQbpM0oDPtsf0DE+m7mmCC0POkeAzKvcASB9Bmkv0F6ei6lqZ74iY1/haV8//WtRHTFtbpV/Ghtw0l0pAE24yDq+JKNvgFhx4cOB7+ed/wDRs/vb7+CL85KegPf9JHUf/h24PDtysP8ASin/AOyp7oh0j2fTYyRh5yZW+TcF/kCn6mqf+kNo0wu47ojMDRrErD7DKXbcbwzvEjx4+FXbow2mW9s0zgSwgRyKMDkMK4A5BlHqCO6susz4ax0X0Y3F1s1y4qXqIs5QrZNSytnlUaLGx++RqM7jNFFFbSgKKKKAKKKKAKKKKAKKKKAKKKKA87iXdUn0+dQxrYvZt5sDkP8AzNazMAMngBzNeRqrd88LpG2mG2IsOmnUXk9m06DtS3Dhio8M7qKfIvk/cpr7L6IllaQ20fKNACfiY8Wf6sSfrSv6MrU6lqt3qjjMULdVBnlnGMjwxHx+ctOSvQphsgkZbJbpZCkRqDNtDraxbjraWhO8GUg7qsN7eBGVaRlC7p47q5xwNPete3sY43kdEVXlIMjAAFyo3QWPfgcKsOT3VQAAOAHIVmiigCiisMccTyoDXv8AT4p13Zoo5V+GRFYejA1DNsHppOfYbb6RKPwApfbZdLEss3sejIZZM7pmC7+TyPVLyIB+23Dyxxquy7HbSSfrWlm3+e77WA3oH3B8s1OCB32OzFlCcxWlvGfFYYwfULmlr0GHfvNXlHJphj6vO1Qeg9KF/p0vs2qxyOMe864lTnhs8pUz9fM8qnv0cLf/AIW7kPN5gM+O4gP5uaAaOtaVFdwSQTqHjkGGH5EHuIOCD3EVzkkU+zuq4ky0LcN7ulgY+8B8anu8Qe45PTVVrb7ZGPU7VoXwsi9qKT4H/wC08iPDzArlpNYZKeHlHtbzrIqujBkYBlYcQykZBB7wRW1b3BT5eFKrom1uSF5NKuwUmgJ6sN3qOLID3gZ3lPep4cBTPryZxlTPg3RanEmYZQwyK9KhIpSpyKlbe4Djz7xXoUalWcPszWVOPK6PaiiitRSFFFFAFFFFAFFFFAFa17NujA5n/wAzXtNIFGTUPLIWOTWXVXbI7V2y6qvc8voqvSGl6bX/ANvz1odSd0gNuLkkKDwY5xw7xnnSqvela7e1ntZo161lKdauUZeQYNH8WN4ZGME8qYW2e0Ms066Xpxzcy8JZByt4+8kjk2O/mM8OJFT69FenG0S2eHeKjPXjsylzzffHifsnI5cKq01ScMzXx7nVs/Nwz16Kp7IWEMFnOkpRcyY4NvtxZmRu0O0TjI5Yq5VzrtT0R3ti3X2LtOi8QY8rMnPuU9r5rx8qxsx0z3tseru1FygODvdiVccMbwGGxx4MM+dbcGc6LrQutZgjnit3kAmmz1acctugkngOAAB4moTZXpCsb/AhmCSn9jJhHz4AE4f7pNQvSaBBe6ReHgEuTCx8pxgE+QCsfWowSMSiiigClH0g6/PqdydI008B/wDKmB7IA4GMsOSj7WOLHs+Obh0ha3LDEltZjN5dExw/uDHbnPgEXv8AEitnYXZGLTLcRJ2pG7Usp5yP4+Sjjgd3zJJkEZpOkWGz9m0jMBwHWTMO3K3cqj8kHL1NUDWumXUCOutrIR232ZJY5X3hnGS6lUHyGceJpi7QbBx316lxdyNJBEgEdtyTrMks7Y94EbvDvxxOOFW0QqF3d0buMbuBjHhjljyoQKjpGlNxs+tzqECJdHcMYXIKM7DHvZK5TJKHPhz5TfQnadRpELNw612fj+++4vqAvrVR/SG1UyPaWMfaYnrCo72bMcY+fF/wpr2eiLHZJaAkBYRGGHMFVA3wfEHjnxoCWoqF2R1n2q3DPgTRs0U6j7M0Zww+R4MPJhU1UEi/6UdjnuAl7Z9m9tsMuP2qLx6s+J548cle/hjU9sI7WxjurpGid0BEDDDlyPcAPEDzPIelT23G2MGmQGWY7znIjiB7Ujf0Ud7d3mcArbQNjbzWGOpX8vVucNaxMgZAAcjfjb9keWPeOd7PjVbSrMZ9DuFjj0X/AGb1Bri1hmkQxtIgYoc8Cfnxx3/WpNGIORzqv6JtF1krWtynUXcfvRE8HX/Fhb7aH1HfU/XlTTjLrBsi00Strchx5+H9a2Kg1Yg5HOpW1uA48+8f1r0dNqN/ll3/ANM1tW3ldHvRRRWwoCiiigCsE1mtHUJ8dkfX/aq7bFXHczqEXJ4Na7n3j5Dl/vVE6Sds/YYxFD2ruYYjUDJUHh1hXvOeCjvPyNT21Ovx2Ns88vdwVe93PJB8/wAACao3Q9s/JfXMmr3vaO8RCDyLjgXA+FB2V8we8V59Fbtk5z6NNk1BbYl16Lti/wCzrcvN2ruftTOTkgnj1e934JyT3nJ8Ku1FFeiZQqp7bbDWN8jyXEe46qT18eFcBRnieTgAcmzVsqodLWp+z6VdN3unVD5yncP8pY/SiBzdsXs0+pXUdsjBN4Es5GQiqMlsd55ADxIroXa3Y3Oiy2kbyyvGnWI8jl3Lx4bAJ5ZAKgDAGaon6OOl5lurkj3EWJT5ud5vwVfWntUtkFY6N9pRqFhDNn9YBuSjwkQDJ+oww8mqz0ipr1tnNZkyD7Bd9vAGQATzAx70bEjA+yw8qeFrcJIiyRsHRwGVlOQyniCCOYxRkkbp+kYuJbqXBmf9Wnf1cCngi+G8e23mQOSipeiioAV43t2kMbyyMFRFLMx5BVGSfSvakR0wbcm9kGm2BMilwsjJx62TPCJMc1B5nvI8BxIGn0fRPrOuyX0gPVRN1uD9nHZhj+YwG+4a6DqhbHW1nodrHb3NxDFPIOskLuF3nPAhSearjdHyz31ddPv4p0EkEiSoc4dGDKccCMqcc6lkFAv73+zNcUscW2pKAfBbmPChvAZBQHxLZ7qntvtt4NLh35O3KwPVQg8XPifhQd7fmagOnuOM6Zl1cusitGyKSEbkS7DgilSRx78VReizZg6zcSXuoTdeIWVerY5LsACu+OQiA7h7xBz35AltgdjZtWn/ALU1bLo2DDCwwHUcV7B5QjuX7XM5B7TsArAGOVZqCStbcbHx6jEAWMU8fahnXg0b/McSp4ZH1HEVSdlttZI5zp+qgRXSHdWQ8Em8DnkC3ceR8jwpt1TekzYVNUt+G6tzGD1Uh9erc/AfwPH512VRsWGdQm4vKJesxuVORSi6Ptvngk9g1LKOjdWsj81YcOrkP5P8s+NNyvLsrlVLDNsZKaJmCYMMivSoe2m3T5d9S4Nenp7vEjz2Y7YbWZooorQVnxNJugk91Qrtkkmt7Un5L9aW3S/tGbSyMaHEtxlFxzCY7bD6EL96vN1LdlqrRqqSjDcyh7S30mu6rFaQMeoViqkct0cZLg/QYHyXxronTLCO3ijhiXdjjUKo8ABj6nzpUfo87OBIJb1x2pT1cZ8I0PaI/icY+5TgrdGKilFGdtt5YUUUVJAUl/0jtWwlrag+8zSsPJRuLn6s3+mnRXLvSrftfaxKkfa3XW2jHmp3SM/81nqUQOToP0rqNKiYjDTs0p+RO6v8iqfrV9JxWvplksEMUKe7EiovyQBR+Ve8iBgQRkEYI8Qe6oJK9t3slHqdq0L9lx2opMZKP4+ankR3j6Uktn9rL/Z6ZrS6iLwhs9WSQME8ZIJMY3TnOOWc8jmnps5qhZpraU/r7ZgCT+0iYZjmHjleB/eVvKtzW9Dt7yPq7mJJU8GHEHxVhxU+YIqSCpaV0v6XMoLTNC3wyowI+8oZfxr61Ppd0uEEicyt8MUbkn6sAvqaWPS5sXp2monUPN18pykRdWRUHvOcrvY7h2uJ+RpbabMiTRvLH1sauC8eSN9AeK5BBBxnvqcAZu0XSLqGsMbTToXjjbgVQ5kcf5knBY08uHmTTB6MOjNNOHXzlZLojmPdiB5qmebHvb6DzuGzdtapbxmyjjSF1Dr1agAhhkE45n51KVGQK39IPRxLYJcADet5Bk/uS9gj/V1fpS06JdvDps/Vykm1mI3/APLbkJQPDuYeHHuroLaGyF9Z3duMdtHjU8xvheB+7Jw+amuSYrB2iklA7MTKJPFd/IBI8N4Fc+OPGgOzey69zIw8iGU/gQRSIeU7Pa63dZXPHyEbn0/Vvnhz3fnXt0JdIXVldPun7JOLd2Puk/sCfA/Z8Dw8MX7pc2S/tCybq1zPDl4vFuHaj+8B6hadAuynPEcqzSx6DNsRdWvssrfr7cYXJ4vDyVvmvun5L40zqgkKKKKAU/TfsJ7TEb63X9fEv61R+0iH2vNkHHzGR3Cobof25MuLK5bLgfqXJ4uoH903iwHEHvAPhxeJFcw9KOzbaTqKyW/YjkPXQY+wykFox5K2PowFcWVqyO1nUJOLydB1I6dLkbp7vyqu7Paot1bQ3C8pEDY8D3r9DkfSpa0fDj09a8yibrsX9GuxbokxRWKK9kwkVetlzXOfS9qLXOptEvERBYkH7xwT9d5sfdroiY9pvma5zt4Ot2iCtxzf5PmFk3segrztN5rZSNNvEEjpTZ7S1tbaC3XlFGq/MgcT9Tk/WpCiitxnCiiigIrarWBZ2k9w37OMsPNuSr9WIFc79DGlm71aOR8sIt6dye9hwUk+O+wP0q8fpE7QbscFkh4uetk/gXIRT5Ft4/cFbn6PGidXaTXTDjO+6p/y4sjI+blx90VPoQNmiiioJF30otJYy22rQDJhPVXCj9pbyHkf4X5ebDwqb07by1upUhs2NxIyh23Ad2JD9qVzwUjlujJzwxU7rOmpcwSwSDKSoUPyYYyPMc/pULsDsdFpdsIo+1I3GWXHF2/oo5Af1JNSQULps6PZJy1/bbzuqgSxZJ7Cj34x3YHNRz5jjnKNsrZpZEjTG9IyouSAMsQBknkMnnXVPSftN/Z9hLKpxK/6uHx6x89ofwjLfSuUc+fHx8/GpQOs9i9EOl6ekMkjzdXlmIUnd3uJSNQN4qDk954nyA35dprb2SW7jlSWKNGcsjA+6Cd3hyPDGOeajOjDab+0LCKVjmVP1cv8aAdr7wIb61U+kTor6+YXFlmMyuq3MSndDozLvSgZAyPeZe/GefOAX7Y6J1srfrOEjoJJP+bNmV/53akqlsljtHPbyKDBdFkKt7rJcAOox/zOzXQSrgYHIUj/ANIbT2ins72Pg3FC3g0ZEifm/pXMluTRKeHkovSNsY2nTApk28h/Vv8ACefVMfiHce8fI01+h3pGF2i2d03/ABKDsOf2yDz/AMQDn4jj41Yuqh1GzXrFDxTxqxB/eAOQe5geR7iKQG2eyk+lXCkM3V729DOvA5HEAke7Iv8A+iqNPfv8suy22vbyui79KWzs2k3qapY5VHfLADhHI3NWA/ZyceHiSOGRTW2E2xh1O3EseFkXAlizkxt/VTxw3f8APIqtdHW28OsW7Wl4FM+5uyIeAmTvkUePeQOR4jyW+1WzN5s9drd2bMYM4WTmMHnBOO8Hx78AjBHDSUnSNFVDYDb+31SPCkR3CjLwk8R+8nxpnv7sjOOGbfUEhS/6cNGFxpcjgZe3YSr8gd1x8txifuimBWhtBZCe1uITykidP9Skf1oBTdBGp79pNATxhkyPJJQSP5lf1pmg0h+gi8KX0sR5SQnh+9GykfgXp8V5WqjttZspeYEz1wrFRvWVmtX6sq8E8ZOZ+dIG2Ii2mGeA9t/6zw/6hT/k5n5mueek7etdaaZee9FMvzUL/VDVWjf+Ro6v+lHT9Fa+n3iTxRyxnKSKHUjvDAEfnWxXoGYK8L67SGN5ZGCoilmY9yqMk+le9Ifpv6QFmzYWr5QH9e6ngzDlCD3gHiT4gDuNEBdbSarLql+8oBLzyBY08FJCInpjPmSa6s2c0lbS1gt05RRqufEgcW+ZbJ+tInoD2X6+7a8cfq7fgnnMw4f6VOfmy10PUsgKKKKgkKKKq/STtMNOsJZgf1rdiIf5jZwfPdGW+7QCQ6bdqPbL4wocw22UHg0n22+hG790+NLusk54nifHx86xXZyMjoM2m9lvuoc4iusJ5CUZ3D9clfvDwrpOuJo3KkMpIIIII5gjiCPrXW3R9tGNQsYbj7eN2UeEqcG+QPBh5MK5ZKLHVH6aNJ9o0mfAy0O7Mv3D2j//ADL1eK8rq3WRHjYZV1KkeIYEEehqCRV9Cmp9bpwQ84JGT7pw6n+Yj6VcdX0uK6iaGdA8bDiD+BB7iO4ilV0MFra/vrJ85H5wOUJ+ocH6U4q8rULZa8fJtqeYI5y2u2QudInWaJmMQYGKdeBU9yvj3W/A+oDc6PekaDVI/ZL1UFwy7pRgNy4Hfug8N7xT6jPHFrurZJUZJFDowwysMgg9xBpL7bdFUkBM+n7zoO11WT1kZHHMZ+2B/qHnWujVKXln2UWUtcxJza7ogmglF1o7kMp3hDvbrIf8qQ8x+63qeVTOxPSrlxaashtrkcOsdSiv4b4P923n7p8Ryqn7IdNFxbYivozcIvDfHZlXGeDA8JO4cd088k1f5NuND1JAty8X8NwhUr8nIwD5hq1lAxAc1mqPoOr6XZLuw6lH1OOzC9yjqn/LLHfUeW8R4AV86t0t6XADiczMPswozZ+THC/jUYJErsS3Ua6i9wuJY/oesX88eldEVzNs28lzqscsSMWa6EpAGd1TJvMT4AKTxrpoDJrz9avOvg1af6We/VVmpLqxWKu/SFfjETcDtN8zSe6e9HJFvdqOWYnPzyyE+Wd8fUU5ryM754GozWdHS6gkgmQskgwRjl3hh4EHBB8qyRbrtz92XNKcMCW6NOlVtPj9nuUaW3ByhUjfizxIAPBkzxxkEZPypgXfTjp6rlEuJG7l3FX1Jbh+NK7XOijUIZCIYjPH9l0Kg4/eViCD6ivjTuijU5T2oREPGRx+SZNep4kMZyZNsusGxtl0s3l8DHH/AMNCeaRk77DweXgSPJQAe/NQuxexc+ov2BuQg9uYjsjyX428h9cU0Nm+hqCIh7pmuGH2ACsefMe831IB7xTIt7MRqqRoERRhVVcADwAAwBWa3VYWIL8lsKfWRpaFpEVnAkEAwiD6knmzHvYnjW/vGvrqz4H0NHVN4H0Nec1J8mrgxvnxPrWesPifWjqm8D6Gjqm8D6GmJDgOtb4j6mqttrsYmpmPr55lWMHdRCuMtzY7ynjgAfSrT1TfCfQ1nqm+E+hruMrIvKyQ1F9iv/8ARa0/x7j1j/7KP/Ra0/x7j1j/AOymh1TfCfQ0dS3wn0Nd+Nd7s52Viv8A/Ra0/wAe49Y/+yrXsRsouliRYJpWSQglX3CAw4bwwowSOB+Qqy9S3wn0NHUt8J9DUO258ZY2Vn37W/j+A/2rPtj+P4CvPqW+E+ho6lvhPoajdb7v/ZOIfYiY9n7ZblrtYlFw+d6QFsnIAOVzu8gO6pOvvqG+E+ho6hvhPoa5kpyeXklbV0fFFffUN8J9DR1DfCfQ1zsl7E7l7lZ2m2Js77jNFiT/ABY+y/1PJvvA1Qb3oS7R6m77PhJFkj7ytx9BTl6hvhPpR1DfCfSroWXQ4WTiUYS7E3a9CAyDJecO8JDj+ZnP5VPad0P2EZzIZpvJ33R6RhT+NMbqG+E+lHs7fCfSpdt79yFCtEdpekwWy7lvEkS+CKBn5nmfrUnZplx5cfSvn2dvhPpW7p8JGSRg1FNcpWLKFkkovBt1miivYMR//9k="/>
          <p:cNvSpPr>
            <a:spLocks noChangeAspect="1" noChangeArrowheads="1"/>
          </p:cNvSpPr>
          <p:nvPr/>
        </p:nvSpPr>
        <p:spPr bwMode="auto">
          <a:xfrm>
            <a:off x="307975" y="-1736725"/>
            <a:ext cx="3952875" cy="3943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0" descr="data:image/jpeg;base64,/9j/4AAQSkZJRgABAQAAAQABAAD/2wCEAAkGBhQSERQUEhQWFRUVFxcXFxcYFBcYHRUVFhcYGBgYFRgYHyYfGBkjGRUcHy8gIycpLCwsGR4xNTAqNSYrLCkBCQoKDgwOGg8PGiwkHyAsLCwsLC8sLCwsKSwvKSwsLCwsLCksLCwsLSwsLSwpLSwsKSwsLCwsLCwsLCwsLCwsKf/AABEIAL0A/AMBIgACEQEDEQH/xAAcAAABBAMBAAAAAAAAAAAAAAAABAUGBwECAwj/xABGEAACAQIEAwUFBAYIBAcAAAABAhEAAwQSITEFQVEGEyJhcQcyQoGRUqGx0RRicoLB8BUjM0NTkrLhJGPC8QgWRHODotL/xAAbAQABBQEBAAAAAAAAAAAAAAAAAQIDBAUGB//EADARAAICAQMCBAQFBQEAAAAAAAABAgMRBCExBRITIkFRYXHR4QaRobHxMlKBwfAU/9oADAMBAAIRAxEAPwC8aKKKACiiigAooooAKKKKACiiigAoorE0AZorAas0AFFMPGu3eCwl0WcTiEtXCocBg3usSAZAjdTz5V0wvbXA3IyYzDtPIX7c/QmaAHqiudq+rCVIYdQZH1FbzQBmisTRmoAzRRNFABRRRQAUUUUAFFFFABRRRQAUUUUAFFFFABRRRQAUUUk4nxS1h7bXb9xbdtd2ZgoH13PkNTQArpr492lw+Ct95ibq215SdWPRFGrHyANVP2y/8QAE2+HJJ27+6NPW3bO/q3+UzUdbsU+Jfvsdinv3GjVTy3ADt8OuyqBS4Avfsx2osY+wL+HYlCSpBEMrLurjkYIPoR1pRjeN2bP9pcUH7Myf8o1qlOz2Ow1l3w2FLIW9+C8XDbndifERJ++npR0pXHAmSzMHxwXlLWwcslQWESQBrHTWkGNw1+5/6goOiWsv35s330n7JL/w3/yXPxUfwpwuY1QzqZm2gdtPhOY6dTCnSmiiXgXC2wzOe8zhwJBUjUbGZMmCaeWx/wCr99NeJ4vbtqrOSA6sw0mQq5iP2o2HlW+IxyKGzEwiqzaEwryAdNTsetG4Hnn2v8S77i2IPJO7tjXbJbE//ZjULNPHafGrdxmJuanPeusCDuM5jl0AprAXq30H4z/CpkthDW1dKmVJU9VJU/UU64btljbZ8GLxKx/z7hH0JIpCcIu+bT90/dNKcF2eu3rqWrQzXLhyosEZifPYACSTsACeVGEBNuw/bLjWMxK2bOKYjd3uW7brbtjdmldegE6mBV8XsYtoA3bgBgDMxALEbmBz56CKZOwvYq3w3C92sNcbxXrke+8bDoijQD57mmbjAls7tJYnfpHL00qPGWV9Rd4UcpE7wXFkue46v+yZ+6lyuDtVccLwU3FKGD1BMjlvU2wV4lQT7w0MdR+dI1gTT3u1boc6KQ4riqWbbXLzrbRBLOxAVR5k7fxqm+1Xt7ufpCjAKvc22lmuLrfA3AG9tDyPvbHTYoWcl5UVH+xvbWxxKz3lkwwgXLbHxW2PJhzB5MNDUgoFCiiigAooooAKKKKACiiigArlicUltGe4yoiiWZmChQOZY6AVu1eXfa5xDHfp12xjLxdFOa0q+G33bTkZUB3jTWTIOvUAsbtj7frFmbeAUX3271pFtf2Ro1w/QeZqluP9qMTjrneYm610iYB91J5Ig0Uegrh/RYRkF5gocTIObKCAUdgBqhzA+GdA3MRXNMaqKmRSLitm7wMeR0gcoOs+XmRSjgt4PwuWZVKx4WkMT5LHkQatTsVxVb+GUCQbRFtgTMQNCDzESBz8NVIXe42ssT/2+Wgj5VMfZ7dNnEZGOl4ZY6OJKH1mV+dGcDZSS2ZbfAOyWEuNee2pF7Lo2ULJafEBJ+Ia7b0zXcAxZgXZVJ90bgwFYT08P1LeVPfAsZ3V9GPunwt+y2k/IwflSvtLgO7vk8rni/e2YfXX50uWGB47IYcJhEA2zXD8zcanc2hroNRB0Go1367nekXZtf8Ahrf7x+rtTlFNYDZiQBnU2lZbdsOukyfF4ACInwDY8xpSLifFVSy1xrUCXQ5oELaR2Uny8Og86kBFRn2kYzuuF4xpg9yyj1uEW/8AroyB5eN2TmOpJzGeZJnWnrEdorF24rXMDYAzFmW0z2gwKsI5wASrafZ86ZHFaxU40lGH/o6+cow2MQ/8u8lzmOTiSdYgbyKuL2d9g7PDLTYm+cl25pN1lHcW2eEtyNO8aVzRuxyjTdh9ifs9KgY7EL74H6OhHw/4zT1+Hy8XSp/xDihuPbQIDZvK4t5lZS+JtMzBGYn+qOW2WUxMqdoAMUmPissTjtI5766mZwri1ZsLa8TOAM4utBNt8+bcqoUKxkGabeKcPuX77Jh1GS2B3hI1t3Wg90CCQ7Kupj3ZUak6Py4W3fvNds4kC6LTWSbfdMQSQZu7i4yEQAQAJbrSaxwdMM5N12Fm1bXuvG+XOczXrlyNXvM8GWk66azTU2guqrtj2yQl4VwS6ggrr1gqAPMnf1pdx7tJh+G4cPiH3nKo1e6/MW15+ZOg5moX219qzYWyLaAjENcZgG0ZMMrk2zeU6rcuKB4SJymTBIqmOO8evYy617EOXdvkFHJUGyqOgpW8leFEadkPPbXt/f4lclzksqZt2VMqv6zH43j4j8gKjM1zDGgXaBzHbgHaG9gr638O+R108mU7o6/EpgaeWkHWvS3YH2hWOJ2pWEvIB3lkmSv6yH4kJ58tjFeVQ9PHAhiLVxL9hzadNUfbXoB8QOxB0POkk0uSaiqy2XbXFt/A9ezWagns69ptviAFm8BaxajxW9hcjdrU/UruPMa1OgaBHtsZooooAKKKKACsUVBvaT7SU4db7u3lfFOPAh1FtT/eXI5dB8R8pp0YuTwgD2k+0pOH2+7tQ+KcSi7i2p/vLnl0HP0mvPGOsXMT3l+7czXGm4SzeK5DZWaDuoOmm0aCAYV4Njibty/iGF1gQ7h7gQ3SxjRiMoiNjA90eVGO4ocoUtnUe74cveDTLcupqF8KqIHvZQTMSdaGmUY9nLfI3JGi7NAknKIUSTlEkwOgkk/M0uwHBGuMF5nYSB9WOgHnXTDvqZ3Os9Tzpdh8OzsqopZmMKqgsSeQVRqT6VlXQdcnFkNlss4R2ThSqlzxqrW2ylSD4pHLnIKsDI0gdaX8Ot3bl02sFbdmfKVUKGdcusltgJ3JgaA6RU17P+yK/iH77HubQclmRcpuMSZOYjw2p8pPpVpcI4LYwid3hrSoNJC7setxjqx8z8qhS9RI1t7shSWDOW7/AFbbOPeytHiAjcTpIqQX8a1+2sWDcFoSbjSoMLBMKdZHLMa59p8GVuLc08e8bBl9d9I+ldOzHEj3xW4xYXBHiJPiEkfUSKeWh84Ev/D2tAJWYAgCSToOmtL4rFm2AoA2Ageg2rJcAxr9D+VIIYiq99uOLycLK/4t60nyUm4f9Aqxap//AMQmL/q8Ha6vduH91VUf6zSrkCk2FWH7JfZx+nXe/vr/AMLaOx/v7g+D9gfEflzMMnYLsPc4lie7WVtJDXrn2V6L1dogD1Owr05g+GJYsLZsAW0RcqAAHLA00O+upneT1qST9BEIsXxZhiEsWbYuMFz3fFkFq3smsEFmIICaaAmQBrqLVnF22ZRleLtrNlGey8G2/o46jcRrBqrx7TVwl+9atg3FJi5iVhnvXxIe7kfwlZ8KrIhVA1EAP/ZTtFgyMRdONZbVo58rv3Ts1xVe7fvqINxzdYoAAVARQo11ls0l1cVKUdmSKUPR8Ei4oly1h7dq1b7pLIR3ugrltW7EM/dKPE7MqlQIA8Rk8jXfbT24tkNrBKEuMPFdDh+7B+FIGU3I3YFlXlmOojfb32tX8apsWSbdiSCRKviFzHKbn2FKwSg3MzyAr6ar4GSs2wbXXZiWYksSSSSSSx1JJOpJOpmnxsEmJtA2BFy1AKeEFrYVQCoUCTmDEkkkllpjBrthM+cG3OcGQRuP586HsRxTk8Lc5XrRBIO4MHbcelbYXhz3D4RpzOwHqalGI4el0rcuJFz4wH8JjQQIkRtE8gNd67qgAAAgDltFVp3pbROm0P4fnZ5r/Kvb1+w24HgaJqfG3mNB6D86czrS/AsHRrZIUwWBlVkgTDE+kQSBqTuKQRVSUm92zrNNRXSnCuOMfqI8bbIK3Vc23twQ6yGQgjK0jWBr5jzEg277M/a2uKK4XGFVxOyXNAl/+C3D02bl0qsWtj61y7L+zW9jsXktHJZWGuXf8ME+6o5vI0+pq1TZnys5brmgUJf+itbPn5+56iBrNJsBhe6tpbDMwRQuZ2zM0ACWbmTzNKasnNBRRRQBBPaV7S7fDrfd28r4px4UOotg/Hc8ui7n0qg8PZuYu5cv33zNIdy8nOSCZdVIbuYTKWX3ARsNQX7ZvX2uX7jMbhZmcwSXOxaYGX1gbDQbdOLcXkBR/ZgyluTlME6qD7lqSxVd/GwkqBW1TSq1hcv1GMxxTiCySqiCAB1uBR4e8PxIpEAwpfKpbamRnJJJ1J51ulp7hJGp5kkADpJJAA0ofDkHdfUGR9auRioiGo/nyr0V7K2wb4NbmFtJbuRkv/E4uAay7SxVh4hrEehrz5h8IXnKC0bwNh5nYVJ+wnaluG4sMQ3dNCX0kGU3DCDBZCcwjfxDnVTV0qyOVyhVyekgKyiAbAD0rlYvq6qykMrAMrDUMpEhh5Ea1D+2/tOTh10WRYe9cNsXffVFCl2TUwTMqeXSsQkJTxvB95ZYDceJfVdY+YkfSoTauFSGG4IIPmNaaOD+1jFYq44y2bKBMy5AztOYBgzPuRI2Xzrc3y2pJ+en3Vl6rqUNPLsabZXsvUHgsz+nLKorXLiKWUNGYSJEwANaiGK7X3u8cp3eXMck2wTlGgM6GYHOmDL0gfL/AHrcCse3rFsv6EkVpamXoSIdurwWCtqesN+E1D+23CLnE+7dnAe0GEhZXuyMx0BEQVmaXBBMxXWfA4nddfMSJHpTdLr7pXx7pMSu6UpLLGTsVax3C2PdvauWXMvbbOskAKWUwYMACpp2t7bNdwTphFZb9wZCSQO7U++VbZmjQftTyim/+lX1m4G2PiWZgHqPOuL8VYkFlQwCAMsDXLrA5woE9JrpYaiUZKWzwXvgVi3ZnED+6PydD/1Vzbs7if8AAuH90Hy61an9JqRBsoQDIGojryk/WuNy6rFYQJoAQOZ5nWt2P4hv4cYv8/qReEvcpnE8P1IIKsCQREQRoQQdjNIruEYcp9Pyp84jf7y9df7Vx2+rGk0V0V3TKdRFSx2yfsRKbTNMB2fZoNzwjpzP5VIcPhUQZUWPxJ8zuTTRYxjLzkdDTlh+Jqd/CeXT61yuu6Pq6t15o/D6Hb9H1vToJJeWfvL68L9BTl61jJW24n8DNOHA76i74lBkHLt4W5GCCCfUHWPOcDtw8M6qdmIOUdxJhuHloJYICSATJkjfQbAcyehiSKzesqbSumkaOJ2PJjPU/dFOt+61u9JMLd5h3IFzSWZjJc6iWgAhpAECE9/+qvHLqrAl0G6ieYAgDUEdAYPWndqRWjdKTz/lf7Q1K/WnTsz2ifBYhbqaj3XT7acx6jcHr6mkOMwyqxysGXkR56xPX8qcOE9ksViQO6sOR9sjIv8AmaJ+U0iznYku8B1tWtKL99i/OG8QS/bS7abMjjMp8j16EHQjkRSuq67MYa/wjIuKdDYvvllSSLF0jwliQPC8QTsDHWrEDVoReVuec6mqNc32PMfR+5miiinFY8m4q8PhHM68yfy8tKb7+F5wJ6dae+O9n72Dvd1iEKsAYO6uJ99G+JT92xANN7rBnl+FdDGSxlCDZ3fX8v8Aet1Ty/n8aVPZkQd/518xXHu4qXI3BlbJP8/nXVcOa2Q+E6x50l7wg6MTUFl0YLLHYLH7F+1P9Bwr2L6Ndya4cAge8TNtmPuoD4gdTqRG1QztR2qvY++b1/LMZFVFhUQEkKvNtSTJJJn5Uzk0ps2LaybxcERFpRDNOvidhFsfIt+rzrFm1KTeB6WBx7K45rV0vlJtQFutGlsMQFYnl4uW8TppVko3+9VBi8ezjKIS2DmW0pORSQATBJJYgCWMk/Op12L453trI58doAEn4k2Vvl7p+Vc51jS90fGjyuSlqq9u9EoFbVxN8AxzgmPIb1kX5iATIMadOvSuY7WUDqK62xMjqrD7qSlmIEAA855aaadJpTh1KvDb5tjyE7H5GpKfJOMvZodB4kmJ1Ggoy02cT7R2rDd3DPcmMijadsxO3oJNKeG8UW9mgEFCVYHkQY/HrXY9ssZwauBSFrS/dyI7/ZVm/wAqk/wpTbslpiNNDrzifwNNPaljbwt6RBKhf87AfhNWNLU53QjjloR8FcDYURWxrEV6oikEVkCsUowlkM3ikIoLORyUbx5kkKPNhSSkorLBJt4Q54CwEtCR47pBH6lpZAMdXaf3UH2q6qp9dPWm2zxeLpe4mZW3QMVgRlUKQNAoAEcwOW4kOBxMFblpoIIZWHIg6b9Ohrz3qVNluodkuGdXHr1XS9LCtQcn6+35/sSThvZPEYrDrFkifibwGROVhnGx0kgajnyqS8D9lpRVF+8QRJiz4ZJkeJmGpEnl0iNZk/ZXtGuMsB9A48NxfsvHLyO49fKnsVRVUVyQS6zddHyPEXvsM3C+yOFw4AS0py6gv4yPm0x8qeYoatc1SYwZ87JTeZPI39oODLisNdsPs6kA/ZbdW+RANRX2edqXlsDitMRZlVJOrqvw+bKNjzWDyNTojzqP47sVYvYtMS2YOkEBTlzMuxcjUx09ZkaU2SeU0WKboquVVi2e6fs/vwyRrWawtZp5UGvj3Z2xjLRtYhAynY7MjfaRt1b+TI0qie2fs9v8PbN/a4cnw3QPdn4boHuHzHhPltXoqud6wrqVYBlIIIIkEHcEHcVNVdKp7cAeTGtj08tx/tSe/cA8zVudvfZIyB7uBBZN2sCSyf8Atc2X9Xccp2qnHtxV6zV7eT+BUjXOa6WLBeYgACSWYKAOpP5Sa5gUEVQcm3ljhV+kC2YtwW/xCsMD1tgnwb7+96bUibXfnv5+tZJrE00DUrSnhfEDYuq4EgaMv2kbRlPqNvMCjB4F7rZUBY7noo6seQ86cH4fZCtbtk3rxI8S+FEAbUid9BEnrpsZZOKkmn6iNZWC1OHYQXraOhDBhIbUyCAVnQROYA67zSprVvO4YlRIiNQAw+/KSD6A86ivZbC3bFrurhYxLAQQFVokCdYnWfOn2K4nWVrTWOGPujIsj2S7RYt62AYXUrpInK2UzM6EZoI02msYrFhyCFiN/PbcdZnXoR0mkkVuoqm7ZYx6EfcQ+72TxVzE3ylpyvfli0hcyEkgqSfF6AH7q17P4a+2NRnDg+IuWDAMCScpYjxbgf8AapzcxLq3hZlzKp0MaxH8K54nGPcILsWI2k7eg2FdvDUJwXyNdSykdsVYfNYQ6Bm8eUGDlAbLtsYOnOKZe3GIy4dBftwLlwKzLr3aBgc8nTPlmNQJPTSne3xJlULAMbEyT9/rTtwzM1ssYbOTKsNCBAjpG+4p0+pw0eLnHOHxnH6j4x7/AClSXOAd8A2HNkklgLaXHJgEkGbuobKCSGyiF6sBTGywSDuND6irZ4v7ObN2Xw5OFuEHRdUM6EFQfDI+yY8qrzjnZXEYT+1t+DlcTxIf3h7p8mg11/SPxBpNd5IzxL+17P6MrW0Th6DTTpd4bcS1GRhKpeuGPdR9LOboPFOvNh0o7N8JOIvqseEakwSJ1yh42SRLHkqseVSji/DWNu2SQlsg3IO9xjoLrLALXnEkA6KgEQDrd6jq1FqqPzZNo6lJ9zIG1mlGA4gbJ6qfeH8V8/xpZi7ABIEGDEjY+Y8qQ/obMdqzJOM49rXJeu00bIuMllMn/ZHtL+jXluqc1t9HA+JJ3A+0vT1HOrtw18OoZDmVgCCNiCJBHyrzn2f4BfnwrCnfNt6jzqRYXFXkPcM1wRoqZ2AE6wBMQdxWNfV4b9zChXPR2eHP+l8Muy7i0UeJlX1YD8arTtx2oxLYju8LcK2kC+K0w8bESZcchtA++mHTnr99ZLVSlPKwa1F3hS7sJ/MlHZft5ct22XGhrjAjIy5SzA7h9QJHXnPlJcL3tKX4LDH9pwPwBqEIoMyY84J/CumW2N2Y+igfiaRSaQyyffJywln2LV7Occ/SrPeZcpDMpWZgjzgbgg061AvZxjh3l+0DowFxR6eFvuK/Sp7UqeUNCiiinAYIqh/bZ2U7jEjFIIt4jRoGgvqNZ/bUT6q3UVfNMfbLs4MdhLtgwGYSjH4bi6o3pOh8iaAR5VisNXfEWCjsjqVZSVZTurKYYH0IitsHgHukhANPeYkBVH6zHQem9PHiMinGzwsIouXyUQkgKpXvGOUkEKeQaAZjfypdh1VCVw4Fx1YlrzAZAmyxmG2aGk6yoiQYpw4bwxwbj3EL3zbL22uDNOkgqp1DQDEjTSIpAERdiiB1e1hXYKLaZQ94KToXIkwDGZgQOh3M74fZtWLXd2LWYODctgWs9y47yqLfaJAQiNGUSjEmIFVtd48wwzrBJfw95OsaEK06qoiQFiTM9am3Z3tquGwq3Hb+0nwrBuSBDZQTAUlQCW20I80YhLOIcMjumu3dVUNchmPesqFCWLHw2gWLEGRIXYDVrweLS4s23DrLAMDIOUwf58xyIqu+0fay/jW8RyW+VsHSBtnIAzn5AeVLOxXETauG2x8FyI/VuDY+QI8J/drJ6npPGq7o8orairujlcon8VkVgNWRXGGWbYkf2Z8iPox/OuMUovLKKejkfUD8q5lK63Sy7qYv4GpU8xRyqV8NtxaQfqg/XWowLcmpgiwI6afQRWb1ieKox92XtOt2zEVnLOm86EciOhGx+dAqL+0LtD+jYbIhi7elF6qnxv8AQwPM+VYmk089RdGuHLf/AD/wWm8Ig/E+0aW8Xd/RURbE5SigZbrLp3hU+GQwlQRl01BBMvOLsfpQLWAGVrmZbpt3EAQjL3d64czX8SzlS0BguQ+IL7tdrpUo7MdowmW1eYrb0hwrlkyuXAUB1Uau/iImHZT4W09T8Jwikm3hYy+SBPHA8YHsg7tDgqQSCCNQQYI6VK+H9kbVoSQJ6t+VPX9NYcWle2BlIGTaMg92Pl981GcX2ie6wFtc0glVAksB8R+yn6x35dalUsLdkNmpnGLlLZIcsdxa1hlnRj8KiJYj8AOZqE8R4pcv3Tcc+LQCNAoGwXyFcL99nYsxkn8Og6DyrQCqs5dzOT1mtlfLC4HLD38w8+f513zU1WbmUyP+9OStIkbVUnHDNbQ6nxoYlyjefKfKujuRHgUSJGkyOviJrlXUYkfYSfPMfumKjNAdOyvEjbxdkk+FmyHYDxiBt5xVs1SjXXYCFAggjKkQw2231q4+H4sXbVu59tVaOkiSPkdKlgxUKaKKKkFCiiigCiPbV2T7nEjFIITEaNHK+o/6lEjzVutMXCuDtjMwdhatW4YWUWC0zr6a6kzvoBXobi/C0v2mt3FDKQdCBuQRInYwdDyqhFwbYDF5LhEyV3EXLRBAfeVLaaHYz5Uo5MdLHDQiK9m2s2gw7vk1w5QCCZOaVBUnmaV8N7PsLxuu0FVIAznRZlmd2jWT5AAb0mxXHbeCC5mDFlzZBBYlhuAQMigiJOnSdqh3aHtTexjeKLdrlaQmOvjJ1c+unQUAcuO4q0uJv/owRrbtKmDlVpljb6jMJB2HnFNbqzsWclmYySdST50os4QmnXB8MnlSijbh+Hk8qesDwjypbw/hrAsCAddDyA/WPXyqVcP4RtSCM4YZjlGb0PqOddwT0+/8qfLvBV7lixCaSCTAkcvntTDbuTXGdT0ng25itnuZV9fbLb1FlqyXRgqliCrQASY1B0HrWty0V95SPUEfjTx2QDDEA5WgqwJymNtNYqV8F4scQjM1trYW46ANPiCGM0EDQxI8o9BsdNqctOs7fyWtOvIQDAoDcQab/hr/AAqSzT9xHBhl8Krm5GADpqdf53pju2ypgiD0NY/XK5xnHbb3NPT4SZo7hQSxAABJJ2AGpJ9BVFdqePnF4l7uuX3bYPw212+Z94+Zqee1HtD3doYZD47viuR8NoHb95hHoD1qrYrf/DfT+yt6ifMuPl9/2Cye+DE1uoO9THsZ2BbEDvboIQagdR19KWY+xZtvFlVYqfe5KR9nqfPb8a6t2whuVL9TCmPdIbuEI4RRiCcpgrbPwfruOQP+H8Q1OwmT4Id4ptmfFnVwg8Ja3bL57rTmvMQkqkqgMdCKjx/39fWnHA4kxpBKrBU5iHt8w6gjOF97KdCAQZrOsm5vJzs9dO6eZ8ewixS+MmVOY5gygKrA6gqANB5DbWuUU/cXIuWg7MxYe4z5Q95SQCFtIP6qysErJ3JHOA1YXBNcbKgk/cB1J2AqMo2V4niO+ROBThhbDhQxUhGnKTzI3y9R57UvwvDVt8hduDy8CnyB96OpgeRrW9dZzLEk+f8AOlRTksYNfR6KUJKyTx8PqJ6722MGGyx5an6Vr3dbKnKJ9P4VAbAG2coZmOpIA325mp/2G4qowuRyAbbsok8tGH+qPlUHYMSITRRABn6mYmtO6bqonlmUfxpU8AXRRRRVgcFFFFAAapb25cPZL2HvKohg65/MeIIRGh1dgZ5sOQq6aY+2fZwY3B3LJgMRmtk/DdXVD6TofImgVHmBLBJJOpO5Os+tOWGwM0sw/CjJBWCCQQd1IMEHzB0p9wHC/KnDhBguF9RUgwXCZ5U4YHhW2lP9jBKgBbSTCiCSx6Ko1Y+QpMiDfw7gI00noI29PPWn/BYMmVsqHYSCxMW1PRmE5j+qsxzil+C4Gzj+tm2n+GD4mH/NZToP1FPqx2p/s2gqhVAUAQABAA8gKQQjLdnc0HEK11vJvAvkqAgx99LMPYsWvgVPW2R95H8afaKb2rOcCDVdu27kRcTQzoVPy3kbV0s4YqZLGPV/wLERrSq9gbb++iN6qD+NNuJ7MWSCbam03I23e3r5hCARTkAruhmIytBHOJGumo6aUk4vxFLVi7dxKgJaUsSDIMbZeYJOkdSKi19rlq5LPdldCWuFjbOmxO6HnMjY7TTJ7TcRicRhEVIZFuBroUEMw2QkfZVjJA8jyqaWm7liWGvUYrFkrLH4q7jMQ9wgl7jTlGuVdlUeSgAVLOzHs2ZiLuKYJbXxMJ5D7R2AqUcB7JYbCWhevQCijMx5sd4666AUy9pO07Yo5EBt2FOic2jZnjc+WwqVz7Eox2+BXv1caVl8nftD2sDr3GG8FkaFtjcj8E02586jiiaxFdFNQN5ObtulbLMjfLW9piCMszOkbz5V2wuAZxPupzYgx+6N2Pp9RTpYVbcC2DJzKXPvaTtHuAwdtfOmuSXJNp9FZdvwhNh+ERre0/UHvH9o/APXXyFLe8MAKAqjXKNvnzY+Z+6si3WctQSm2b1GmrpXlW/udjbAucoIjcqDA5nWB13FJmtQSOlLcRJCEjymNwOhkyK1xduGnedd5/k00sDUSQdToD5bSdPow/y1tZBD9JnntsR/qOvlSsW99N61OHEz/Ok//qkA6HDrzefRSfxoXuxyY/5a1G+mp8tfuFLUsXSPDZMeVlvyowKWtRRRVgcFFFFABWDWaKAK27ZdmwmJ7xR4b3i9Lg976iG9c1ceH8JmNKsHi/D++tleY8Snow2+R1B8jSPD9nFj+sMj7A0U+THdh5bHpQKMfD8IXOWwA0GGuH+zQjlI/tG/VXQc2G1SXhvBUteIy9wiDcaJjooGiL+qvzk60ut2goAAAA0AAgAdABW9AGKzRRQIFFFFABRRRQA08b4R3qyAM4H+YfZP886gvE+K2sHZL3nyqugB1Ynkijcnl+NWeajfbXsZax+EvWSAHfxo8ardUeBv4HyY1NC5xWBjgmyg8d7QLmLxK5/Dh4yog2tknRnPNyRqeh02p2DVCH4jiMNav4JgEDXIuqUXNnQxlzRMSPy3q0uwfYPFYqyj4lTYWIlx4rijYhNxI5mOtJL3MzXaOVjUq+eGNFjDM7BUUsx2AFPmF4CEJFwZnBgryUjkebH7qtbgvZuzhVi0gnmx1Y+ppPiOyFp7rXWZ5Y5oBAAMAdJ86ibfoP0/T4V7z3f6FdXbbzGhG0knwjoANKybA6/Fm+dWd/5dsc7Yb11+7aldnh9tPdtovooFMcWaWPQq6zgXf3EdvRSf4UvsdmMQ390R+1A/E1ZMURR2IMEEs9h753a2o6SW+4CPvpbZ7AD4rxP7KAfeSal9FL2oUj1rsPhxvnb1eP8ASBS6z2bw67WU+Yzf6ppzopcIDlaw6r7qqvoAPwrrRRSgFFFFABRRRQAUUUUAEUUUUAFFFFABRRRQAUUUUAFFFFABWCKzRQAxf+ScGcY2MNlWvsFGZtYKiAyqdA8QM2+gp8y1migAooooAKKKKACiiigAooooAKKKKACiiigD/9k="/>
          <p:cNvSpPr>
            <a:spLocks noChangeAspect="1" noChangeArrowheads="1"/>
          </p:cNvSpPr>
          <p:nvPr/>
        </p:nvSpPr>
        <p:spPr bwMode="auto">
          <a:xfrm>
            <a:off x="155575" y="-1081088"/>
            <a:ext cx="3009900" cy="2257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2" descr="data:image/jpeg;base64,/9j/4AAQSkZJRgABAQAAAQABAAD/2wCEAAkGBhQSERQUEhQWFRUVFxcXFxcYFBcYHRUVFhcYGBgYFRgYHyYfGBkjGRUcHy8gIycpLCwsGR4xNTAqNSYrLCkBCQoKDgwOGg8PGiwkHyAsLCwsLC8sLCwsKSwvKSwsLCwsLCksLCwsLSwsLSwpLSwsKSwsLCwsLCwsLCwsLCwsKf/AABEIAL0A/AMBIgACEQEDEQH/xAAcAAABBAMBAAAAAAAAAAAAAAAABAUGBwECAwj/xABGEAACAQIEAwUFBAYIBAcAAAABAhEAAwQSITEFQVEGEyJhcQcyQoGRUqGx0RRicoLB8BUjM0NTkrLhJGPC8QgWRHODotL/xAAbAQABBQEBAAAAAAAAAAAAAAAAAQIDBAUGB//EADARAAICAQMCBAQFBQEAAAAAAAABAgMRBCExBRITIkFRYXHR4QaRobHxMlKBwfAU/9oADAMBAAIRAxEAPwC8aKKKACiiigAooooAKKKKACiiigAoorE0AZorAas0AFFMPGu3eCwl0WcTiEtXCocBg3usSAZAjdTz5V0wvbXA3IyYzDtPIX7c/QmaAHqiudq+rCVIYdQZH1FbzQBmisTRmoAzRRNFABRRRQAUUUUAFFFFABRRRQAUUUUAFFFFABRRRQAUUUk4nxS1h7bXb9xbdtd2ZgoH13PkNTQArpr492lw+Ct95ibq215SdWPRFGrHyANVP2y/8QAE2+HJJ27+6NPW3bO/q3+UzUdbsU+Jfvsdinv3GjVTy3ADt8OuyqBS4Avfsx2osY+wL+HYlCSpBEMrLurjkYIPoR1pRjeN2bP9pcUH7Myf8o1qlOz2Ow1l3w2FLIW9+C8XDbndifERJ++npR0pXHAmSzMHxwXlLWwcslQWESQBrHTWkGNw1+5/6goOiWsv35s330n7JL/w3/yXPxUfwpwuY1QzqZm2gdtPhOY6dTCnSmiiXgXC2wzOe8zhwJBUjUbGZMmCaeWx/wCr99NeJ4vbtqrOSA6sw0mQq5iP2o2HlW+IxyKGzEwiqzaEwryAdNTsetG4Hnn2v8S77i2IPJO7tjXbJbE//ZjULNPHafGrdxmJuanPeusCDuM5jl0AprAXq30H4z/CpkthDW1dKmVJU9VJU/UU64btljbZ8GLxKx/z7hH0JIpCcIu+bT90/dNKcF2eu3rqWrQzXLhyosEZifPYACSTsACeVGEBNuw/bLjWMxK2bOKYjd3uW7brbtjdmldegE6mBV8XsYtoA3bgBgDMxALEbmBz56CKZOwvYq3w3C92sNcbxXrke+8bDoijQD57mmbjAls7tJYnfpHL00qPGWV9Rd4UcpE7wXFkue46v+yZ+6lyuDtVccLwU3FKGD1BMjlvU2wV4lQT7w0MdR+dI1gTT3u1boc6KQ4riqWbbXLzrbRBLOxAVR5k7fxqm+1Xt7ufpCjAKvc22lmuLrfA3AG9tDyPvbHTYoWcl5UVH+xvbWxxKz3lkwwgXLbHxW2PJhzB5MNDUgoFCiiigAooooAKKKKACiiigArlicUltGe4yoiiWZmChQOZY6AVu1eXfa5xDHfp12xjLxdFOa0q+G33bTkZUB3jTWTIOvUAsbtj7frFmbeAUX3271pFtf2Ro1w/QeZqluP9qMTjrneYm610iYB91J5Ig0Uegrh/RYRkF5gocTIObKCAUdgBqhzA+GdA3MRXNMaqKmRSLitm7wMeR0gcoOs+XmRSjgt4PwuWZVKx4WkMT5LHkQatTsVxVb+GUCQbRFtgTMQNCDzESBz8NVIXe42ssT/2+Wgj5VMfZ7dNnEZGOl4ZY6OJKH1mV+dGcDZSS2ZbfAOyWEuNee2pF7Lo2ULJafEBJ+Ia7b0zXcAxZgXZVJ90bgwFYT08P1LeVPfAsZ3V9GPunwt+y2k/IwflSvtLgO7vk8rni/e2YfXX50uWGB47IYcJhEA2zXD8zcanc2hroNRB0Go1367nekXZtf8Ahrf7x+rtTlFNYDZiQBnU2lZbdsOukyfF4ACInwDY8xpSLifFVSy1xrUCXQ5oELaR2Uny8Og86kBFRn2kYzuuF4xpg9yyj1uEW/8AroyB5eN2TmOpJzGeZJnWnrEdorF24rXMDYAzFmW0z2gwKsI5wASrafZ86ZHFaxU40lGH/o6+cow2MQ/8u8lzmOTiSdYgbyKuL2d9g7PDLTYm+cl25pN1lHcW2eEtyNO8aVzRuxyjTdh9ifs9KgY7EL74H6OhHw/4zT1+Hy8XSp/xDihuPbQIDZvK4t5lZS+JtMzBGYn+qOW2WUxMqdoAMUmPissTjtI5766mZwri1ZsLa8TOAM4utBNt8+bcqoUKxkGabeKcPuX77Jh1GS2B3hI1t3Wg90CCQ7Kupj3ZUak6Py4W3fvNds4kC6LTWSbfdMQSQZu7i4yEQAQAJbrSaxwdMM5N12Fm1bXuvG+XOczXrlyNXvM8GWk66azTU2guqrtj2yQl4VwS6ggrr1gqAPMnf1pdx7tJh+G4cPiH3nKo1e6/MW15+ZOg5moX219qzYWyLaAjENcZgG0ZMMrk2zeU6rcuKB4SJymTBIqmOO8evYy617EOXdvkFHJUGyqOgpW8leFEadkPPbXt/f4lclzksqZt2VMqv6zH43j4j8gKjM1zDGgXaBzHbgHaG9gr638O+R108mU7o6/EpgaeWkHWvS3YH2hWOJ2pWEvIB3lkmSv6yH4kJ58tjFeVQ9PHAhiLVxL9hzadNUfbXoB8QOxB0POkk0uSaiqy2XbXFt/A9ezWagns69ptviAFm8BaxajxW9hcjdrU/UruPMa1OgaBHtsZooooAKKKKACsUVBvaT7SU4db7u3lfFOPAh1FtT/eXI5dB8R8pp0YuTwgD2k+0pOH2+7tQ+KcSi7i2p/vLnl0HP0mvPGOsXMT3l+7czXGm4SzeK5DZWaDuoOmm0aCAYV4Njibty/iGF1gQ7h7gQ3SxjRiMoiNjA90eVGO4ocoUtnUe74cveDTLcupqF8KqIHvZQTMSdaGmUY9nLfI3JGi7NAknKIUSTlEkwOgkk/M0uwHBGuMF5nYSB9WOgHnXTDvqZ3Os9Tzpdh8OzsqopZmMKqgsSeQVRqT6VlXQdcnFkNlss4R2ThSqlzxqrW2ylSD4pHLnIKsDI0gdaX8Ot3bl02sFbdmfKVUKGdcusltgJ3JgaA6RU17P+yK/iH77HubQclmRcpuMSZOYjw2p8pPpVpcI4LYwid3hrSoNJC7setxjqx8z8qhS9RI1t7shSWDOW7/AFbbOPeytHiAjcTpIqQX8a1+2sWDcFoSbjSoMLBMKdZHLMa59p8GVuLc08e8bBl9d9I+ldOzHEj3xW4xYXBHiJPiEkfUSKeWh84Ev/D2tAJWYAgCSToOmtL4rFm2AoA2Ageg2rJcAxr9D+VIIYiq99uOLycLK/4t60nyUm4f9Aqxap//AMQmL/q8Ha6vduH91VUf6zSrkCk2FWH7JfZx+nXe/vr/AMLaOx/v7g+D9gfEflzMMnYLsPc4lie7WVtJDXrn2V6L1dogD1Owr05g+GJYsLZsAW0RcqAAHLA00O+upneT1qST9BEIsXxZhiEsWbYuMFz3fFkFq3smsEFmIICaaAmQBrqLVnF22ZRleLtrNlGey8G2/o46jcRrBqrx7TVwl+9atg3FJi5iVhnvXxIe7kfwlZ8KrIhVA1EAP/ZTtFgyMRdONZbVo58rv3Ts1xVe7fvqINxzdYoAAVARQo11ls0l1cVKUdmSKUPR8Ei4oly1h7dq1b7pLIR3ugrltW7EM/dKPE7MqlQIA8Rk8jXfbT24tkNrBKEuMPFdDh+7B+FIGU3I3YFlXlmOojfb32tX8apsWSbdiSCRKviFzHKbn2FKwSg3MzyAr6ar4GSs2wbXXZiWYksSSSSSSx1JJOpJOpmnxsEmJtA2BFy1AKeEFrYVQCoUCTmDEkkkllpjBrthM+cG3OcGQRuP586HsRxTk8Lc5XrRBIO4MHbcelbYXhz3D4RpzOwHqalGI4el0rcuJFz4wH8JjQQIkRtE8gNd67qgAAAgDltFVp3pbROm0P4fnZ5r/Kvb1+w24HgaJqfG3mNB6D86czrS/AsHRrZIUwWBlVkgTDE+kQSBqTuKQRVSUm92zrNNRXSnCuOMfqI8bbIK3Vc23twQ6yGQgjK0jWBr5jzEg277M/a2uKK4XGFVxOyXNAl/+C3D02bl0qsWtj61y7L+zW9jsXktHJZWGuXf8ME+6o5vI0+pq1TZnys5brmgUJf+itbPn5+56iBrNJsBhe6tpbDMwRQuZ2zM0ACWbmTzNKasnNBRRRQBBPaV7S7fDrfd28r4px4UOotg/Hc8ui7n0qg8PZuYu5cv33zNIdy8nOSCZdVIbuYTKWX3ARsNQX7ZvX2uX7jMbhZmcwSXOxaYGX1gbDQbdOLcXkBR/ZgyluTlME6qD7lqSxVd/GwkqBW1TSq1hcv1GMxxTiCySqiCAB1uBR4e8PxIpEAwpfKpbamRnJJJ1J51ulp7hJGp5kkADpJJAA0ofDkHdfUGR9auRioiGo/nyr0V7K2wb4NbmFtJbuRkv/E4uAay7SxVh4hrEehrz5h8IXnKC0bwNh5nYVJ+wnaluG4sMQ3dNCX0kGU3DCDBZCcwjfxDnVTV0qyOVyhVyekgKyiAbAD0rlYvq6qykMrAMrDUMpEhh5Ea1D+2/tOTh10WRYe9cNsXffVFCl2TUwTMqeXSsQkJTxvB95ZYDceJfVdY+YkfSoTauFSGG4IIPmNaaOD+1jFYq44y2bKBMy5AztOYBgzPuRI2Xzrc3y2pJ+en3Vl6rqUNPLsabZXsvUHgsz+nLKorXLiKWUNGYSJEwANaiGK7X3u8cp3eXMck2wTlGgM6GYHOmDL0gfL/AHrcCse3rFsv6EkVpamXoSIdurwWCtqesN+E1D+23CLnE+7dnAe0GEhZXuyMx0BEQVmaXBBMxXWfA4nddfMSJHpTdLr7pXx7pMSu6UpLLGTsVax3C2PdvauWXMvbbOskAKWUwYMACpp2t7bNdwTphFZb9wZCSQO7U++VbZmjQftTyim/+lX1m4G2PiWZgHqPOuL8VYkFlQwCAMsDXLrA5woE9JrpYaiUZKWzwXvgVi3ZnED+6PydD/1Vzbs7if8AAuH90Hy61an9JqRBsoQDIGojryk/WuNy6rFYQJoAQOZ5nWt2P4hv4cYv8/qReEvcpnE8P1IIKsCQREQRoQQdjNIruEYcp9Pyp84jf7y9df7Vx2+rGk0V0V3TKdRFSx2yfsRKbTNMB2fZoNzwjpzP5VIcPhUQZUWPxJ8zuTTRYxjLzkdDTlh+Jqd/CeXT61yuu6Pq6t15o/D6Hb9H1vToJJeWfvL68L9BTl61jJW24n8DNOHA76i74lBkHLt4W5GCCCfUHWPOcDtw8M6qdmIOUdxJhuHloJYICSATJkjfQbAcyehiSKzesqbSumkaOJ2PJjPU/dFOt+61u9JMLd5h3IFzSWZjJc6iWgAhpAECE9/+qvHLqrAl0G6ieYAgDUEdAYPWndqRWjdKTz/lf7Q1K/WnTsz2ifBYhbqaj3XT7acx6jcHr6mkOMwyqxysGXkR56xPX8qcOE9ksViQO6sOR9sjIv8AmaJ+U0iznYku8B1tWtKL99i/OG8QS/bS7abMjjMp8j16EHQjkRSuq67MYa/wjIuKdDYvvllSSLF0jwliQPC8QTsDHWrEDVoReVuec6mqNc32PMfR+5miiinFY8m4q8PhHM68yfy8tKb7+F5wJ6dae+O9n72Dvd1iEKsAYO6uJ99G+JT92xANN7rBnl+FdDGSxlCDZ3fX8v8Aet1Ty/n8aVPZkQd/518xXHu4qXI3BlbJP8/nXVcOa2Q+E6x50l7wg6MTUFl0YLLHYLH7F+1P9Bwr2L6Ndya4cAge8TNtmPuoD4gdTqRG1QztR2qvY++b1/LMZFVFhUQEkKvNtSTJJJn5Uzk0ps2LaybxcERFpRDNOvidhFsfIt+rzrFm1KTeB6WBx7K45rV0vlJtQFutGlsMQFYnl4uW8TppVko3+9VBi8ezjKIS2DmW0pORSQATBJJYgCWMk/Op12L453trI58doAEn4k2Vvl7p+Vc51jS90fGjyuSlqq9u9EoFbVxN8AxzgmPIb1kX5iATIMadOvSuY7WUDqK62xMjqrD7qSlmIEAA855aaadJpTh1KvDb5tjyE7H5GpKfJOMvZodB4kmJ1Ggoy02cT7R2rDd3DPcmMijadsxO3oJNKeG8UW9mgEFCVYHkQY/HrXY9ssZwauBSFrS/dyI7/ZVm/wAqk/wpTbslpiNNDrzifwNNPaljbwt6RBKhf87AfhNWNLU53QjjloR8FcDYURWxrEV6oikEVkCsUowlkM3ikIoLORyUbx5kkKPNhSSkorLBJt4Q54CwEtCR47pBH6lpZAMdXaf3UH2q6qp9dPWm2zxeLpe4mZW3QMVgRlUKQNAoAEcwOW4kOBxMFblpoIIZWHIg6b9Ohrz3qVNluodkuGdXHr1XS9LCtQcn6+35/sSThvZPEYrDrFkifibwGROVhnGx0kgajnyqS8D9lpRVF+8QRJiz4ZJkeJmGpEnl0iNZk/ZXtGuMsB9A48NxfsvHLyO49fKnsVRVUVyQS6zddHyPEXvsM3C+yOFw4AS0py6gv4yPm0x8qeYoatc1SYwZ87JTeZPI39oODLisNdsPs6kA/ZbdW+RANRX2edqXlsDitMRZlVJOrqvw+bKNjzWDyNTojzqP47sVYvYtMS2YOkEBTlzMuxcjUx09ZkaU2SeU0WKboquVVi2e6fs/vwyRrWawtZp5UGvj3Z2xjLRtYhAynY7MjfaRt1b+TI0qie2fs9v8PbN/a4cnw3QPdn4boHuHzHhPltXoqud6wrqVYBlIIIIkEHcEHcVNVdKp7cAeTGtj08tx/tSe/cA8zVudvfZIyB7uBBZN2sCSyf8Atc2X9Xccp2qnHtxV6zV7eT+BUjXOa6WLBeYgACSWYKAOpP5Sa5gUEVQcm3ljhV+kC2YtwW/xCsMD1tgnwb7+96bUibXfnv5+tZJrE00DUrSnhfEDYuq4EgaMv2kbRlPqNvMCjB4F7rZUBY7noo6seQ86cH4fZCtbtk3rxI8S+FEAbUid9BEnrpsZZOKkmn6iNZWC1OHYQXraOhDBhIbUyCAVnQROYA67zSprVvO4YlRIiNQAw+/KSD6A86ivZbC3bFrurhYxLAQQFVokCdYnWfOn2K4nWVrTWOGPujIsj2S7RYt62AYXUrpInK2UzM6EZoI02msYrFhyCFiN/PbcdZnXoR0mkkVuoqm7ZYx6EfcQ+72TxVzE3ylpyvfli0hcyEkgqSfF6AH7q17P4a+2NRnDg+IuWDAMCScpYjxbgf8AapzcxLq3hZlzKp0MaxH8K54nGPcILsWI2k7eg2FdvDUJwXyNdSykdsVYfNYQ6Bm8eUGDlAbLtsYOnOKZe3GIy4dBftwLlwKzLr3aBgc8nTPlmNQJPTSne3xJlULAMbEyT9/rTtwzM1ssYbOTKsNCBAjpG+4p0+pw0eLnHOHxnH6j4x7/AClSXOAd8A2HNkklgLaXHJgEkGbuobKCSGyiF6sBTGywSDuND6irZ4v7ObN2Xw5OFuEHRdUM6EFQfDI+yY8qrzjnZXEYT+1t+DlcTxIf3h7p8mg11/SPxBpNd5IzxL+17P6MrW0Th6DTTpd4bcS1GRhKpeuGPdR9LOboPFOvNh0o7N8JOIvqseEakwSJ1yh42SRLHkqseVSji/DWNu2SQlsg3IO9xjoLrLALXnEkA6KgEQDrd6jq1FqqPzZNo6lJ9zIG1mlGA4gbJ6qfeH8V8/xpZi7ABIEGDEjY+Y8qQ/obMdqzJOM49rXJeu00bIuMllMn/ZHtL+jXluqc1t9HA+JJ3A+0vT1HOrtw18OoZDmVgCCNiCJBHyrzn2f4BfnwrCnfNt6jzqRYXFXkPcM1wRoqZ2AE6wBMQdxWNfV4b9zChXPR2eHP+l8Muy7i0UeJlX1YD8arTtx2oxLYju8LcK2kC+K0w8bESZcchtA++mHTnr99ZLVSlPKwa1F3hS7sJ/MlHZft5ct22XGhrjAjIy5SzA7h9QJHXnPlJcL3tKX4LDH9pwPwBqEIoMyY84J/CumW2N2Y+igfiaRSaQyyffJywln2LV7Occ/SrPeZcpDMpWZgjzgbgg061AvZxjh3l+0DowFxR6eFvuK/Sp7UqeUNCiiinAYIqh/bZ2U7jEjFIIt4jRoGgvqNZ/bUT6q3UVfNMfbLs4MdhLtgwGYSjH4bi6o3pOh8iaAR5VisNXfEWCjsjqVZSVZTurKYYH0IitsHgHukhANPeYkBVH6zHQem9PHiMinGzwsIouXyUQkgKpXvGOUkEKeQaAZjfypdh1VCVw4Fx1YlrzAZAmyxmG2aGk6yoiQYpw4bwxwbj3EL3zbL22uDNOkgqp1DQDEjTSIpAERdiiB1e1hXYKLaZQ94KToXIkwDGZgQOh3M74fZtWLXd2LWYODctgWs9y47yqLfaJAQiNGUSjEmIFVtd48wwzrBJfw95OsaEK06qoiQFiTM9am3Z3tquGwq3Hb+0nwrBuSBDZQTAUlQCW20I80YhLOIcMjumu3dVUNchmPesqFCWLHw2gWLEGRIXYDVrweLS4s23DrLAMDIOUwf58xyIqu+0fay/jW8RyW+VsHSBtnIAzn5AeVLOxXETauG2x8FyI/VuDY+QI8J/drJ6npPGq7o8orairujlcon8VkVgNWRXGGWbYkf2Z8iPox/OuMUovLKKejkfUD8q5lK63Sy7qYv4GpU8xRyqV8NtxaQfqg/XWowLcmpgiwI6afQRWb1ieKox92XtOt2zEVnLOm86EciOhGx+dAqL+0LtD+jYbIhi7elF6qnxv8AQwPM+VYmk089RdGuHLf/AD/wWm8Ig/E+0aW8Xd/RURbE5SigZbrLp3hU+GQwlQRl01BBMvOLsfpQLWAGVrmZbpt3EAQjL3d64czX8SzlS0BguQ+IL7tdrpUo7MdowmW1eYrb0hwrlkyuXAUB1Uau/iImHZT4W09T8Jwikm3hYy+SBPHA8YHsg7tDgqQSCCNQQYI6VK+H9kbVoSQJ6t+VPX9NYcWle2BlIGTaMg92Pl981GcX2ie6wFtc0glVAksB8R+yn6x35dalUsLdkNmpnGLlLZIcsdxa1hlnRj8KiJYj8AOZqE8R4pcv3Tcc+LQCNAoGwXyFcL99nYsxkn8Og6DyrQCqs5dzOT1mtlfLC4HLD38w8+f513zU1WbmUyP+9OStIkbVUnHDNbQ6nxoYlyjefKfKujuRHgUSJGkyOviJrlXUYkfYSfPMfumKjNAdOyvEjbxdkk+FmyHYDxiBt5xVs1SjXXYCFAggjKkQw2231q4+H4sXbVu59tVaOkiSPkdKlgxUKaKKKkFCiiigCiPbV2T7nEjFIITEaNHK+o/6lEjzVutMXCuDtjMwdhatW4YWUWC0zr6a6kzvoBXobi/C0v2mt3FDKQdCBuQRInYwdDyqhFwbYDF5LhEyV3EXLRBAfeVLaaHYz5Uo5MdLHDQiK9m2s2gw7vk1w5QCCZOaVBUnmaV8N7PsLxuu0FVIAznRZlmd2jWT5AAb0mxXHbeCC5mDFlzZBBYlhuAQMigiJOnSdqh3aHtTexjeKLdrlaQmOvjJ1c+unQUAcuO4q0uJv/owRrbtKmDlVpljb6jMJB2HnFNbqzsWclmYySdST50os4QmnXB8MnlSijbh+Hk8qesDwjypbw/hrAsCAddDyA/WPXyqVcP4RtSCM4YZjlGb0PqOddwT0+/8qfLvBV7lixCaSCTAkcvntTDbuTXGdT0ng25itnuZV9fbLb1FlqyXRgqliCrQASY1B0HrWty0V95SPUEfjTx2QDDEA5WgqwJymNtNYqV8F4scQjM1trYW46ANPiCGM0EDQxI8o9BsdNqctOs7fyWtOvIQDAoDcQab/hr/AAqSzT9xHBhl8Krm5GADpqdf53pju2ypgiD0NY/XK5xnHbb3NPT4SZo7hQSxAABJJ2AGpJ9BVFdqePnF4l7uuX3bYPw212+Z94+Zqee1HtD3doYZD47viuR8NoHb95hHoD1qrYrf/DfT+yt6ifMuPl9/2Cye+DE1uoO9THsZ2BbEDvboIQagdR19KWY+xZtvFlVYqfe5KR9nqfPb8a6t2whuVL9TCmPdIbuEI4RRiCcpgrbPwfruOQP+H8Q1OwmT4Id4ptmfFnVwg8Ja3bL57rTmvMQkqkqgMdCKjx/39fWnHA4kxpBKrBU5iHt8w6gjOF97KdCAQZrOsm5vJzs9dO6eZ8ewixS+MmVOY5gygKrA6gqANB5DbWuUU/cXIuWg7MxYe4z5Q95SQCFtIP6qysErJ3JHOA1YXBNcbKgk/cB1J2AqMo2V4niO+ROBThhbDhQxUhGnKTzI3y9R57UvwvDVt8hduDy8CnyB96OpgeRrW9dZzLEk+f8AOlRTksYNfR6KUJKyTx8PqJ6722MGGyx5an6Vr3dbKnKJ9P4VAbAG2coZmOpIA325mp/2G4qowuRyAbbsok8tGH+qPlUHYMSITRRABn6mYmtO6bqonlmUfxpU8AXRRRRVgcFFFFAAapb25cPZL2HvKohg65/MeIIRGh1dgZ5sOQq6aY+2fZwY3B3LJgMRmtk/DdXVD6TofImgVHmBLBJJOpO5Os+tOWGwM0sw/CjJBWCCQQd1IMEHzB0p9wHC/KnDhBguF9RUgwXCZ5U4YHhW2lP9jBKgBbSTCiCSx6Ko1Y+QpMiDfw7gI00noI29PPWn/BYMmVsqHYSCxMW1PRmE5j+qsxzil+C4Gzj+tm2n+GD4mH/NZToP1FPqx2p/s2gqhVAUAQABAA8gKQQjLdnc0HEK11vJvAvkqAgx99LMPYsWvgVPW2R95H8afaKb2rOcCDVdu27kRcTQzoVPy3kbV0s4YqZLGPV/wLERrSq9gbb++iN6qD+NNuJ7MWSCbam03I23e3r5hCARTkAruhmIytBHOJGumo6aUk4vxFLVi7dxKgJaUsSDIMbZeYJOkdSKi19rlq5LPdldCWuFjbOmxO6HnMjY7TTJ7TcRicRhEVIZFuBroUEMw2QkfZVjJA8jyqaWm7liWGvUYrFkrLH4q7jMQ9wgl7jTlGuVdlUeSgAVLOzHs2ZiLuKYJbXxMJ5D7R2AqUcB7JYbCWhevQCijMx5sd4666AUy9pO07Yo5EBt2FOic2jZnjc+WwqVz7Eox2+BXv1caVl8nftD2sDr3GG8FkaFtjcj8E02586jiiaxFdFNQN5ObtulbLMjfLW9piCMszOkbz5V2wuAZxPupzYgx+6N2Pp9RTpYVbcC2DJzKXPvaTtHuAwdtfOmuSXJNp9FZdvwhNh+ERre0/UHvH9o/APXXyFLe8MAKAqjXKNvnzY+Z+6si3WctQSm2b1GmrpXlW/udjbAucoIjcqDA5nWB13FJmtQSOlLcRJCEjymNwOhkyK1xduGnedd5/k00sDUSQdToD5bSdPow/y1tZBD9JnntsR/qOvlSsW99N61OHEz/Ok//qkA6HDrzefRSfxoXuxyY/5a1G+mp8tfuFLUsXSPDZMeVlvyowKWtRRRVgcFFFFABWDWaKAK27ZdmwmJ7xR4b3i9Lg976iG9c1ceH8JmNKsHi/D++tleY8Snow2+R1B8jSPD9nFj+sMj7A0U+THdh5bHpQKMfD8IXOWwA0GGuH+zQjlI/tG/VXQc2G1SXhvBUteIy9wiDcaJjooGiL+qvzk60ut2goAAAA0AAgAdABW9AGKzRRQIFFFFABRRRQA08b4R3qyAM4H+YfZP886gvE+K2sHZL3nyqugB1Ynkijcnl+NWeajfbXsZax+EvWSAHfxo8ardUeBv4HyY1NC5xWBjgmyg8d7QLmLxK5/Dh4yog2tknRnPNyRqeh02p2DVCH4jiMNav4JgEDXIuqUXNnQxlzRMSPy3q0uwfYPFYqyj4lTYWIlx4rijYhNxI5mOtJL3MzXaOVjUq+eGNFjDM7BUUsx2AFPmF4CEJFwZnBgryUjkebH7qtbgvZuzhVi0gnmx1Y+ppPiOyFp7rXWZ5Y5oBAAMAdJ86ibfoP0/T4V7z3f6FdXbbzGhG0knwjoANKybA6/Fm+dWd/5dsc7Yb11+7aldnh9tPdtovooFMcWaWPQq6zgXf3EdvRSf4UvsdmMQ390R+1A/E1ZMURR2IMEEs9h753a2o6SW+4CPvpbZ7AD4rxP7KAfeSal9FL2oUj1rsPhxvnb1eP8ASBS6z2bw67WU+Yzf6ppzopcIDlaw6r7qqvoAPwrrRRSgFFFFABRRRQAUUUUAEUUUUAFFFFABRRRQAUUUUAFFFFABWCKzRQAxf+ScGcY2MNlWvsFGZtYKiAyqdA8QM2+gp8y1migAooooAKKKKACiiigAooooAKKKKACiiigD/9k="/>
          <p:cNvSpPr>
            <a:spLocks noChangeAspect="1" noChangeArrowheads="1"/>
          </p:cNvSpPr>
          <p:nvPr/>
        </p:nvSpPr>
        <p:spPr bwMode="auto">
          <a:xfrm>
            <a:off x="307975" y="-928688"/>
            <a:ext cx="3009900" cy="2257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itle 1"/>
          <p:cNvSpPr>
            <a:spLocks noGrp="1"/>
          </p:cNvSpPr>
          <p:nvPr>
            <p:ph type="title"/>
          </p:nvPr>
        </p:nvSpPr>
        <p:spPr>
          <a:xfrm>
            <a:off x="1115616" y="704763"/>
            <a:ext cx="8028384" cy="656055"/>
          </a:xfrm>
        </p:spPr>
        <p:txBody>
          <a:bodyPr>
            <a:normAutofit fontScale="90000"/>
          </a:bodyPr>
          <a:lstStyle/>
          <a:p>
            <a:r>
              <a:rPr lang="en-GB" b="1" dirty="0" smtClean="0"/>
              <a:t>Why do you want to publish in academic journals?</a:t>
            </a:r>
            <a:endParaRPr lang="en-GB" b="1" dirty="0"/>
          </a:p>
        </p:txBody>
      </p:sp>
      <p:pic>
        <p:nvPicPr>
          <p:cNvPr id="3088" name="Picture 16" descr="https://encrypted-tbn3.gstatic.com/images?q=tbn:ANd9GcRTa0UFsdf81A1vuuf0gpn_K0kPKuQgkiGYrHXlr69AOxGp_NgzDExh6Q"/>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35896" y="2672368"/>
            <a:ext cx="2808599" cy="355529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0" y="0"/>
            <a:ext cx="1115617" cy="6858000"/>
            <a:chOff x="0" y="0"/>
            <a:chExt cx="1115617" cy="6858000"/>
          </a:xfrm>
        </p:grpSpPr>
        <p:sp>
          <p:nvSpPr>
            <p:cNvPr id="14" name="Rectangle 13"/>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Tree>
    <p:extLst>
      <p:ext uri="{BB962C8B-B14F-4D97-AF65-F5344CB8AC3E}">
        <p14:creationId xmlns:p14="http://schemas.microsoft.com/office/powerpoint/2010/main" val="1681942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9145" y="332656"/>
            <a:ext cx="7704855" cy="6192688"/>
          </a:xfrm>
        </p:spPr>
        <p:txBody>
          <a:bodyPr>
            <a:normAutofit/>
          </a:bodyPr>
          <a:lstStyle/>
          <a:p>
            <a:r>
              <a:rPr lang="en-GB" dirty="0" smtClean="0"/>
              <a:t>Because the research matters and people need to know the results!</a:t>
            </a:r>
          </a:p>
          <a:p>
            <a:r>
              <a:rPr lang="en-GB" dirty="0" smtClean="0"/>
              <a:t>To avoid the research being a waste of resources and time</a:t>
            </a:r>
          </a:p>
          <a:p>
            <a:r>
              <a:rPr lang="en-GB" dirty="0" smtClean="0"/>
              <a:t>To </a:t>
            </a:r>
            <a:r>
              <a:rPr lang="en-GB" dirty="0"/>
              <a:t>synthesise and build consensus about what is known</a:t>
            </a:r>
          </a:p>
          <a:p>
            <a:r>
              <a:rPr lang="en-GB" dirty="0"/>
              <a:t>As a training or academic </a:t>
            </a:r>
            <a:r>
              <a:rPr lang="en-GB" dirty="0" smtClean="0"/>
              <a:t>requirement or requirement of funder</a:t>
            </a:r>
          </a:p>
          <a:p>
            <a:r>
              <a:rPr lang="en-GB" dirty="0" smtClean="0"/>
              <a:t>In </a:t>
            </a:r>
            <a:r>
              <a:rPr lang="en-GB" dirty="0"/>
              <a:t>order to demonstrate </a:t>
            </a:r>
            <a:r>
              <a:rPr lang="en-GB" dirty="0" smtClean="0"/>
              <a:t>impact </a:t>
            </a:r>
            <a:r>
              <a:rPr lang="en-GB" dirty="0"/>
              <a:t>as a researcher</a:t>
            </a:r>
          </a:p>
          <a:p>
            <a:pPr marL="0" indent="0">
              <a:buNone/>
            </a:pPr>
            <a:endParaRPr lang="en-GB" dirty="0"/>
          </a:p>
        </p:txBody>
      </p:sp>
      <p:grpSp>
        <p:nvGrpSpPr>
          <p:cNvPr id="4" name="Group 3"/>
          <p:cNvGrpSpPr/>
          <p:nvPr/>
        </p:nvGrpSpPr>
        <p:grpSpPr>
          <a:xfrm>
            <a:off x="0" y="0"/>
            <a:ext cx="1115617" cy="6858000"/>
            <a:chOff x="0" y="0"/>
            <a:chExt cx="1115617" cy="6858000"/>
          </a:xfrm>
        </p:grpSpPr>
        <p:sp>
          <p:nvSpPr>
            <p:cNvPr id="5" name="Rectangle 4"/>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
        <p:nvSpPr>
          <p:cNvPr id="2" name="Rectangle 1"/>
          <p:cNvSpPr/>
          <p:nvPr/>
        </p:nvSpPr>
        <p:spPr>
          <a:xfrm>
            <a:off x="1099772" y="518566"/>
            <a:ext cx="7720700" cy="30544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718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ducation Cartoon #5009 by Andertoon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267743" y="1993896"/>
            <a:ext cx="6901605" cy="483891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0" y="0"/>
            <a:ext cx="1115617" cy="6858000"/>
            <a:chOff x="0" y="0"/>
            <a:chExt cx="1115617" cy="6858000"/>
          </a:xfrm>
        </p:grpSpPr>
        <p:sp>
          <p:nvSpPr>
            <p:cNvPr id="6" name="Rectangle 5"/>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sp>
        <p:nvSpPr>
          <p:cNvPr id="4" name="Rectangle 3"/>
          <p:cNvSpPr/>
          <p:nvPr/>
        </p:nvSpPr>
        <p:spPr>
          <a:xfrm>
            <a:off x="1142992" y="0"/>
            <a:ext cx="7884368" cy="2062103"/>
          </a:xfrm>
          <a:prstGeom prst="rect">
            <a:avLst/>
          </a:prstGeom>
        </p:spPr>
        <p:txBody>
          <a:bodyPr wrap="square">
            <a:spAutoFit/>
          </a:bodyPr>
          <a:lstStyle/>
          <a:p>
            <a:r>
              <a:rPr lang="en-GB" sz="3200" dirty="0">
                <a:latin typeface="+mn-lt"/>
              </a:rPr>
              <a:t>Essential part of career ladder - ‘Publish or Perish’ (quote from Jonah </a:t>
            </a:r>
            <a:r>
              <a:rPr lang="en-GB" sz="3200" dirty="0" err="1">
                <a:latin typeface="+mn-lt"/>
              </a:rPr>
              <a:t>Ratsimbazafy</a:t>
            </a:r>
            <a:r>
              <a:rPr lang="en-GB" sz="3200" dirty="0">
                <a:latin typeface="+mn-lt"/>
              </a:rPr>
              <a:t>)-certainly true for those wanting international research careers</a:t>
            </a:r>
          </a:p>
        </p:txBody>
      </p:sp>
    </p:spTree>
    <p:extLst>
      <p:ext uri="{BB962C8B-B14F-4D97-AF65-F5344CB8AC3E}">
        <p14:creationId xmlns:p14="http://schemas.microsoft.com/office/powerpoint/2010/main" val="2655427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499176" cy="1143000"/>
          </a:xfrm>
        </p:spPr>
        <p:txBody>
          <a:bodyPr>
            <a:normAutofit/>
          </a:bodyPr>
          <a:lstStyle/>
          <a:p>
            <a:r>
              <a:rPr lang="en-GB" sz="3000" dirty="0" smtClean="0"/>
              <a:t>To show how much a researcher publishes- metrics are increasingly used</a:t>
            </a:r>
            <a:endParaRPr lang="en-GB" sz="3000" dirty="0"/>
          </a:p>
        </p:txBody>
      </p:sp>
      <p:sp>
        <p:nvSpPr>
          <p:cNvPr id="3" name="Content Placeholder 2"/>
          <p:cNvSpPr>
            <a:spLocks noGrp="1"/>
          </p:cNvSpPr>
          <p:nvPr>
            <p:ph idx="1"/>
          </p:nvPr>
        </p:nvSpPr>
        <p:spPr>
          <a:xfrm>
            <a:off x="1115617" y="1166018"/>
            <a:ext cx="8229600" cy="4525963"/>
          </a:xfrm>
        </p:spPr>
        <p:txBody>
          <a:bodyPr>
            <a:normAutofit/>
          </a:bodyPr>
          <a:lstStyle/>
          <a:p>
            <a:r>
              <a:rPr lang="en-GB" sz="2400" dirty="0" smtClean="0"/>
              <a:t>Could simply report number of papers </a:t>
            </a:r>
          </a:p>
          <a:p>
            <a:r>
              <a:rPr lang="en-GB" sz="2400" dirty="0" smtClean="0"/>
              <a:t>OR total number of citations</a:t>
            </a:r>
          </a:p>
          <a:p>
            <a:r>
              <a:rPr lang="en-GB" sz="2400" dirty="0" smtClean="0"/>
              <a:t>H index (tries to capture a combination of number of papers and citations of those papers)</a:t>
            </a:r>
            <a:endParaRPr lang="en-GB" sz="2400" dirty="0"/>
          </a:p>
        </p:txBody>
      </p:sp>
      <p:grpSp>
        <p:nvGrpSpPr>
          <p:cNvPr id="5" name="Group 4"/>
          <p:cNvGrpSpPr/>
          <p:nvPr/>
        </p:nvGrpSpPr>
        <p:grpSpPr>
          <a:xfrm>
            <a:off x="0" y="0"/>
            <a:ext cx="1115617" cy="6858000"/>
            <a:chOff x="0" y="0"/>
            <a:chExt cx="1115617" cy="6858000"/>
          </a:xfrm>
        </p:grpSpPr>
        <p:sp>
          <p:nvSpPr>
            <p:cNvPr id="6" name="Rectangle 5"/>
            <p:cNvSpPr/>
            <p:nvPr/>
          </p:nvSpPr>
          <p:spPr>
            <a:xfrm>
              <a:off x="0" y="0"/>
              <a:ext cx="1115616" cy="6858000"/>
            </a:xfrm>
            <a:prstGeom prst="rect">
              <a:avLst/>
            </a:prstGeom>
            <a:solidFill>
              <a:srgbClr val="398740"/>
            </a:solidFill>
            <a:ln>
              <a:solidFill>
                <a:srgbClr val="3987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16615"/>
              <a:ext cx="1115616" cy="488148"/>
            </a:xfrm>
            <a:prstGeom prst="rect">
              <a:avLst/>
            </a:prstGeom>
          </p:spPr>
        </p:pic>
      </p:grpSp>
      <p:pic>
        <p:nvPicPr>
          <p:cNvPr id="3686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51181" y="2852936"/>
            <a:ext cx="4780600" cy="4450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675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CL logo">
  <a:themeElements>
    <a:clrScheme name="UCL logo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UCL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UCL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L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L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L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L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L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L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L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L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L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L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L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UCL logo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UCL logo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UCL logo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1ryCareFindingInfo</Template>
  <TotalTime>5466</TotalTime>
  <Words>1721</Words>
  <Application>Microsoft Office PowerPoint</Application>
  <PresentationFormat>On-screen Show (4:3)</PresentationFormat>
  <Paragraphs>195</Paragraphs>
  <Slides>47</Slides>
  <Notes>7</Notes>
  <HiddenSlides>0</HiddenSlides>
  <MMClips>0</MMClips>
  <ScaleCrop>false</ScaleCrop>
  <HeadingPairs>
    <vt:vector size="6" baseType="variant">
      <vt:variant>
        <vt:lpstr>Theme</vt:lpstr>
      </vt:variant>
      <vt:variant>
        <vt:i4>3</vt:i4>
      </vt:variant>
      <vt:variant>
        <vt:lpstr>Links</vt:lpstr>
      </vt:variant>
      <vt:variant>
        <vt:i4>1</vt:i4>
      </vt:variant>
      <vt:variant>
        <vt:lpstr>Slide Titles</vt:lpstr>
      </vt:variant>
      <vt:variant>
        <vt:i4>47</vt:i4>
      </vt:variant>
    </vt:vector>
  </HeadingPairs>
  <TitlesOfParts>
    <vt:vector size="51" baseType="lpstr">
      <vt:lpstr>Custom Design</vt:lpstr>
      <vt:lpstr>UCL logo</vt:lpstr>
      <vt:lpstr>Office Theme</vt:lpstr>
      <vt:lpstr>\\localhost\Users\nealhaddaway\Dropbox\Macintosh HD:Users:nealhaddaway:Dropbox:Journalysis:Linked Research:Survey:Survey Writeup-BH (no comments).docx!OLE_LINK1</vt:lpstr>
      <vt:lpstr>PowerPoint Presentation</vt:lpstr>
      <vt:lpstr>PowerPoint Presentation</vt:lpstr>
      <vt:lpstr>Today’s plan</vt:lpstr>
      <vt:lpstr>1) Understanding academic publishing -why publish? -the good and bad of open access -selecting the right journal  </vt:lpstr>
      <vt:lpstr>PowerPoint Presentation</vt:lpstr>
      <vt:lpstr>Why do you want to publish in academic journals?</vt:lpstr>
      <vt:lpstr>PowerPoint Presentation</vt:lpstr>
      <vt:lpstr>PowerPoint Presentation</vt:lpstr>
      <vt:lpstr>To show how much a researcher publishes- metrics are increasingly used</vt:lpstr>
      <vt:lpstr>What are the barriers to publishing?</vt:lpstr>
      <vt:lpstr>Evidence of barriers to publishing in Madagascar</vt:lpstr>
      <vt:lpstr>PowerPoint Presentation</vt:lpstr>
      <vt:lpstr>The good and bad sides of Open Access</vt:lpstr>
      <vt:lpstr>PowerPoint Presentation</vt:lpstr>
      <vt:lpstr>Selecting the right journal </vt:lpstr>
      <vt:lpstr>Selecting the right journal-audience </vt:lpstr>
      <vt:lpstr>Selecting the right journal: subject/content</vt:lpstr>
      <vt:lpstr>Selecting the right journal: Impact Factor</vt:lpstr>
      <vt:lpstr>PowerPoint Presentation</vt:lpstr>
      <vt:lpstr>PowerPoint Presentation</vt:lpstr>
      <vt:lpstr>PowerPoint Presentation</vt:lpstr>
      <vt:lpstr>Selecting the right journal: how</vt:lpstr>
      <vt:lpstr>PowerPoint Presentation</vt:lpstr>
      <vt:lpstr>Selecting the right journal: avoiding predatory journals</vt:lpstr>
      <vt:lpstr>PowerPoint Presentation</vt:lpstr>
      <vt:lpstr>Selecting the right journal: useful resources</vt:lpstr>
      <vt:lpstr>2) Understanding the peer review process </vt:lpstr>
      <vt:lpstr>PowerPoint Presentation</vt:lpstr>
      <vt:lpstr>Editor’s decision</vt:lpstr>
      <vt:lpstr>Editor’s decision</vt:lpstr>
      <vt:lpstr>PowerPoint Presentation</vt:lpstr>
      <vt:lpstr>PowerPoint Presentation</vt:lpstr>
      <vt:lpstr>How to respond to decision letter from editor</vt:lpstr>
      <vt:lpstr>Great ways to learn about the process</vt:lpstr>
      <vt:lpstr>3) Getting published  Presented by Debbie Bower</vt:lpstr>
      <vt:lpstr>PowerPoint Presentation</vt:lpstr>
      <vt:lpstr>Write backwards….</vt:lpstr>
      <vt:lpstr>Framing your paper to make it attractive</vt:lpstr>
      <vt:lpstr>Framing your paper to make it attractive</vt:lpstr>
      <vt:lpstr>Writing a good abstract</vt:lpstr>
      <vt:lpstr>Writing a good abstract</vt:lpstr>
      <vt:lpstr>Do your homework!</vt:lpstr>
      <vt:lpstr>Useful resources on writing</vt:lpstr>
      <vt:lpstr>4) Helping the audience find your paper (self-promotion is a good thing here!)</vt:lpstr>
      <vt:lpstr>Blogging/post on relevant fora/email people in the field</vt:lpstr>
      <vt:lpstr>Use social media to publicise  publications  </vt:lpstr>
      <vt:lpstr>Acknowledgements</vt:lpstr>
    </vt:vector>
  </TitlesOfParts>
  <Company>ICH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Blocks</dc:title>
  <dc:creator>sclarke</dc:creator>
  <cp:lastModifiedBy>Julia Patricia Gordon Jones</cp:lastModifiedBy>
  <cp:revision>271</cp:revision>
  <cp:lastPrinted>2013-01-22T16:46:42Z</cp:lastPrinted>
  <dcterms:created xsi:type="dcterms:W3CDTF">2006-02-14T09:36:05Z</dcterms:created>
  <dcterms:modified xsi:type="dcterms:W3CDTF">2014-05-19T08:20:21Z</dcterms:modified>
</cp:coreProperties>
</file>