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4" r:id="rId2"/>
  </p:sldMasterIdLst>
  <p:notesMasterIdLst>
    <p:notesMasterId r:id="rId20"/>
  </p:notesMasterIdLst>
  <p:sldIdLst>
    <p:sldId id="256" r:id="rId3"/>
    <p:sldId id="290" r:id="rId4"/>
    <p:sldId id="288" r:id="rId5"/>
    <p:sldId id="306" r:id="rId6"/>
    <p:sldId id="296" r:id="rId7"/>
    <p:sldId id="299" r:id="rId8"/>
    <p:sldId id="291" r:id="rId9"/>
    <p:sldId id="301" r:id="rId10"/>
    <p:sldId id="308" r:id="rId11"/>
    <p:sldId id="265" r:id="rId12"/>
    <p:sldId id="266" r:id="rId13"/>
    <p:sldId id="304" r:id="rId14"/>
    <p:sldId id="305" r:id="rId15"/>
    <p:sldId id="286" r:id="rId16"/>
    <p:sldId id="295" r:id="rId17"/>
    <p:sldId id="287" r:id="rId18"/>
    <p:sldId id="30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23" autoAdjust="0"/>
    <p:restoredTop sz="62456" autoAdjust="0"/>
  </p:normalViewPr>
  <p:slideViewPr>
    <p:cSldViewPr>
      <p:cViewPr varScale="1">
        <p:scale>
          <a:sx n="72" d="100"/>
          <a:sy n="72" d="100"/>
        </p:scale>
        <p:origin x="2346" y="78"/>
      </p:cViewPr>
      <p:guideLst>
        <p:guide orient="horz" pos="2160"/>
        <p:guide pos="2880"/>
      </p:guideLst>
    </p:cSldViewPr>
  </p:slideViewPr>
  <p:notesTextViewPr>
    <p:cViewPr>
      <p:scale>
        <a:sx n="3" d="2"/>
        <a:sy n="3" d="2"/>
      </p:scale>
      <p:origin x="0" y="0"/>
    </p:cViewPr>
  </p:notesTextViewPr>
  <p:sorterViewPr>
    <p:cViewPr>
      <p:scale>
        <a:sx n="120" d="100"/>
        <a:sy n="120" d="100"/>
      </p:scale>
      <p:origin x="0" y="-15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33E6E7-5ED8-472B-8405-7781008ACEBF}" type="datetimeFigureOut">
              <a:rPr lang="en-GB" smtClean="0"/>
              <a:t>05/01/2017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9987B3-E19D-4546-8A2C-FBEB616A53BF}" type="slidenum">
              <a:rPr lang="en-GB" smtClean="0"/>
              <a:t>‹N°›</a:t>
            </a:fld>
            <a:endParaRPr lang="en-GB"/>
          </a:p>
        </p:txBody>
      </p:sp>
    </p:spTree>
    <p:extLst>
      <p:ext uri="{BB962C8B-B14F-4D97-AF65-F5344CB8AC3E}">
        <p14:creationId xmlns:p14="http://schemas.microsoft.com/office/powerpoint/2010/main" val="3681728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a:t>
            </a:r>
            <a:r>
              <a:rPr lang="en-GB" baseline="0" dirty="0" smtClean="0"/>
              <a:t> afternoon Everyone, I am Alexandra a researcher in p4ges research project conducted in Madagascar. I will be presenting a piece of our work on the costs of protected areas to local people.</a:t>
            </a:r>
            <a:endParaRPr lang="en-GB" dirty="0"/>
          </a:p>
        </p:txBody>
      </p:sp>
      <p:sp>
        <p:nvSpPr>
          <p:cNvPr id="4" name="Slide Number Placeholder 3"/>
          <p:cNvSpPr>
            <a:spLocks noGrp="1"/>
          </p:cNvSpPr>
          <p:nvPr>
            <p:ph type="sldNum" sz="quarter" idx="10"/>
          </p:nvPr>
        </p:nvSpPr>
        <p:spPr/>
        <p:txBody>
          <a:bodyPr/>
          <a:lstStyle/>
          <a:p>
            <a:fld id="{9F9987B3-E19D-4546-8A2C-FBEB616A53BF}" type="slidenum">
              <a:rPr lang="en-GB" smtClean="0"/>
              <a:t>1</a:t>
            </a:fld>
            <a:endParaRPr lang="en-GB"/>
          </a:p>
        </p:txBody>
      </p:sp>
    </p:spTree>
    <p:extLst>
      <p:ext uri="{BB962C8B-B14F-4D97-AF65-F5344CB8AC3E}">
        <p14:creationId xmlns:p14="http://schemas.microsoft.com/office/powerpoint/2010/main" val="1098338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 also analysed the marginal effect of each of these factors on the probability of the household being identified as PAP. Our results show that a household with a decision-making member in the local forest management association, high food security, and close to the access point were over twenty times more likely to be identified as PAPs than those without membership in the local forest management association, low food security and far from access point.</a:t>
            </a:r>
            <a:endParaRPr lang="en-GB" dirty="0"/>
          </a:p>
        </p:txBody>
      </p:sp>
      <p:sp>
        <p:nvSpPr>
          <p:cNvPr id="4" name="Slide Number Placeholder 3"/>
          <p:cNvSpPr>
            <a:spLocks noGrp="1"/>
          </p:cNvSpPr>
          <p:nvPr>
            <p:ph type="sldNum" sz="quarter" idx="10"/>
          </p:nvPr>
        </p:nvSpPr>
        <p:spPr/>
        <p:txBody>
          <a:bodyPr/>
          <a:lstStyle/>
          <a:p>
            <a:fld id="{88F7346F-1E77-42F7-AAA7-F14453B26EA2}" type="slidenum">
              <a:rPr lang="en-GB" smtClean="0"/>
              <a:t>10</a:t>
            </a:fld>
            <a:endParaRPr lang="en-GB"/>
          </a:p>
        </p:txBody>
      </p:sp>
    </p:spTree>
    <p:extLst>
      <p:ext uri="{BB962C8B-B14F-4D97-AF65-F5344CB8AC3E}">
        <p14:creationId xmlns:p14="http://schemas.microsoft.com/office/powerpoint/2010/main" val="541927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 </a:t>
            </a:r>
            <a:r>
              <a:rPr lang="fr-FR" dirty="0" err="1" smtClean="0"/>
              <a:t>this</a:t>
            </a:r>
            <a:r>
              <a:rPr lang="fr-FR" dirty="0" smtClean="0"/>
              <a:t> graph, </a:t>
            </a:r>
            <a:r>
              <a:rPr lang="fr-FR" dirty="0" err="1" smtClean="0"/>
              <a:t>each</a:t>
            </a:r>
            <a:r>
              <a:rPr lang="fr-FR" dirty="0" smtClean="0"/>
              <a:t> dot</a:t>
            </a:r>
            <a:r>
              <a:rPr lang="fr-FR" baseline="0" dirty="0" smtClean="0"/>
              <a:t> </a:t>
            </a:r>
            <a:r>
              <a:rPr lang="fr-FR" baseline="0" dirty="0" err="1" smtClean="0"/>
              <a:t>represents</a:t>
            </a:r>
            <a:r>
              <a:rPr lang="fr-FR" baseline="0" dirty="0" smtClean="0"/>
              <a:t> a </a:t>
            </a:r>
            <a:r>
              <a:rPr lang="fr-FR" baseline="0" dirty="0" err="1" smtClean="0"/>
              <a:t>household</a:t>
            </a:r>
            <a:r>
              <a:rPr lang="fr-FR" baseline="0" dirty="0" smtClean="0"/>
              <a:t>. The size of the dot </a:t>
            </a:r>
            <a:r>
              <a:rPr lang="fr-FR" baseline="0" dirty="0" err="1" smtClean="0"/>
              <a:t>indicates</a:t>
            </a:r>
            <a:r>
              <a:rPr lang="fr-FR" baseline="0" dirty="0" smtClean="0"/>
              <a:t> how long the </a:t>
            </a:r>
            <a:r>
              <a:rPr lang="fr-FR" baseline="0" dirty="0" err="1" smtClean="0"/>
              <a:t>hh</a:t>
            </a:r>
            <a:r>
              <a:rPr lang="fr-FR" baseline="0" dirty="0" smtClean="0"/>
              <a:t> has  been </a:t>
            </a:r>
            <a:r>
              <a:rPr lang="fr-FR" baseline="0" dirty="0" err="1" smtClean="0"/>
              <a:t>established</a:t>
            </a:r>
            <a:r>
              <a:rPr lang="fr-FR" baseline="0" dirty="0" smtClean="0"/>
              <a:t> at the location. Black dots are </a:t>
            </a:r>
            <a:r>
              <a:rPr lang="fr-FR" baseline="0" dirty="0" err="1" smtClean="0"/>
              <a:t>households</a:t>
            </a:r>
            <a:r>
              <a:rPr lang="fr-FR" baseline="0" dirty="0" smtClean="0"/>
              <a:t> </a:t>
            </a:r>
            <a:r>
              <a:rPr lang="fr-FR" baseline="0" dirty="0" err="1" smtClean="0"/>
              <a:t>who</a:t>
            </a:r>
            <a:r>
              <a:rPr lang="fr-FR" baseline="0" dirty="0" smtClean="0"/>
              <a:t> </a:t>
            </a:r>
            <a:r>
              <a:rPr lang="fr-FR" baseline="0" dirty="0" err="1" smtClean="0"/>
              <a:t>were</a:t>
            </a:r>
            <a:r>
              <a:rPr lang="fr-FR" baseline="0" dirty="0" smtClean="0"/>
              <a:t> not </a:t>
            </a:r>
            <a:r>
              <a:rPr lang="fr-FR" baseline="0" dirty="0" err="1" smtClean="0"/>
              <a:t>identified</a:t>
            </a:r>
            <a:r>
              <a:rPr lang="fr-FR" baseline="0" dirty="0" smtClean="0"/>
              <a:t> as </a:t>
            </a:r>
            <a:r>
              <a:rPr lang="fr-FR" baseline="0" dirty="0" err="1" smtClean="0"/>
              <a:t>PAPs</a:t>
            </a:r>
            <a:r>
              <a:rPr lang="fr-FR" baseline="0" dirty="0" smtClean="0"/>
              <a:t>. The graph shows </a:t>
            </a:r>
            <a:r>
              <a:rPr lang="fr-FR" baseline="0" dirty="0" err="1" smtClean="0"/>
              <a:t>that</a:t>
            </a:r>
            <a:r>
              <a:rPr lang="fr-FR" baseline="0" dirty="0" smtClean="0"/>
              <a:t> </a:t>
            </a:r>
            <a:r>
              <a:rPr lang="fr-FR" baseline="0" dirty="0" err="1" smtClean="0"/>
              <a:t>there</a:t>
            </a:r>
            <a:r>
              <a:rPr lang="fr-FR" baseline="0" dirty="0" smtClean="0"/>
              <a:t> are </a:t>
            </a:r>
            <a:r>
              <a:rPr lang="fr-FR" baseline="0" dirty="0" err="1" smtClean="0"/>
              <a:t>many</a:t>
            </a:r>
            <a:r>
              <a:rPr lang="fr-FR" baseline="0" dirty="0" smtClean="0"/>
              <a:t> </a:t>
            </a:r>
            <a:r>
              <a:rPr lang="fr-FR" baseline="0" dirty="0" err="1" smtClean="0"/>
              <a:t>hh</a:t>
            </a:r>
            <a:r>
              <a:rPr lang="fr-FR" baseline="0" dirty="0" smtClean="0"/>
              <a:t>, </a:t>
            </a:r>
            <a:r>
              <a:rPr lang="fr-FR" baseline="0" dirty="0" err="1" smtClean="0"/>
              <a:t>including</a:t>
            </a:r>
            <a:r>
              <a:rPr lang="fr-FR" baseline="0" dirty="0" smtClean="0"/>
              <a:t> </a:t>
            </a:r>
            <a:r>
              <a:rPr lang="fr-FR" baseline="0" dirty="0" err="1" smtClean="0"/>
              <a:t>many</a:t>
            </a:r>
            <a:r>
              <a:rPr lang="fr-FR" baseline="0" dirty="0" smtClean="0"/>
              <a:t> </a:t>
            </a:r>
            <a:r>
              <a:rPr lang="fr-FR" baseline="0" dirty="0" err="1" smtClean="0"/>
              <a:t>who</a:t>
            </a:r>
            <a:r>
              <a:rPr lang="fr-FR" baseline="0" dirty="0" smtClean="0"/>
              <a:t> </a:t>
            </a:r>
            <a:r>
              <a:rPr lang="fr-FR" baseline="0" dirty="0"/>
              <a:t>have been long </a:t>
            </a:r>
            <a:r>
              <a:rPr lang="fr-FR" baseline="0" dirty="0" err="1"/>
              <a:t>established</a:t>
            </a:r>
            <a:r>
              <a:rPr lang="fr-FR" baseline="0" dirty="0"/>
              <a:t> </a:t>
            </a:r>
            <a:r>
              <a:rPr lang="fr-FR" baseline="0" dirty="0" err="1"/>
              <a:t>inside</a:t>
            </a:r>
            <a:r>
              <a:rPr lang="fr-FR" baseline="0" dirty="0"/>
              <a:t> </a:t>
            </a:r>
            <a:r>
              <a:rPr lang="fr-FR" baseline="0" dirty="0" smtClean="0"/>
              <a:t>the </a:t>
            </a:r>
            <a:r>
              <a:rPr lang="fr-FR" baseline="0" dirty="0" err="1" smtClean="0"/>
              <a:t>park</a:t>
            </a:r>
            <a:r>
              <a:rPr lang="fr-FR" baseline="0" dirty="0" smtClean="0"/>
              <a:t>, </a:t>
            </a:r>
            <a:r>
              <a:rPr lang="fr-FR" baseline="0" dirty="0" err="1" smtClean="0"/>
              <a:t>who</a:t>
            </a:r>
            <a:r>
              <a:rPr lang="fr-FR" baseline="0" dirty="0" smtClean="0"/>
              <a:t> </a:t>
            </a:r>
            <a:r>
              <a:rPr lang="fr-FR" baseline="0" dirty="0" err="1" smtClean="0"/>
              <a:t>were</a:t>
            </a:r>
            <a:r>
              <a:rPr lang="fr-FR" baseline="0" dirty="0" smtClean="0"/>
              <a:t> </a:t>
            </a:r>
            <a:r>
              <a:rPr lang="fr-FR" baseline="0" dirty="0"/>
              <a:t>not </a:t>
            </a:r>
            <a:r>
              <a:rPr lang="fr-FR" baseline="0" dirty="0" err="1"/>
              <a:t>identified</a:t>
            </a:r>
            <a:r>
              <a:rPr lang="fr-FR" baseline="0" dirty="0"/>
              <a:t> as </a:t>
            </a:r>
            <a:r>
              <a:rPr lang="fr-FR" baseline="0" dirty="0" err="1" smtClean="0"/>
              <a:t>PAPs</a:t>
            </a:r>
            <a:r>
              <a:rPr lang="fr-FR" baseline="0" dirty="0" smtClean="0"/>
              <a:t>. </a:t>
            </a:r>
            <a:r>
              <a:rPr lang="fr-FR" baseline="0" dirty="0" err="1" smtClean="0"/>
              <a:t>Indeed</a:t>
            </a:r>
            <a:r>
              <a:rPr lang="fr-FR" baseline="0" dirty="0" smtClean="0"/>
              <a:t>, </a:t>
            </a:r>
            <a:r>
              <a:rPr lang="fr-FR" baseline="0" dirty="0" err="1" smtClean="0"/>
              <a:t>there</a:t>
            </a:r>
            <a:r>
              <a:rPr lang="fr-FR" baseline="0" dirty="0" smtClean="0"/>
              <a:t> </a:t>
            </a:r>
            <a:r>
              <a:rPr lang="fr-FR" baseline="0" dirty="0" err="1" smtClean="0"/>
              <a:t>was</a:t>
            </a:r>
            <a:r>
              <a:rPr lang="fr-FR" baseline="0" dirty="0" smtClean="0"/>
              <a:t> one village </a:t>
            </a:r>
            <a:r>
              <a:rPr lang="fr-FR" baseline="0" dirty="0" err="1" smtClean="0"/>
              <a:t>that</a:t>
            </a:r>
            <a:r>
              <a:rPr lang="fr-FR" baseline="0" dirty="0" smtClean="0"/>
              <a:t> </a:t>
            </a:r>
            <a:r>
              <a:rPr lang="fr-FR" baseline="0" dirty="0" err="1" smtClean="0"/>
              <a:t>was</a:t>
            </a:r>
            <a:r>
              <a:rPr lang="fr-FR" baseline="0" dirty="0" smtClean="0"/>
              <a:t> </a:t>
            </a:r>
            <a:r>
              <a:rPr lang="fr-FR" baseline="0" dirty="0" err="1" smtClean="0"/>
              <a:t>completely</a:t>
            </a:r>
            <a:r>
              <a:rPr lang="fr-FR" baseline="0" dirty="0" smtClean="0"/>
              <a:t> </a:t>
            </a:r>
            <a:r>
              <a:rPr lang="fr-FR" baseline="0" dirty="0" err="1" smtClean="0"/>
              <a:t>missed</a:t>
            </a:r>
            <a:r>
              <a:rPr lang="fr-FR" baseline="0" dirty="0" smtClean="0"/>
              <a:t> by the </a:t>
            </a:r>
            <a:r>
              <a:rPr lang="fr-FR" baseline="0" dirty="0" err="1" smtClean="0"/>
              <a:t>assessment</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t>11</a:t>
            </a:fld>
            <a:endParaRPr lang="fr-FR"/>
          </a:p>
        </p:txBody>
      </p:sp>
    </p:spTree>
    <p:extLst>
      <p:ext uri="{BB962C8B-B14F-4D97-AF65-F5344CB8AC3E}">
        <p14:creationId xmlns:p14="http://schemas.microsoft.com/office/powerpoint/2010/main" val="2961893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rPr lang="en-GB" dirty="0" smtClean="0"/>
              <a:t>After looking at this identification process, </a:t>
            </a:r>
            <a:r>
              <a:rPr lang="en-GB" baseline="0" dirty="0" smtClean="0"/>
              <a:t>we took</a:t>
            </a:r>
            <a:r>
              <a:rPr lang="en-GB" dirty="0" smtClean="0"/>
              <a:t> the whole of CAZ</a:t>
            </a:r>
            <a:r>
              <a:rPr lang="en-GB" baseline="0" dirty="0" smtClean="0"/>
              <a:t> Household income to estimate the opportunity cost of protected area to local </a:t>
            </a:r>
            <a:r>
              <a:rPr lang="en-GB" baseline="0" dirty="0" err="1" smtClean="0"/>
              <a:t>communties</a:t>
            </a:r>
            <a:r>
              <a:rPr lang="en-GB" baseline="0" dirty="0" smtClean="0"/>
              <a:t>. The</a:t>
            </a:r>
            <a:r>
              <a:rPr lang="en-GB" dirty="0" smtClean="0"/>
              <a:t> median net present value of opportunity costs indicate 2500 (Two</a:t>
            </a:r>
            <a:r>
              <a:rPr lang="en-GB" baseline="0" dirty="0" smtClean="0"/>
              <a:t> thousand and five hundred) in</a:t>
            </a:r>
            <a:r>
              <a:rPr lang="en-GB" dirty="0" smtClean="0"/>
              <a:t> US $per household. </a:t>
            </a:r>
          </a:p>
          <a:p>
            <a:r>
              <a:rPr dirty="0" smtClean="0"/>
              <a:t>We </a:t>
            </a:r>
            <a:r>
              <a:rPr lang="en-GB" dirty="0" smtClean="0"/>
              <a:t>then </a:t>
            </a:r>
            <a:r>
              <a:rPr dirty="0" smtClean="0"/>
              <a:t>compared </a:t>
            </a:r>
            <a:r>
              <a:rPr dirty="0"/>
              <a:t>the </a:t>
            </a:r>
            <a:r>
              <a:rPr dirty="0" smtClean="0"/>
              <a:t>estimated </a:t>
            </a:r>
            <a:r>
              <a:rPr dirty="0"/>
              <a:t>opportunity </a:t>
            </a:r>
            <a:r>
              <a:rPr dirty="0" smtClean="0"/>
              <a:t>costs</a:t>
            </a:r>
            <a:r>
              <a:rPr lang="en-GB" dirty="0" smtClean="0"/>
              <a:t>, annualised using a 60-year timeframe</a:t>
            </a:r>
            <a:r>
              <a:rPr lang="en-GB" baseline="0" dirty="0" smtClean="0"/>
              <a:t> and various discount rates</a:t>
            </a:r>
            <a:r>
              <a:rPr lang="en-GB" dirty="0" smtClean="0"/>
              <a:t>,</a:t>
            </a:r>
            <a:r>
              <a:rPr dirty="0" smtClean="0"/>
              <a:t> </a:t>
            </a:r>
            <a:r>
              <a:rPr dirty="0"/>
              <a:t>to total annual household </a:t>
            </a:r>
            <a:r>
              <a:rPr dirty="0" smtClean="0"/>
              <a:t>incomes</a:t>
            </a:r>
            <a:r>
              <a:rPr lang="en-GB" dirty="0" smtClean="0"/>
              <a:t>.</a:t>
            </a:r>
            <a:r>
              <a:rPr dirty="0" smtClean="0"/>
              <a:t> As </a:t>
            </a:r>
            <a:r>
              <a:rPr dirty="0"/>
              <a:t>a percentage of total annual household income </a:t>
            </a:r>
            <a:r>
              <a:rPr dirty="0" smtClean="0"/>
              <a:t>(</a:t>
            </a:r>
            <a:r>
              <a:rPr lang="en-GB" dirty="0" smtClean="0"/>
              <a:t>with the year 2014</a:t>
            </a:r>
            <a:r>
              <a:rPr dirty="0" smtClean="0"/>
              <a:t>), </a:t>
            </a:r>
            <a:r>
              <a:rPr dirty="0"/>
              <a:t>the opportunity costs ranged from 40%-120%  for the median-income household on average. Of course the distribution shows some households bear almost no opportunity costs, however, higher proportion of such households are relatively well-off for the given </a:t>
            </a:r>
            <a:r>
              <a:rPr dirty="0" smtClean="0"/>
              <a:t>context.</a:t>
            </a:r>
            <a:r>
              <a:rPr lang="en-GB" dirty="0" smtClean="0"/>
              <a:t> I</a:t>
            </a:r>
            <a:r>
              <a:rPr lang="en-GB" baseline="0" dirty="0" smtClean="0"/>
              <a:t>n </a:t>
            </a:r>
            <a:r>
              <a:rPr dirty="0" smtClean="0"/>
              <a:t>overall</a:t>
            </a:r>
            <a:r>
              <a:rPr lang="en-GB" dirty="0" smtClean="0"/>
              <a:t>,</a:t>
            </a:r>
            <a:r>
              <a:rPr lang="en-GB" baseline="0" dirty="0" smtClean="0"/>
              <a:t> the</a:t>
            </a:r>
            <a:r>
              <a:rPr dirty="0" smtClean="0"/>
              <a:t> poorer </a:t>
            </a:r>
            <a:r>
              <a:rPr dirty="0"/>
              <a:t>households bear much higher opportunity costs as a percentage of their annual household incomes than richer households. This is true for </a:t>
            </a:r>
            <a:r>
              <a:rPr lang="en-GB" dirty="0" smtClean="0"/>
              <a:t>all </a:t>
            </a:r>
            <a:r>
              <a:rPr dirty="0" smtClean="0"/>
              <a:t>time </a:t>
            </a:r>
            <a:r>
              <a:rPr dirty="0"/>
              <a:t>frames </a:t>
            </a:r>
            <a:r>
              <a:rPr lang="en-GB" dirty="0" smtClean="0"/>
              <a:t>and </a:t>
            </a:r>
            <a:r>
              <a:rPr dirty="0" smtClean="0"/>
              <a:t>discount rate</a:t>
            </a:r>
            <a:r>
              <a:rPr lang="en-GB" baseline="0" dirty="0" smtClean="0"/>
              <a:t> combinations.</a:t>
            </a:r>
          </a:p>
          <a:p>
            <a:r>
              <a:rPr lang="en-GB" baseline="0" dirty="0" smtClean="0"/>
              <a:t>If we look at the safeguards assessment, we find that their estimated loss per household of US $120 per year is very close to our estimates. However, they identified only around 1800 households to receive compensation, and of those only 853 have received compensation according to the World Bank’s project implementation and completion report.</a:t>
            </a:r>
          </a:p>
          <a:p>
            <a:r>
              <a:rPr lang="en-GB" baseline="0" dirty="0" smtClean="0"/>
              <a:t>Based on our estimation, we believe only 50% of the potentially eligible households in and around CAZ were officially identified for safeguards compensation. </a:t>
            </a:r>
          </a:p>
          <a:p>
            <a:r>
              <a:rPr lang="en-GB" baseline="0" dirty="0" smtClean="0"/>
              <a:t>And less than 25% of the potentially eligible households have actually received compensation.</a:t>
            </a:r>
            <a:endParaRPr dirty="0"/>
          </a:p>
        </p:txBody>
      </p:sp>
    </p:spTree>
    <p:extLst>
      <p:ext uri="{BB962C8B-B14F-4D97-AF65-F5344CB8AC3E}">
        <p14:creationId xmlns:p14="http://schemas.microsoft.com/office/powerpoint/2010/main" val="3077499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taking the whole CAZ area together, local costs of</a:t>
            </a:r>
            <a:r>
              <a:rPr lang="en-GB" baseline="0" dirty="0" smtClean="0"/>
              <a:t> conservation are significant. Based on our estimated net present value of the opportunity costs per household which is (two thousand and five hundred US Dollars) $2500 and we estimated around 3000-4000 (Three to four thousand) are households potentially eligible for compensation, the total cost locally from the establishment of CAZ is about $7-10 million (US dollars).</a:t>
            </a:r>
          </a:p>
          <a:p>
            <a:r>
              <a:rPr lang="en-GB" baseline="0" dirty="0" smtClean="0"/>
              <a:t>However, actual one-time compensation is only about $ (one hundred twenty Us dollars ) 120 per household for about 1800 (One thousand and eight </a:t>
            </a:r>
            <a:r>
              <a:rPr lang="en-GB" baseline="0" dirty="0" err="1" smtClean="0"/>
              <a:t>Hundrerd</a:t>
            </a:r>
            <a:r>
              <a:rPr lang="en-GB" baseline="0" dirty="0" smtClean="0"/>
              <a:t>) households, totalling less than a quarter of a million US$.</a:t>
            </a:r>
            <a:endParaRPr lang="en-GB" dirty="0"/>
          </a:p>
        </p:txBody>
      </p:sp>
    </p:spTree>
    <p:extLst>
      <p:ext uri="{BB962C8B-B14F-4D97-AF65-F5344CB8AC3E}">
        <p14:creationId xmlns:p14="http://schemas.microsoft.com/office/powerpoint/2010/main" val="458853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As discussion according to who should be compensated or not, I have already mentioned that some villages were entirely inside the park. These have an odd status – they are recognised by development actors and have official primary schools. But they are not recognised by environmental actors. This means that they are not formally eligible for compensation and are not properly included in discussions about the park management.</a:t>
            </a:r>
            <a:endParaRPr lang="en-GB" dirty="0"/>
          </a:p>
        </p:txBody>
      </p:sp>
      <p:sp>
        <p:nvSpPr>
          <p:cNvPr id="4" name="Slide Number Placeholder 3"/>
          <p:cNvSpPr>
            <a:spLocks noGrp="1"/>
          </p:cNvSpPr>
          <p:nvPr>
            <p:ph type="sldNum" sz="quarter" idx="10"/>
          </p:nvPr>
        </p:nvSpPr>
        <p:spPr/>
        <p:txBody>
          <a:bodyPr/>
          <a:lstStyle/>
          <a:p>
            <a:fld id="{88F7346F-1E77-42F7-AAA7-F14453B26EA2}" type="slidenum">
              <a:rPr lang="en-GB" smtClean="0"/>
              <a:t>14</a:t>
            </a:fld>
            <a:endParaRPr lang="en-GB"/>
          </a:p>
        </p:txBody>
      </p:sp>
    </p:spTree>
    <p:extLst>
      <p:ext uri="{BB962C8B-B14F-4D97-AF65-F5344CB8AC3E}">
        <p14:creationId xmlns:p14="http://schemas.microsoft.com/office/powerpoint/2010/main" val="1072270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study raises two issues of procedural equity.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First, </a:t>
            </a:r>
            <a:r>
              <a:rPr lang="en-GB" baseline="0" dirty="0" smtClean="0"/>
              <a:t>the safeguard assessment was systematically biased. This was due to local elite capture, assessors targeting easily accessible areas, and poor information available on the local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Second, the process for</a:t>
            </a:r>
            <a:r>
              <a:rPr lang="en-GB" baseline="0" dirty="0" smtClean="0"/>
              <a:t> discussing the type and level of compensation was not considered to be fair. The PAP households were only offered very few types of </a:t>
            </a:r>
            <a:r>
              <a:rPr lang="en-GB" baseline="0" dirty="0" err="1" smtClean="0"/>
              <a:t>microproject</a:t>
            </a:r>
            <a:r>
              <a:rPr lang="en-GB" baseline="0" dirty="0" smtClean="0"/>
              <a:t> as compensation. These included improved rice and bean farming techniques, beekeeping, poultry and fish ponds. M</a:t>
            </a:r>
            <a:r>
              <a:rPr lang="en-GB" dirty="0" smtClean="0"/>
              <a:t>any people felt these did not respond to their needs but said that ‘if you are offered a gift, you don’t refuse it’</a:t>
            </a:r>
            <a:r>
              <a:rPr lang="en-GB" baseline="0" dirty="0" smtClean="0"/>
              <a:t>.  </a:t>
            </a:r>
            <a:endParaRPr lang="en-GB" dirty="0" smtClean="0"/>
          </a:p>
        </p:txBody>
      </p:sp>
      <p:sp>
        <p:nvSpPr>
          <p:cNvPr id="4" name="Slide Number Placeholder 3"/>
          <p:cNvSpPr>
            <a:spLocks noGrp="1"/>
          </p:cNvSpPr>
          <p:nvPr>
            <p:ph type="sldNum" sz="quarter" idx="10"/>
          </p:nvPr>
        </p:nvSpPr>
        <p:spPr/>
        <p:txBody>
          <a:bodyPr/>
          <a:lstStyle/>
          <a:p>
            <a:fld id="{9F9987B3-E19D-4546-8A2C-FBEB616A53BF}" type="slidenum">
              <a:rPr lang="en-GB" smtClean="0"/>
              <a:t>15</a:t>
            </a:fld>
            <a:endParaRPr lang="en-GB"/>
          </a:p>
        </p:txBody>
      </p:sp>
    </p:spTree>
    <p:extLst>
      <p:ext uri="{BB962C8B-B14F-4D97-AF65-F5344CB8AC3E}">
        <p14:creationId xmlns:p14="http://schemas.microsoft.com/office/powerpoint/2010/main" val="797401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Protected areas like CAZ provide great’ global benefits.</a:t>
            </a:r>
          </a:p>
          <a:p>
            <a:r>
              <a:rPr lang="en-GB" dirty="0" smtClean="0"/>
              <a:t>But they can impose high costs on local people.</a:t>
            </a:r>
          </a:p>
          <a:p>
            <a:r>
              <a:rPr lang="en-GB" dirty="0" smtClean="0"/>
              <a:t>Social safeguards are an important means of compensating people affected by protected areas. </a:t>
            </a:r>
          </a:p>
          <a:p>
            <a:r>
              <a:rPr lang="en-GB" dirty="0" smtClean="0"/>
              <a:t>A greater emphasis on recognition and effective procedural equity could ensure fairer distributive outcomes. </a:t>
            </a:r>
            <a:r>
              <a:rPr lang="en-GB" baseline="0" dirty="0" smtClean="0"/>
              <a:t> </a:t>
            </a:r>
          </a:p>
        </p:txBody>
      </p:sp>
      <p:sp>
        <p:nvSpPr>
          <p:cNvPr id="4" name="Slide Number Placeholder 3"/>
          <p:cNvSpPr>
            <a:spLocks noGrp="1"/>
          </p:cNvSpPr>
          <p:nvPr>
            <p:ph type="sldNum" sz="quarter" idx="10"/>
          </p:nvPr>
        </p:nvSpPr>
        <p:spPr/>
        <p:txBody>
          <a:bodyPr/>
          <a:lstStyle/>
          <a:p>
            <a:fld id="{88F7346F-1E77-42F7-AAA7-F14453B26EA2}" type="slidenum">
              <a:rPr lang="en-GB" smtClean="0"/>
              <a:t>16</a:t>
            </a:fld>
            <a:endParaRPr lang="en-GB"/>
          </a:p>
        </p:txBody>
      </p:sp>
    </p:spTree>
    <p:extLst>
      <p:ext uri="{BB962C8B-B14F-4D97-AF65-F5344CB8AC3E}">
        <p14:creationId xmlns:p14="http://schemas.microsoft.com/office/powerpoint/2010/main" val="2027402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That is the end of my presentation and Thank you so for</a:t>
            </a:r>
            <a:r>
              <a:rPr lang="en-GB" baseline="0" dirty="0" smtClean="0"/>
              <a:t> your attention.</a:t>
            </a:r>
          </a:p>
          <a:p>
            <a:r>
              <a:rPr lang="en-GB" baseline="0" dirty="0" smtClean="0"/>
              <a:t>For further information please </a:t>
            </a:r>
            <a:r>
              <a:rPr lang="en-GB" baseline="0" dirty="0" err="1" smtClean="0"/>
              <a:t>visite</a:t>
            </a:r>
            <a:r>
              <a:rPr lang="en-GB" baseline="0" dirty="0" smtClean="0"/>
              <a:t> our website and you can follow us on twitter </a:t>
            </a:r>
            <a:endParaRPr lang="en-GB" dirty="0"/>
          </a:p>
        </p:txBody>
      </p:sp>
      <p:sp>
        <p:nvSpPr>
          <p:cNvPr id="4" name="Slide Number Placeholder 3"/>
          <p:cNvSpPr>
            <a:spLocks noGrp="1"/>
          </p:cNvSpPr>
          <p:nvPr>
            <p:ph type="sldNum" sz="quarter" idx="10"/>
          </p:nvPr>
        </p:nvSpPr>
        <p:spPr/>
        <p:txBody>
          <a:bodyPr/>
          <a:lstStyle/>
          <a:p>
            <a:fld id="{9F9987B3-E19D-4546-8A2C-FBEB616A53BF}" type="slidenum">
              <a:rPr lang="en-GB" smtClean="0"/>
              <a:t>17</a:t>
            </a:fld>
            <a:endParaRPr lang="en-GB"/>
          </a:p>
        </p:txBody>
      </p:sp>
    </p:spTree>
    <p:extLst>
      <p:ext uri="{BB962C8B-B14F-4D97-AF65-F5344CB8AC3E}">
        <p14:creationId xmlns:p14="http://schemas.microsoft.com/office/powerpoint/2010/main" val="151649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the IUCN World Parks Congress in 2003 (two thousand and three), the President of Madagascar said he would triple the size of protected areas in Madagascar. The country has therefore</a:t>
            </a:r>
            <a:r>
              <a:rPr lang="en-GB" sz="1200" kern="1200" baseline="0" dirty="0" smtClean="0">
                <a:solidFill>
                  <a:schemeClr val="tx1"/>
                </a:solidFill>
                <a:effectLst/>
                <a:latin typeface="+mn-lt"/>
                <a:ea typeface="+mn-ea"/>
                <a:cs typeface="+mn-cs"/>
              </a:rPr>
              <a:t> seen a </a:t>
            </a:r>
            <a:r>
              <a:rPr lang="en-GB" sz="1200" kern="1200" dirty="0" smtClean="0">
                <a:solidFill>
                  <a:schemeClr val="tx1"/>
                </a:solidFill>
                <a:effectLst/>
                <a:latin typeface="+mn-lt"/>
                <a:ea typeface="+mn-ea"/>
                <a:cs typeface="+mn-cs"/>
              </a:rPr>
              <a:t>major expansion of its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protected areas which has received a lot of external support (because of the country</a:t>
            </a:r>
            <a:r>
              <a:rPr lang="en-GB" sz="1200" kern="1200" baseline="0" dirty="0" smtClean="0">
                <a:solidFill>
                  <a:schemeClr val="tx1"/>
                </a:solidFill>
                <a:effectLst/>
                <a:latin typeface="+mn-lt"/>
                <a:ea typeface="+mn-ea"/>
                <a:cs typeface="+mn-cs"/>
              </a:rPr>
              <a:t> has </a:t>
            </a:r>
            <a:r>
              <a:rPr lang="en-GB" sz="1200" kern="1200" dirty="0" smtClean="0">
                <a:solidFill>
                  <a:schemeClr val="tx1"/>
                </a:solidFill>
                <a:effectLst/>
                <a:latin typeface="+mn-lt"/>
                <a:ea typeface="+mn-ea"/>
                <a:cs typeface="+mn-cs"/>
              </a:rPr>
              <a:t>high levels of both biodiversity and poverty). One of the key issues implies</a:t>
            </a:r>
            <a:r>
              <a:rPr lang="en-GB" sz="1200" kern="1200" baseline="0" dirty="0" smtClean="0">
                <a:solidFill>
                  <a:schemeClr val="tx1"/>
                </a:solidFill>
                <a:effectLst/>
                <a:latin typeface="+mn-lt"/>
                <a:ea typeface="+mn-ea"/>
                <a:cs typeface="+mn-cs"/>
              </a:rPr>
              <a:t> by this statement</a:t>
            </a:r>
            <a:r>
              <a:rPr lang="en-GB" sz="1200" kern="1200" dirty="0" smtClean="0">
                <a:solidFill>
                  <a:schemeClr val="tx1"/>
                </a:solidFill>
                <a:effectLst/>
                <a:latin typeface="+mn-lt"/>
                <a:ea typeface="+mn-ea"/>
                <a:cs typeface="+mn-cs"/>
              </a:rPr>
              <a:t> how to ensure that the costs and benefits of the new protected areas are</a:t>
            </a:r>
            <a:r>
              <a:rPr lang="en-GB" sz="1200" kern="1200" baseline="0" dirty="0" smtClean="0">
                <a:solidFill>
                  <a:schemeClr val="tx1"/>
                </a:solidFill>
                <a:effectLst/>
                <a:latin typeface="+mn-lt"/>
                <a:ea typeface="+mn-ea"/>
                <a:cs typeface="+mn-cs"/>
              </a:rPr>
              <a:t> distributed fairly between stakeholders.</a:t>
            </a:r>
            <a:r>
              <a:rPr lang="en-GB"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F9987B3-E19D-4546-8A2C-FBEB616A53BF}" type="slidenum">
              <a:rPr lang="en-GB" smtClean="0"/>
              <a:t>2</a:t>
            </a:fld>
            <a:endParaRPr lang="en-GB"/>
          </a:p>
        </p:txBody>
      </p:sp>
    </p:spTree>
    <p:extLst>
      <p:ext uri="{BB962C8B-B14F-4D97-AF65-F5344CB8AC3E}">
        <p14:creationId xmlns:p14="http://schemas.microsoft.com/office/powerpoint/2010/main" val="261292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171450" indent="-171450">
              <a:buSzPct val="100000"/>
              <a:buChar char="-"/>
            </a:pPr>
            <a:r>
              <a:rPr lang="en-GB" dirty="0" smtClean="0"/>
              <a:t>Our study site is located </a:t>
            </a:r>
            <a:r>
              <a:rPr dirty="0" smtClean="0"/>
              <a:t>in eastern</a:t>
            </a:r>
            <a:r>
              <a:rPr lang="en-GB" dirty="0" smtClean="0"/>
              <a:t> of</a:t>
            </a:r>
            <a:r>
              <a:rPr dirty="0" smtClean="0"/>
              <a:t> Madagascar</a:t>
            </a:r>
            <a:r>
              <a:rPr dirty="0"/>
              <a:t>, </a:t>
            </a:r>
            <a:r>
              <a:rPr lang="en-GB" dirty="0" smtClean="0"/>
              <a:t>in Corridor </a:t>
            </a:r>
            <a:r>
              <a:rPr lang="en-GB" dirty="0" err="1" smtClean="0"/>
              <a:t>Ankeniheny-Zahamena</a:t>
            </a:r>
            <a:r>
              <a:rPr lang="en-GB" dirty="0" smtClean="0"/>
              <a:t>.</a:t>
            </a:r>
          </a:p>
          <a:p>
            <a:pPr marL="171450" indent="-171450">
              <a:buSzPct val="100000"/>
              <a:buChar char="-"/>
            </a:pPr>
            <a:r>
              <a:rPr lang="en-GB" dirty="0" smtClean="0"/>
              <a:t>This is an area of 371,000 (Three hundred and seventy one thousand) ha – CAZ is one of the largest remaining rainforest in the country.</a:t>
            </a:r>
          </a:p>
          <a:p>
            <a:pPr marL="171450" marR="0" lvl="0" indent="-171450" algn="l" defTabSz="914400" rtl="0" eaLnBrk="1" fontAlgn="auto" latinLnBrk="0" hangingPunct="1">
              <a:lnSpc>
                <a:spcPct val="100000"/>
              </a:lnSpc>
              <a:spcBef>
                <a:spcPts val="0"/>
              </a:spcBef>
              <a:spcAft>
                <a:spcPts val="0"/>
              </a:spcAft>
              <a:buClrTx/>
              <a:buSzPct val="100000"/>
              <a:buFontTx/>
              <a:buChar char="-"/>
              <a:tabLst/>
              <a:defRPr/>
            </a:pPr>
            <a:r>
              <a:rPr lang="en-GB" sz="1200" b="0" dirty="0" smtClean="0">
                <a:solidFill>
                  <a:schemeClr val="tx1"/>
                </a:solidFill>
              </a:rPr>
              <a:t>It is co-managed by</a:t>
            </a:r>
            <a:r>
              <a:rPr lang="en-GB" sz="1200" b="0" baseline="0" dirty="0" smtClean="0">
                <a:solidFill>
                  <a:schemeClr val="tx1"/>
                </a:solidFill>
              </a:rPr>
              <a:t> three main stakeholders: Conservation International, Madagascar National Parks and many community forest management groups (called COBAs).</a:t>
            </a:r>
            <a:r>
              <a:rPr lang="en-GB" sz="1200" b="0" u="none" strike="noStrike" kern="1200" baseline="0" dirty="0" smtClean="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Pct val="100000"/>
              <a:buFontTx/>
              <a:buChar char="-"/>
              <a:tabLst/>
              <a:defRPr/>
            </a:pPr>
            <a:r>
              <a:rPr lang="en-GB" sz="1200" b="0" u="none" strike="noStrike" kern="1200" baseline="0" dirty="0" smtClean="0">
                <a:solidFill>
                  <a:schemeClr val="tx1"/>
                </a:solidFill>
              </a:rPr>
              <a:t>The Long-term funding for the area will be supported by REDD+ project and all the establishment costs have been covered by World Bank. </a:t>
            </a:r>
            <a:endParaRPr lang="en-GB" sz="1200" b="0" dirty="0" smtClean="0">
              <a:solidFill>
                <a:schemeClr val="tx1"/>
              </a:solidFill>
            </a:endParaRPr>
          </a:p>
          <a:p>
            <a:pPr marL="171450" indent="-171450">
              <a:buSzPct val="100000"/>
              <a:buChar char="-"/>
            </a:pPr>
            <a:endParaRPr dirty="0"/>
          </a:p>
        </p:txBody>
      </p:sp>
    </p:spTree>
    <p:extLst>
      <p:ext uri="{BB962C8B-B14F-4D97-AF65-F5344CB8AC3E}">
        <p14:creationId xmlns:p14="http://schemas.microsoft.com/office/powerpoint/2010/main" val="194445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this study,</a:t>
            </a:r>
            <a:r>
              <a:rPr lang="en-GB" baseline="0" dirty="0" smtClean="0"/>
              <a:t> </a:t>
            </a:r>
            <a:r>
              <a:rPr lang="en-GB" dirty="0" smtClean="0"/>
              <a:t>we focused on distributive equity</a:t>
            </a:r>
            <a:r>
              <a:rPr lang="en-GB" baseline="0" dirty="0" smtClean="0"/>
              <a:t> especially in </a:t>
            </a:r>
            <a:r>
              <a:rPr lang="en-GB" dirty="0" smtClean="0"/>
              <a:t>understanding the local costs and benefits resulting</a:t>
            </a:r>
            <a:r>
              <a:rPr lang="en-GB" baseline="0" dirty="0" smtClean="0"/>
              <a:t> from the establishment of CAZ protected area. Specifically we asked:</a:t>
            </a:r>
          </a:p>
          <a:p>
            <a:pPr marL="171450" indent="-171450">
              <a:buFont typeface="Arial" panose="020B0604020202020204" pitchFamily="34" charset="0"/>
              <a:buChar char="•"/>
            </a:pPr>
            <a:r>
              <a:rPr lang="en-GB" dirty="0" smtClean="0"/>
              <a:t>What global and local benefits does CAZ provide?</a:t>
            </a:r>
          </a:p>
          <a:p>
            <a:pPr marL="171450" indent="-171450">
              <a:buFont typeface="Arial" panose="020B0604020202020204" pitchFamily="34" charset="0"/>
              <a:buChar char="•"/>
            </a:pPr>
            <a:r>
              <a:rPr lang="en-GB" dirty="0" smtClean="0"/>
              <a:t>What are the local costs of the new protected area?</a:t>
            </a:r>
          </a:p>
          <a:p>
            <a:pPr marL="171450" indent="-171450">
              <a:buFont typeface="Arial" panose="020B0604020202020204" pitchFamily="34" charset="0"/>
              <a:buChar char="•"/>
            </a:pPr>
            <a:r>
              <a:rPr lang="en-GB" dirty="0" smtClean="0"/>
              <a:t>How are households selected for compensation?</a:t>
            </a:r>
          </a:p>
          <a:p>
            <a:pPr marL="171450" indent="-171450">
              <a:buFont typeface="Arial" panose="020B0604020202020204" pitchFamily="34" charset="0"/>
              <a:buChar char="•"/>
            </a:pPr>
            <a:r>
              <a:rPr lang="en-GB" dirty="0" smtClean="0"/>
              <a:t>How well does compensation cover the opportunity costs of households around CAZ?</a:t>
            </a:r>
          </a:p>
          <a:p>
            <a:endParaRPr lang="en-GB" dirty="0"/>
          </a:p>
        </p:txBody>
      </p:sp>
      <p:sp>
        <p:nvSpPr>
          <p:cNvPr id="4" name="Slide Number Placeholder 3"/>
          <p:cNvSpPr>
            <a:spLocks noGrp="1"/>
          </p:cNvSpPr>
          <p:nvPr>
            <p:ph type="sldNum" sz="quarter" idx="10"/>
          </p:nvPr>
        </p:nvSpPr>
        <p:spPr/>
        <p:txBody>
          <a:bodyPr/>
          <a:lstStyle/>
          <a:p>
            <a:fld id="{9F9987B3-E19D-4546-8A2C-FBEB616A53BF}" type="slidenum">
              <a:rPr lang="en-GB" smtClean="0"/>
              <a:t>4</a:t>
            </a:fld>
            <a:endParaRPr lang="en-GB"/>
          </a:p>
        </p:txBody>
      </p:sp>
    </p:spTree>
    <p:extLst>
      <p:ext uri="{BB962C8B-B14F-4D97-AF65-F5344CB8AC3E}">
        <p14:creationId xmlns:p14="http://schemas.microsoft.com/office/powerpoint/2010/main" val="12988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0" indent="0">
              <a:buSzPct val="100000"/>
              <a:buNone/>
            </a:pPr>
            <a:r>
              <a:rPr lang="en-GB" dirty="0" smtClean="0"/>
              <a:t>CAZ provides many benefits to global and regional populations:</a:t>
            </a:r>
          </a:p>
          <a:p>
            <a:pPr marL="171450" indent="-171450">
              <a:buSzPct val="100000"/>
              <a:buChar char="-"/>
            </a:pPr>
            <a:r>
              <a:rPr lang="en-GB" dirty="0" smtClean="0"/>
              <a:t>In terms</a:t>
            </a:r>
            <a:r>
              <a:rPr lang="en-GB" baseline="0" dirty="0" smtClean="0"/>
              <a:t> of </a:t>
            </a:r>
            <a:r>
              <a:rPr lang="en-GB" dirty="0" smtClean="0"/>
              <a:t>Biodiversity: It is home many </a:t>
            </a:r>
            <a:r>
              <a:rPr dirty="0" smtClean="0"/>
              <a:t>endemic </a:t>
            </a:r>
            <a:r>
              <a:rPr dirty="0"/>
              <a:t>fauna &amp; flora </a:t>
            </a:r>
            <a:r>
              <a:rPr lang="en-GB" dirty="0" smtClean="0"/>
              <a:t>species, including over </a:t>
            </a:r>
            <a:r>
              <a:rPr dirty="0" smtClean="0"/>
              <a:t>2000 </a:t>
            </a:r>
            <a:r>
              <a:rPr dirty="0"/>
              <a:t>species of plants </a:t>
            </a:r>
            <a:r>
              <a:rPr lang="en-GB" dirty="0" smtClean="0"/>
              <a:t>and </a:t>
            </a:r>
            <a:r>
              <a:rPr dirty="0" smtClean="0"/>
              <a:t>15 </a:t>
            </a:r>
            <a:r>
              <a:rPr dirty="0"/>
              <a:t>Lemur </a:t>
            </a:r>
            <a:r>
              <a:rPr dirty="0" smtClean="0"/>
              <a:t>species</a:t>
            </a:r>
            <a:endParaRPr lang="en-GB" dirty="0" smtClean="0"/>
          </a:p>
          <a:p>
            <a:pPr marL="171450" indent="-171450">
              <a:buSzPct val="100000"/>
              <a:buChar char="-"/>
            </a:pPr>
            <a:r>
              <a:rPr lang="en-GB" dirty="0" smtClean="0"/>
              <a:t>About</a:t>
            </a:r>
            <a:r>
              <a:rPr dirty="0" smtClean="0"/>
              <a:t> </a:t>
            </a:r>
            <a:r>
              <a:rPr dirty="0"/>
              <a:t>1 million tons of CO2 emission </a:t>
            </a:r>
            <a:r>
              <a:rPr dirty="0" smtClean="0"/>
              <a:t>reduction</a:t>
            </a:r>
            <a:r>
              <a:rPr lang="en-GB" dirty="0" smtClean="0"/>
              <a:t> are achieved through </a:t>
            </a:r>
            <a:r>
              <a:rPr dirty="0" smtClean="0"/>
              <a:t>avoided </a:t>
            </a:r>
            <a:r>
              <a:rPr dirty="0"/>
              <a:t>deforestation </a:t>
            </a:r>
            <a:endParaRPr lang="en-GB" dirty="0" smtClean="0"/>
          </a:p>
          <a:p>
            <a:pPr marL="171450" indent="-171450">
              <a:buSzPct val="100000"/>
              <a:buChar char="-"/>
            </a:pPr>
            <a:r>
              <a:rPr lang="en-GB" dirty="0" smtClean="0"/>
              <a:t>It is also home the source of many rivers providing water for </a:t>
            </a:r>
            <a:r>
              <a:rPr lang="en-GB" baseline="0" dirty="0" smtClean="0"/>
              <a:t>agriculture and downstream urban areas</a:t>
            </a:r>
            <a:endParaRPr lang="en-GB" dirty="0" smtClean="0"/>
          </a:p>
          <a:p>
            <a:pPr marL="171450" indent="-171450">
              <a:buSzPct val="100000"/>
              <a:buChar char="-"/>
            </a:pPr>
            <a:endParaRPr dirty="0"/>
          </a:p>
        </p:txBody>
      </p:sp>
    </p:spTree>
    <p:extLst>
      <p:ext uri="{BB962C8B-B14F-4D97-AF65-F5344CB8AC3E}">
        <p14:creationId xmlns:p14="http://schemas.microsoft.com/office/powerpoint/2010/main" val="2939601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60,000 (sixty thousand) people live in and around</a:t>
            </a:r>
            <a:r>
              <a:rPr lang="en-GB" baseline="0" dirty="0" smtClean="0"/>
              <a:t> the park. </a:t>
            </a:r>
          </a:p>
          <a:p>
            <a:pPr marL="171450" indent="-171450">
              <a:buFont typeface="Arial" panose="020B0604020202020204" pitchFamily="34" charset="0"/>
              <a:buChar char="•"/>
            </a:pPr>
            <a:r>
              <a:rPr lang="en-GB" baseline="0" dirty="0" smtClean="0"/>
              <a:t>Their main livelihood activity is shifting cultivation called ‘</a:t>
            </a:r>
            <a:r>
              <a:rPr lang="en-GB" baseline="0" dirty="0" err="1" smtClean="0"/>
              <a:t>tavy</a:t>
            </a:r>
            <a:r>
              <a:rPr lang="en-GB" baseline="0" dirty="0" smtClean="0"/>
              <a:t>’. This involves people clearing forest using fire to cultivate rice and other crops.</a:t>
            </a:r>
          </a:p>
          <a:p>
            <a:pPr marL="171450" indent="-171450">
              <a:buFont typeface="Arial" panose="020B0604020202020204" pitchFamily="34" charset="0"/>
              <a:buChar char="•"/>
            </a:pPr>
            <a:r>
              <a:rPr lang="en-GB" baseline="0" dirty="0" smtClean="0"/>
              <a:t> People rely heavily on the forest for all sorts of forest products as firewood to timber, medicines and food. </a:t>
            </a:r>
          </a:p>
          <a:p>
            <a:pPr marL="171450" indent="-171450">
              <a:buFont typeface="Arial" panose="020B0604020202020204" pitchFamily="34" charset="0"/>
              <a:buChar char="•"/>
            </a:pPr>
            <a:r>
              <a:rPr lang="en-GB" baseline="0" dirty="0" smtClean="0"/>
              <a:t>The Levels of poverty are very high – about 90 (Ninety)% of people live in ‘extreme’ poverty. People have poor food security and live in poor quality housing with no sanitation. </a:t>
            </a:r>
          </a:p>
        </p:txBody>
      </p:sp>
      <p:sp>
        <p:nvSpPr>
          <p:cNvPr id="4" name="Slide Number Placeholder 3"/>
          <p:cNvSpPr>
            <a:spLocks noGrp="1"/>
          </p:cNvSpPr>
          <p:nvPr>
            <p:ph type="sldNum" sz="quarter" idx="10"/>
          </p:nvPr>
        </p:nvSpPr>
        <p:spPr/>
        <p:txBody>
          <a:bodyPr/>
          <a:lstStyle/>
          <a:p>
            <a:fld id="{88F7346F-1E77-42F7-AAA7-F14453B26EA2}" type="slidenum">
              <a:rPr lang="en-GB" smtClean="0"/>
              <a:t>6</a:t>
            </a:fld>
            <a:endParaRPr lang="en-GB"/>
          </a:p>
        </p:txBody>
      </p:sp>
    </p:spTree>
    <p:extLst>
      <p:ext uri="{BB962C8B-B14F-4D97-AF65-F5344CB8AC3E}">
        <p14:creationId xmlns:p14="http://schemas.microsoft.com/office/powerpoint/2010/main" val="61170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The main concern for CAZ management is to stop shifting cultivation, hunting and illegal timber and mining extraction in the park. This will affect local livelihoods.</a:t>
            </a:r>
          </a:p>
          <a:p>
            <a:pPr marL="171450" indent="-171450" eaLnBrk="1" hangingPunct="1">
              <a:spcBef>
                <a:spcPct val="0"/>
              </a:spcBef>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The World Bank’s social safeguards require that all people who are affected by the restrictions should be identified as ‘people affected by the project’ or PAPs. </a:t>
            </a:r>
          </a:p>
          <a:p>
            <a:pPr marL="171450" indent="-171450" eaLnBrk="1" hangingPunct="1">
              <a:spcBef>
                <a:spcPct val="0"/>
              </a:spcBef>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The process of identifying PAPS is supposed to give special consideration to the poor and vulnerable groups who are generally likely to be marginalised in the society. </a:t>
            </a:r>
          </a:p>
          <a:p>
            <a:pPr marL="171450" indent="-171450" eaLnBrk="1" hangingPunct="1">
              <a:spcBef>
                <a:spcPct val="0"/>
              </a:spcBef>
              <a:buFont typeface="Arial" panose="020B0604020202020204" pitchFamily="34" charset="0"/>
              <a:buChar char="•"/>
            </a:pPr>
            <a:r>
              <a:rPr lang="en-GB" altLang="en-US" sz="1200" b="0" i="0" u="none" strike="noStrike" kern="1200" baseline="0" dirty="0" smtClean="0">
                <a:solidFill>
                  <a:schemeClr val="tx1"/>
                </a:solidFill>
                <a:latin typeface="+mn-lt"/>
                <a:ea typeface="+mn-ea"/>
                <a:cs typeface="+mn-cs"/>
              </a:rPr>
              <a:t>The World-Bank funded the process to identify PAPs in 2010 (two thousand and ten) and identified nearly 2500 (two thousand and five hundred) households. With the update list 1835 Households (One thousand and Eight </a:t>
            </a:r>
            <a:r>
              <a:rPr lang="en-GB" altLang="en-US" sz="1200" b="0" i="0" u="none" strike="noStrike" kern="1200" baseline="0" dirty="0" err="1" smtClean="0">
                <a:solidFill>
                  <a:schemeClr val="tx1"/>
                </a:solidFill>
                <a:latin typeface="+mn-lt"/>
                <a:ea typeface="+mn-ea"/>
                <a:cs typeface="+mn-cs"/>
              </a:rPr>
              <a:t>Thrity</a:t>
            </a:r>
            <a:r>
              <a:rPr lang="en-GB" altLang="en-US" sz="1200" b="0" i="0" u="none" strike="noStrike" kern="1200" baseline="0" dirty="0" smtClean="0">
                <a:solidFill>
                  <a:schemeClr val="tx1"/>
                </a:solidFill>
                <a:latin typeface="+mn-lt"/>
                <a:ea typeface="+mn-ea"/>
                <a:cs typeface="+mn-cs"/>
              </a:rPr>
              <a:t> Five Hundred) signed ‘letters of engagement’ to receive compensation.</a:t>
            </a:r>
          </a:p>
          <a:p>
            <a:pPr marL="171450" indent="-171450" eaLnBrk="1" hangingPunct="1">
              <a:spcBef>
                <a:spcPct val="0"/>
              </a:spcBef>
              <a:buFont typeface="Arial" panose="020B0604020202020204" pitchFamily="34" charset="0"/>
              <a:buChar char="•"/>
            </a:pPr>
            <a:r>
              <a:rPr lang="en-GB" altLang="en-US" sz="1200" b="0" i="0" u="none" strike="noStrike" kern="1200" baseline="0" dirty="0" smtClean="0">
                <a:solidFill>
                  <a:schemeClr val="tx1"/>
                </a:solidFill>
                <a:latin typeface="+mn-lt"/>
                <a:ea typeface="+mn-ea"/>
                <a:cs typeface="+mn-cs"/>
              </a:rPr>
              <a:t>Compensation was delivered in the form of individual </a:t>
            </a:r>
            <a:r>
              <a:rPr lang="en-GB" altLang="en-US" sz="1200" b="0" i="0" u="none" strike="noStrike" kern="1200" baseline="0" dirty="0" err="1" smtClean="0">
                <a:solidFill>
                  <a:schemeClr val="tx1"/>
                </a:solidFill>
                <a:latin typeface="+mn-lt"/>
                <a:ea typeface="+mn-ea"/>
                <a:cs typeface="+mn-cs"/>
              </a:rPr>
              <a:t>microprojects</a:t>
            </a:r>
            <a:r>
              <a:rPr lang="en-GB" altLang="en-US" sz="1200" b="0" i="0" u="none" strike="noStrike" kern="1200" baseline="0" dirty="0" smtClean="0">
                <a:solidFill>
                  <a:schemeClr val="tx1"/>
                </a:solidFill>
                <a:latin typeface="+mn-lt"/>
                <a:ea typeface="+mn-ea"/>
                <a:cs typeface="+mn-cs"/>
              </a:rPr>
              <a:t> in 2014 (two thousand and fourteen). </a:t>
            </a:r>
            <a:endParaRPr lang="en-GB" altLang="en-US" dirty="0" smtClean="0"/>
          </a:p>
        </p:txBody>
      </p:sp>
      <p:sp>
        <p:nvSpPr>
          <p:cNvPr id="34819"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panose="020B0503020204020204" pitchFamily="34" charset="0"/>
                <a:ea typeface="MS PGothic" panose="020B0600070205080204" pitchFamily="34" charset="-128"/>
              </a:defRPr>
            </a:lvl1pPr>
            <a:lvl2pPr marL="742950" indent="-285750" eaLnBrk="0" hangingPunct="0">
              <a:defRPr sz="2400">
                <a:solidFill>
                  <a:schemeClr val="tx1"/>
                </a:solidFill>
                <a:latin typeface="Corbel" panose="020B0503020204020204" pitchFamily="34" charset="0"/>
                <a:ea typeface="MS PGothic" panose="020B0600070205080204" pitchFamily="34" charset="-128"/>
              </a:defRPr>
            </a:lvl2pPr>
            <a:lvl3pPr marL="1143000" indent="-228600" eaLnBrk="0" hangingPunct="0">
              <a:defRPr sz="2400">
                <a:solidFill>
                  <a:schemeClr val="tx1"/>
                </a:solidFill>
                <a:latin typeface="Corbel" panose="020B0503020204020204" pitchFamily="34" charset="0"/>
                <a:ea typeface="MS PGothic" panose="020B0600070205080204" pitchFamily="34" charset="-128"/>
              </a:defRPr>
            </a:lvl3pPr>
            <a:lvl4pPr marL="1600200" indent="-228600" eaLnBrk="0" hangingPunct="0">
              <a:defRPr sz="2400">
                <a:solidFill>
                  <a:schemeClr val="tx1"/>
                </a:solidFill>
                <a:latin typeface="Corbel" panose="020B0503020204020204" pitchFamily="34" charset="0"/>
                <a:ea typeface="MS PGothic" panose="020B0600070205080204" pitchFamily="34" charset="-128"/>
              </a:defRPr>
            </a:lvl4pPr>
            <a:lvl5pPr marL="2057400" indent="-228600" eaLnBrk="0" hangingPunct="0">
              <a:defRPr sz="2400">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rbel" panose="020B0503020204020204" pitchFamily="34" charset="0"/>
                <a:ea typeface="MS PGothic" panose="020B0600070205080204" pitchFamily="34" charset="-128"/>
              </a:defRPr>
            </a:lvl9pPr>
          </a:lstStyle>
          <a:p>
            <a:pPr eaLnBrk="1" hangingPunct="1"/>
            <a:fld id="{64702EA1-5CFA-4CB9-AA10-948D94030DFE}" type="slidenum">
              <a:rPr lang="en-GB" altLang="en-US" sz="1200"/>
              <a:pPr eaLnBrk="1" hangingPunct="1"/>
              <a:t>7</a:t>
            </a:fld>
            <a:endParaRPr lang="en-GB" altLang="en-US" sz="1200"/>
          </a:p>
        </p:txBody>
      </p:sp>
    </p:spTree>
    <p:extLst>
      <p:ext uri="{BB962C8B-B14F-4D97-AF65-F5344CB8AC3E}">
        <p14:creationId xmlns:p14="http://schemas.microsoft.com/office/powerpoint/2010/main" val="1530134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defRPr/>
            </a:pPr>
            <a:r>
              <a:rPr lang="fr-FR" kern="0" dirty="0" err="1" smtClean="0">
                <a:solidFill>
                  <a:prstClr val="white"/>
                </a:solidFill>
              </a:rPr>
              <a:t>We</a:t>
            </a:r>
            <a:r>
              <a:rPr lang="fr-FR" kern="0" dirty="0" smtClean="0">
                <a:solidFill>
                  <a:prstClr val="white"/>
                </a:solidFill>
              </a:rPr>
              <a:t> </a:t>
            </a:r>
            <a:r>
              <a:rPr lang="fr-FR" kern="0" dirty="0" err="1" smtClean="0">
                <a:solidFill>
                  <a:prstClr val="white"/>
                </a:solidFill>
              </a:rPr>
              <a:t>worked</a:t>
            </a:r>
            <a:r>
              <a:rPr lang="fr-FR" kern="0" dirty="0" smtClean="0">
                <a:solidFill>
                  <a:prstClr val="white"/>
                </a:solidFill>
              </a:rPr>
              <a:t> in one </a:t>
            </a:r>
            <a:r>
              <a:rPr lang="fr-FR" kern="0" dirty="0" err="1" smtClean="0">
                <a:solidFill>
                  <a:prstClr val="white"/>
                </a:solidFill>
              </a:rPr>
              <a:t>safeguard</a:t>
            </a:r>
            <a:r>
              <a:rPr lang="fr-FR" kern="0" dirty="0" smtClean="0">
                <a:solidFill>
                  <a:prstClr val="white"/>
                </a:solidFill>
              </a:rPr>
              <a:t> site (</a:t>
            </a:r>
            <a:r>
              <a:rPr lang="fr-FR" kern="0" dirty="0" err="1" smtClean="0">
                <a:solidFill>
                  <a:prstClr val="white"/>
                </a:solidFill>
              </a:rPr>
              <a:t>Ampahitra</a:t>
            </a:r>
            <a:r>
              <a:rPr lang="fr-FR" kern="0" dirty="0" smtClean="0">
                <a:solidFill>
                  <a:prstClr val="white"/>
                </a:solidFill>
              </a:rPr>
              <a:t>) in the </a:t>
            </a:r>
            <a:r>
              <a:rPr lang="fr-FR" kern="0" dirty="0" err="1" smtClean="0">
                <a:solidFill>
                  <a:prstClr val="white"/>
                </a:solidFill>
              </a:rPr>
              <a:t>south-west</a:t>
            </a:r>
            <a:r>
              <a:rPr lang="fr-FR" kern="0" dirty="0" smtClean="0">
                <a:solidFill>
                  <a:prstClr val="white"/>
                </a:solidFill>
              </a:rPr>
              <a:t> of CAZ</a:t>
            </a:r>
          </a:p>
          <a:p>
            <a:pPr marL="171450" lvl="0" indent="-171450">
              <a:buFont typeface="Arial" panose="020B0604020202020204" pitchFamily="34" charset="0"/>
              <a:buChar char="•"/>
              <a:defRPr/>
            </a:pPr>
            <a:r>
              <a:rPr lang="fr-FR" kern="0" dirty="0" err="1" smtClean="0">
                <a:solidFill>
                  <a:prstClr val="white"/>
                </a:solidFill>
              </a:rPr>
              <a:t>We</a:t>
            </a:r>
            <a:r>
              <a:rPr lang="fr-FR" kern="0" dirty="0" smtClean="0">
                <a:solidFill>
                  <a:prstClr val="white"/>
                </a:solidFill>
              </a:rPr>
              <a:t> </a:t>
            </a:r>
            <a:r>
              <a:rPr lang="fr-FR" kern="0" dirty="0" err="1" smtClean="0">
                <a:solidFill>
                  <a:prstClr val="white"/>
                </a:solidFill>
              </a:rPr>
              <a:t>collected</a:t>
            </a:r>
            <a:r>
              <a:rPr lang="fr-FR" kern="0" dirty="0" smtClean="0">
                <a:solidFill>
                  <a:prstClr val="white"/>
                </a:solidFill>
              </a:rPr>
              <a:t> a </a:t>
            </a:r>
            <a:r>
              <a:rPr lang="fr-FR" kern="0" dirty="0" err="1" smtClean="0">
                <a:solidFill>
                  <a:prstClr val="white"/>
                </a:solidFill>
              </a:rPr>
              <a:t>list</a:t>
            </a:r>
            <a:r>
              <a:rPr lang="fr-FR" kern="0" dirty="0" smtClean="0">
                <a:solidFill>
                  <a:prstClr val="white"/>
                </a:solidFill>
              </a:rPr>
              <a:t> of all </a:t>
            </a:r>
            <a:r>
              <a:rPr lang="fr-FR" kern="0" dirty="0" err="1" smtClean="0">
                <a:solidFill>
                  <a:prstClr val="white"/>
                </a:solidFill>
              </a:rPr>
              <a:t>households</a:t>
            </a:r>
            <a:r>
              <a:rPr lang="fr-FR" kern="0" dirty="0" smtClean="0">
                <a:solidFill>
                  <a:prstClr val="white"/>
                </a:solidFill>
              </a:rPr>
              <a:t> (in total</a:t>
            </a:r>
            <a:r>
              <a:rPr lang="fr-FR" kern="0" baseline="0" dirty="0" smtClean="0">
                <a:solidFill>
                  <a:prstClr val="white"/>
                </a:solidFill>
              </a:rPr>
              <a:t> </a:t>
            </a:r>
            <a:r>
              <a:rPr lang="fr-FR" kern="0" dirty="0" smtClean="0">
                <a:solidFill>
                  <a:prstClr val="white"/>
                </a:solidFill>
              </a:rPr>
              <a:t>417 Four </a:t>
            </a:r>
            <a:r>
              <a:rPr lang="fr-FR" kern="0" dirty="0" err="1" smtClean="0">
                <a:solidFill>
                  <a:prstClr val="white"/>
                </a:solidFill>
              </a:rPr>
              <a:t>Hundred</a:t>
            </a:r>
            <a:r>
              <a:rPr lang="fr-FR" kern="0" dirty="0" smtClean="0">
                <a:solidFill>
                  <a:prstClr val="white"/>
                </a:solidFill>
              </a:rPr>
              <a:t> and </a:t>
            </a:r>
            <a:r>
              <a:rPr lang="fr-FR" kern="0" dirty="0" err="1" smtClean="0">
                <a:solidFill>
                  <a:prstClr val="white"/>
                </a:solidFill>
              </a:rPr>
              <a:t>seventeen</a:t>
            </a:r>
            <a:r>
              <a:rPr lang="fr-FR" kern="0" dirty="0" smtClean="0">
                <a:solidFill>
                  <a:prstClr val="white"/>
                </a:solidFill>
              </a:rPr>
              <a:t>) </a:t>
            </a:r>
            <a:r>
              <a:rPr lang="fr-FR" kern="0" dirty="0" err="1" smtClean="0">
                <a:solidFill>
                  <a:prstClr val="white"/>
                </a:solidFill>
              </a:rPr>
              <a:t>scattered</a:t>
            </a:r>
            <a:r>
              <a:rPr lang="fr-FR" kern="0" dirty="0" smtClean="0">
                <a:solidFill>
                  <a:prstClr val="white"/>
                </a:solidFill>
              </a:rPr>
              <a:t> </a:t>
            </a:r>
            <a:r>
              <a:rPr lang="fr-FR" kern="0" dirty="0" err="1" smtClean="0">
                <a:solidFill>
                  <a:prstClr val="white"/>
                </a:solidFill>
              </a:rPr>
              <a:t>across</a:t>
            </a:r>
            <a:r>
              <a:rPr lang="fr-FR" kern="0" dirty="0" smtClean="0">
                <a:solidFill>
                  <a:prstClr val="white"/>
                </a:solidFill>
              </a:rPr>
              <a:t> 8 villages living </a:t>
            </a:r>
            <a:r>
              <a:rPr lang="fr-FR" kern="0" dirty="0" err="1" smtClean="0">
                <a:solidFill>
                  <a:prstClr val="white"/>
                </a:solidFill>
              </a:rPr>
              <a:t>next</a:t>
            </a:r>
            <a:r>
              <a:rPr lang="fr-FR" kern="0" baseline="0" dirty="0" smtClean="0">
                <a:solidFill>
                  <a:prstClr val="white"/>
                </a:solidFill>
              </a:rPr>
              <a:t> </a:t>
            </a:r>
            <a:r>
              <a:rPr lang="fr-FR" kern="0" baseline="0" dirty="0" err="1" smtClean="0">
                <a:solidFill>
                  <a:prstClr val="white"/>
                </a:solidFill>
              </a:rPr>
              <a:t>boundary</a:t>
            </a:r>
            <a:r>
              <a:rPr lang="fr-FR" kern="0" baseline="0" dirty="0" smtClean="0">
                <a:solidFill>
                  <a:prstClr val="white"/>
                </a:solidFill>
              </a:rPr>
              <a:t> and </a:t>
            </a:r>
            <a:r>
              <a:rPr lang="fr-FR" kern="0" baseline="0" dirty="0" err="1" smtClean="0">
                <a:solidFill>
                  <a:prstClr val="white"/>
                </a:solidFill>
              </a:rPr>
              <a:t>inside</a:t>
            </a:r>
            <a:r>
              <a:rPr lang="fr-FR" kern="0" baseline="0" dirty="0" smtClean="0">
                <a:solidFill>
                  <a:prstClr val="white"/>
                </a:solidFill>
              </a:rPr>
              <a:t> the </a:t>
            </a:r>
            <a:r>
              <a:rPr lang="fr-FR" kern="0" baseline="0" dirty="0" err="1" smtClean="0">
                <a:solidFill>
                  <a:prstClr val="white"/>
                </a:solidFill>
              </a:rPr>
              <a:t>protected</a:t>
            </a:r>
            <a:r>
              <a:rPr lang="fr-FR" kern="0" baseline="0" dirty="0" smtClean="0">
                <a:solidFill>
                  <a:prstClr val="white"/>
                </a:solidFill>
              </a:rPr>
              <a:t> area.</a:t>
            </a:r>
            <a:r>
              <a:rPr lang="fr-FR" kern="0" dirty="0" smtClean="0">
                <a:solidFill>
                  <a:prstClr val="white"/>
                </a:solidFill>
              </a:rPr>
              <a:t> This </a:t>
            </a:r>
            <a:r>
              <a:rPr lang="fr-FR" kern="0" dirty="0" err="1" smtClean="0">
                <a:solidFill>
                  <a:prstClr val="white"/>
                </a:solidFill>
              </a:rPr>
              <a:t>was</a:t>
            </a:r>
            <a:r>
              <a:rPr lang="fr-FR" kern="0" dirty="0" smtClean="0">
                <a:solidFill>
                  <a:prstClr val="white"/>
                </a:solidFill>
              </a:rPr>
              <a:t> a long </a:t>
            </a:r>
            <a:r>
              <a:rPr lang="fr-FR" kern="0" dirty="0" err="1" smtClean="0">
                <a:solidFill>
                  <a:prstClr val="white"/>
                </a:solidFill>
              </a:rPr>
              <a:t>process</a:t>
            </a:r>
            <a:r>
              <a:rPr lang="fr-FR" kern="0" dirty="0" smtClean="0">
                <a:solidFill>
                  <a:prstClr val="white"/>
                </a:solidFill>
              </a:rPr>
              <a:t> as </a:t>
            </a:r>
            <a:r>
              <a:rPr lang="fr-FR" kern="0" dirty="0" err="1" smtClean="0">
                <a:solidFill>
                  <a:prstClr val="white"/>
                </a:solidFill>
              </a:rPr>
              <a:t>there</a:t>
            </a:r>
            <a:r>
              <a:rPr lang="fr-FR" kern="0" dirty="0" smtClean="0">
                <a:solidFill>
                  <a:prstClr val="white"/>
                </a:solidFill>
              </a:rPr>
              <a:t> </a:t>
            </a:r>
            <a:r>
              <a:rPr lang="fr-FR" kern="0" dirty="0" err="1" smtClean="0">
                <a:solidFill>
                  <a:prstClr val="white"/>
                </a:solidFill>
              </a:rPr>
              <a:t>was</a:t>
            </a:r>
            <a:r>
              <a:rPr lang="fr-FR" kern="0" dirty="0" smtClean="0">
                <a:solidFill>
                  <a:prstClr val="white"/>
                </a:solidFill>
              </a:rPr>
              <a:t> no</a:t>
            </a:r>
            <a:r>
              <a:rPr lang="fr-FR" kern="0" baseline="0" dirty="0" smtClean="0">
                <a:solidFill>
                  <a:prstClr val="white"/>
                </a:solidFill>
              </a:rPr>
              <a:t> </a:t>
            </a:r>
            <a:r>
              <a:rPr lang="fr-FR" kern="0" baseline="0" dirty="0" err="1" smtClean="0">
                <a:solidFill>
                  <a:prstClr val="white"/>
                </a:solidFill>
              </a:rPr>
              <a:t>formal</a:t>
            </a:r>
            <a:r>
              <a:rPr lang="fr-FR" kern="0" baseline="0" dirty="0" smtClean="0">
                <a:solidFill>
                  <a:prstClr val="white"/>
                </a:solidFill>
              </a:rPr>
              <a:t> </a:t>
            </a:r>
            <a:r>
              <a:rPr lang="fr-FR" kern="0" baseline="0" dirty="0" err="1" smtClean="0">
                <a:solidFill>
                  <a:prstClr val="white"/>
                </a:solidFill>
              </a:rPr>
              <a:t>list</a:t>
            </a:r>
            <a:r>
              <a:rPr lang="fr-FR" kern="0" baseline="0" dirty="0" smtClean="0">
                <a:solidFill>
                  <a:prstClr val="white"/>
                </a:solidFill>
              </a:rPr>
              <a:t> and </a:t>
            </a:r>
            <a:r>
              <a:rPr lang="fr-FR" kern="0" baseline="0" dirty="0" err="1" smtClean="0">
                <a:solidFill>
                  <a:prstClr val="white"/>
                </a:solidFill>
              </a:rPr>
              <a:t>most</a:t>
            </a:r>
            <a:r>
              <a:rPr lang="fr-FR" kern="0" baseline="0" dirty="0" smtClean="0">
                <a:solidFill>
                  <a:prstClr val="white"/>
                </a:solidFill>
              </a:rPr>
              <a:t> of the villages </a:t>
            </a:r>
            <a:r>
              <a:rPr lang="fr-FR" kern="0" baseline="0" dirty="0" err="1" smtClean="0">
                <a:solidFill>
                  <a:prstClr val="white"/>
                </a:solidFill>
              </a:rPr>
              <a:t>were</a:t>
            </a:r>
            <a:r>
              <a:rPr lang="fr-FR" kern="0" baseline="0" dirty="0" smtClean="0">
                <a:solidFill>
                  <a:prstClr val="white"/>
                </a:solidFill>
              </a:rPr>
              <a:t> not on </a:t>
            </a:r>
            <a:r>
              <a:rPr lang="fr-FR" kern="0" baseline="0" dirty="0" err="1" smtClean="0">
                <a:solidFill>
                  <a:prstClr val="white"/>
                </a:solidFill>
              </a:rPr>
              <a:t>any</a:t>
            </a:r>
            <a:r>
              <a:rPr lang="fr-FR" kern="0" baseline="0" dirty="0" smtClean="0">
                <a:solidFill>
                  <a:prstClr val="white"/>
                </a:solidFill>
              </a:rPr>
              <a:t> official </a:t>
            </a:r>
            <a:r>
              <a:rPr lang="fr-FR" kern="0" baseline="0" dirty="0" err="1" smtClean="0">
                <a:solidFill>
                  <a:prstClr val="white"/>
                </a:solidFill>
              </a:rPr>
              <a:t>maps</a:t>
            </a:r>
            <a:r>
              <a:rPr lang="fr-FR" kern="0" baseline="0" dirty="0" smtClean="0">
                <a:solidFill>
                  <a:prstClr val="white"/>
                </a:solidFill>
              </a:rPr>
              <a:t>.</a:t>
            </a:r>
            <a:endParaRPr lang="fr-FR" kern="0" dirty="0" smtClean="0">
              <a:solidFill>
                <a:prstClr val="white"/>
              </a:solidFill>
              <a:sym typeface="Wingdings" panose="05000000000000000000" pitchFamily="2" charset="2"/>
            </a:endParaRPr>
          </a:p>
          <a:p>
            <a:pPr marL="171450" lvl="0" indent="-171450">
              <a:buFont typeface="Arial" panose="020B0604020202020204" pitchFamily="34" charset="0"/>
              <a:buChar char="•"/>
              <a:defRPr/>
            </a:pPr>
            <a:r>
              <a:rPr lang="fr-FR" kern="0" dirty="0" err="1" smtClean="0">
                <a:solidFill>
                  <a:prstClr val="white"/>
                </a:solidFill>
                <a:sym typeface="Wingdings" panose="05000000000000000000" pitchFamily="2" charset="2"/>
              </a:rPr>
              <a:t>We</a:t>
            </a:r>
            <a:r>
              <a:rPr lang="fr-FR" kern="0" dirty="0" smtClean="0">
                <a:solidFill>
                  <a:prstClr val="white"/>
                </a:solidFill>
                <a:sym typeface="Wingdings" panose="05000000000000000000" pitchFamily="2" charset="2"/>
              </a:rPr>
              <a:t> </a:t>
            </a:r>
            <a:r>
              <a:rPr lang="fr-FR" kern="0" dirty="0" err="1" smtClean="0">
                <a:solidFill>
                  <a:prstClr val="white"/>
                </a:solidFill>
                <a:sym typeface="Wingdings" panose="05000000000000000000" pitchFamily="2" charset="2"/>
              </a:rPr>
              <a:t>randomly</a:t>
            </a:r>
            <a:r>
              <a:rPr lang="fr-FR" kern="0" dirty="0" smtClean="0">
                <a:solidFill>
                  <a:prstClr val="white"/>
                </a:solidFill>
                <a:sym typeface="Wingdings" panose="05000000000000000000" pitchFamily="2" charset="2"/>
              </a:rPr>
              <a:t> </a:t>
            </a:r>
            <a:r>
              <a:rPr lang="fr-FR" kern="0" dirty="0" err="1" smtClean="0">
                <a:solidFill>
                  <a:prstClr val="white"/>
                </a:solidFill>
                <a:sym typeface="Wingdings" panose="05000000000000000000" pitchFamily="2" charset="2"/>
              </a:rPr>
              <a:t>sampled</a:t>
            </a:r>
            <a:r>
              <a:rPr lang="fr-FR" kern="0" dirty="0" smtClean="0">
                <a:solidFill>
                  <a:prstClr val="white"/>
                </a:solidFill>
                <a:sym typeface="Wingdings" panose="05000000000000000000" pitchFamily="2" charset="2"/>
              </a:rPr>
              <a:t> 203 (</a:t>
            </a:r>
            <a:r>
              <a:rPr lang="fr-FR" kern="0" dirty="0" err="1" smtClean="0">
                <a:solidFill>
                  <a:prstClr val="white"/>
                </a:solidFill>
                <a:sym typeface="Wingdings" panose="05000000000000000000" pitchFamily="2" charset="2"/>
              </a:rPr>
              <a:t>two</a:t>
            </a:r>
            <a:r>
              <a:rPr lang="fr-FR" kern="0" dirty="0" smtClean="0">
                <a:solidFill>
                  <a:prstClr val="white"/>
                </a:solidFill>
                <a:sym typeface="Wingdings" panose="05000000000000000000" pitchFamily="2" charset="2"/>
              </a:rPr>
              <a:t> </a:t>
            </a:r>
            <a:r>
              <a:rPr lang="fr-FR" kern="0" dirty="0" err="1" smtClean="0">
                <a:solidFill>
                  <a:prstClr val="white"/>
                </a:solidFill>
                <a:sym typeface="Wingdings" panose="05000000000000000000" pitchFamily="2" charset="2"/>
              </a:rPr>
              <a:t>hundred</a:t>
            </a:r>
            <a:r>
              <a:rPr lang="fr-FR" kern="0" dirty="0" smtClean="0">
                <a:solidFill>
                  <a:prstClr val="white"/>
                </a:solidFill>
                <a:sym typeface="Wingdings" panose="05000000000000000000" pitchFamily="2" charset="2"/>
              </a:rPr>
              <a:t> and </a:t>
            </a:r>
            <a:r>
              <a:rPr lang="fr-FR" kern="0" dirty="0" err="1" smtClean="0">
                <a:solidFill>
                  <a:prstClr val="white"/>
                </a:solidFill>
                <a:sym typeface="Wingdings" panose="05000000000000000000" pitchFamily="2" charset="2"/>
              </a:rPr>
              <a:t>three</a:t>
            </a:r>
            <a:r>
              <a:rPr lang="fr-FR" kern="0" dirty="0" smtClean="0">
                <a:solidFill>
                  <a:prstClr val="white"/>
                </a:solidFill>
                <a:sym typeface="Wingdings" panose="05000000000000000000" pitchFamily="2" charset="2"/>
              </a:rPr>
              <a:t>) </a:t>
            </a:r>
            <a:r>
              <a:rPr lang="fr-FR" kern="0" dirty="0" err="1" smtClean="0">
                <a:solidFill>
                  <a:prstClr val="white"/>
                </a:solidFill>
                <a:sym typeface="Wingdings" panose="05000000000000000000" pitchFamily="2" charset="2"/>
              </a:rPr>
              <a:t>hh</a:t>
            </a:r>
            <a:r>
              <a:rPr lang="fr-FR" kern="0" dirty="0" smtClean="0">
                <a:solidFill>
                  <a:prstClr val="white"/>
                </a:solidFill>
                <a:sym typeface="Wingdings" panose="05000000000000000000" pitchFamily="2" charset="2"/>
              </a:rPr>
              <a:t>.</a:t>
            </a:r>
            <a:endParaRPr lang="fr-FR" kern="0" dirty="0" smtClean="0">
              <a:solidFill>
                <a:prstClr val="white"/>
              </a:solidFill>
            </a:endParaRPr>
          </a:p>
          <a:p>
            <a:pPr marL="171450" indent="-171450">
              <a:buFont typeface="Arial" panose="020B0604020202020204" pitchFamily="34" charset="0"/>
              <a:buChar char="•"/>
              <a:defRPr/>
            </a:pPr>
            <a:r>
              <a:rPr lang="en-GB" dirty="0" smtClean="0"/>
              <a:t>We used a structured survey questionnaire to collect data on demographic characteristics and livelihood activities and asked whether the </a:t>
            </a:r>
            <a:r>
              <a:rPr lang="en-GB" dirty="0" err="1" smtClean="0"/>
              <a:t>hh</a:t>
            </a:r>
            <a:r>
              <a:rPr lang="en-GB" dirty="0" smtClean="0"/>
              <a:t> had been identified as a PAP or not.</a:t>
            </a:r>
          </a:p>
        </p:txBody>
      </p:sp>
      <p:sp>
        <p:nvSpPr>
          <p:cNvPr id="4" name="Slide Number Placeholder 3"/>
          <p:cNvSpPr>
            <a:spLocks noGrp="1"/>
          </p:cNvSpPr>
          <p:nvPr>
            <p:ph type="sldNum" sz="quarter" idx="10"/>
          </p:nvPr>
        </p:nvSpPr>
        <p:spPr/>
        <p:txBody>
          <a:bodyPr/>
          <a:lstStyle/>
          <a:p>
            <a:fld id="{9F9987B3-E19D-4546-8A2C-FBEB616A53BF}" type="slidenum">
              <a:rPr lang="en-GB" smtClean="0"/>
              <a:t>8</a:t>
            </a:fld>
            <a:endParaRPr lang="en-GB"/>
          </a:p>
        </p:txBody>
      </p:sp>
    </p:spTree>
    <p:extLst>
      <p:ext uri="{BB962C8B-B14F-4D97-AF65-F5344CB8AC3E}">
        <p14:creationId xmlns:p14="http://schemas.microsoft.com/office/powerpoint/2010/main" val="2548951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fr-FR" kern="0" dirty="0" err="1" smtClean="0">
                <a:solidFill>
                  <a:prstClr val="white"/>
                </a:solidFill>
              </a:rPr>
              <a:t>We</a:t>
            </a:r>
            <a:r>
              <a:rPr lang="fr-FR" kern="0" dirty="0" smtClean="0">
                <a:solidFill>
                  <a:prstClr val="white"/>
                </a:solidFill>
              </a:rPr>
              <a:t> </a:t>
            </a:r>
            <a:r>
              <a:rPr lang="fr-FR" kern="0" dirty="0" err="1" smtClean="0">
                <a:solidFill>
                  <a:prstClr val="white"/>
                </a:solidFill>
              </a:rPr>
              <a:t>found</a:t>
            </a:r>
            <a:r>
              <a:rPr lang="fr-FR" kern="0" dirty="0" smtClean="0">
                <a:solidFill>
                  <a:prstClr val="white"/>
                </a:solidFill>
              </a:rPr>
              <a:t> </a:t>
            </a:r>
            <a:r>
              <a:rPr lang="fr-FR" kern="0" dirty="0" err="1" smtClean="0">
                <a:solidFill>
                  <a:prstClr val="white"/>
                </a:solidFill>
              </a:rPr>
              <a:t>that</a:t>
            </a:r>
            <a:r>
              <a:rPr lang="fr-FR" kern="0" dirty="0" smtClean="0">
                <a:solidFill>
                  <a:prstClr val="white"/>
                </a:solidFill>
              </a:rPr>
              <a:t> </a:t>
            </a:r>
            <a:r>
              <a:rPr lang="fr-FR" kern="0" dirty="0" err="1" smtClean="0">
                <a:solidFill>
                  <a:prstClr val="white"/>
                </a:solidFill>
              </a:rPr>
              <a:t>Only</a:t>
            </a:r>
            <a:r>
              <a:rPr lang="fr-FR" kern="0" dirty="0" smtClean="0">
                <a:solidFill>
                  <a:prstClr val="white"/>
                </a:solidFill>
              </a:rPr>
              <a:t> 141 (one </a:t>
            </a:r>
            <a:r>
              <a:rPr lang="fr-FR" kern="0" dirty="0" err="1" smtClean="0">
                <a:solidFill>
                  <a:prstClr val="white"/>
                </a:solidFill>
              </a:rPr>
              <a:t>hundred</a:t>
            </a:r>
            <a:r>
              <a:rPr lang="fr-FR" kern="0" baseline="0" dirty="0" smtClean="0">
                <a:solidFill>
                  <a:prstClr val="white"/>
                </a:solidFill>
              </a:rPr>
              <a:t> </a:t>
            </a:r>
            <a:r>
              <a:rPr lang="fr-FR" kern="0" baseline="0" dirty="0" err="1" smtClean="0">
                <a:solidFill>
                  <a:prstClr val="white"/>
                </a:solidFill>
              </a:rPr>
              <a:t>forty</a:t>
            </a:r>
            <a:r>
              <a:rPr lang="fr-FR" kern="0" baseline="0" dirty="0" smtClean="0">
                <a:solidFill>
                  <a:prstClr val="white"/>
                </a:solidFill>
              </a:rPr>
              <a:t> one)</a:t>
            </a:r>
            <a:r>
              <a:rPr lang="fr-FR" kern="0" dirty="0" smtClean="0">
                <a:solidFill>
                  <a:prstClr val="white"/>
                </a:solidFill>
              </a:rPr>
              <a:t> </a:t>
            </a:r>
            <a:r>
              <a:rPr lang="fr-FR" kern="0" dirty="0" err="1" smtClean="0">
                <a:solidFill>
                  <a:prstClr val="white"/>
                </a:solidFill>
              </a:rPr>
              <a:t>households</a:t>
            </a:r>
            <a:r>
              <a:rPr lang="fr-FR" kern="0" dirty="0" smtClean="0">
                <a:solidFill>
                  <a:prstClr val="white"/>
                </a:solidFill>
              </a:rPr>
              <a:t> </a:t>
            </a:r>
            <a:r>
              <a:rPr lang="fr-FR" kern="0" dirty="0" err="1" smtClean="0">
                <a:solidFill>
                  <a:prstClr val="white"/>
                </a:solidFill>
              </a:rPr>
              <a:t>had</a:t>
            </a:r>
            <a:r>
              <a:rPr lang="fr-FR" kern="0" dirty="0" smtClean="0">
                <a:solidFill>
                  <a:prstClr val="white"/>
                </a:solidFill>
              </a:rPr>
              <a:t> been in the area at the time of the PAP </a:t>
            </a:r>
            <a:r>
              <a:rPr lang="fr-FR" kern="0" dirty="0" err="1" smtClean="0">
                <a:solidFill>
                  <a:prstClr val="white"/>
                </a:solidFill>
              </a:rPr>
              <a:t>assessment</a:t>
            </a:r>
            <a:r>
              <a:rPr lang="fr-FR" kern="0" dirty="0" smtClean="0">
                <a:solidFill>
                  <a:prstClr val="white"/>
                </a:solidFill>
              </a:rPr>
              <a:t>. Of </a:t>
            </a:r>
            <a:r>
              <a:rPr lang="fr-FR" kern="0" dirty="0" err="1" smtClean="0">
                <a:solidFill>
                  <a:prstClr val="white"/>
                </a:solidFill>
              </a:rPr>
              <a:t>these</a:t>
            </a:r>
            <a:r>
              <a:rPr lang="fr-FR" kern="0" dirty="0" smtClean="0">
                <a:solidFill>
                  <a:prstClr val="white"/>
                </a:solidFill>
              </a:rPr>
              <a:t> </a:t>
            </a:r>
            <a:r>
              <a:rPr lang="fr-FR" kern="0" dirty="0" err="1" smtClean="0">
                <a:solidFill>
                  <a:prstClr val="white"/>
                </a:solidFill>
              </a:rPr>
              <a:t>households</a:t>
            </a:r>
            <a:r>
              <a:rPr lang="fr-FR" kern="0" dirty="0" smtClean="0">
                <a:solidFill>
                  <a:prstClr val="white"/>
                </a:solidFill>
              </a:rPr>
              <a:t>, </a:t>
            </a:r>
            <a:r>
              <a:rPr lang="fr-FR" kern="0" dirty="0" err="1" smtClean="0">
                <a:solidFill>
                  <a:prstClr val="white"/>
                </a:solidFill>
              </a:rPr>
              <a:t>we</a:t>
            </a:r>
            <a:r>
              <a:rPr lang="fr-FR" kern="0" dirty="0" smtClean="0">
                <a:solidFill>
                  <a:prstClr val="white"/>
                </a:solidFill>
              </a:rPr>
              <a:t> </a:t>
            </a:r>
            <a:r>
              <a:rPr lang="fr-FR" kern="0" dirty="0" err="1" smtClean="0">
                <a:solidFill>
                  <a:prstClr val="white"/>
                </a:solidFill>
              </a:rPr>
              <a:t>found</a:t>
            </a:r>
            <a:r>
              <a:rPr lang="fr-FR" kern="0" dirty="0" smtClean="0">
                <a:solidFill>
                  <a:prstClr val="white"/>
                </a:solidFill>
              </a:rPr>
              <a:t> </a:t>
            </a:r>
            <a:r>
              <a:rPr lang="fr-FR" kern="0" dirty="0" err="1" smtClean="0">
                <a:solidFill>
                  <a:prstClr val="white"/>
                </a:solidFill>
              </a:rPr>
              <a:t>that</a:t>
            </a:r>
            <a:r>
              <a:rPr lang="fr-FR" kern="0" dirty="0" smtClean="0">
                <a:solidFill>
                  <a:prstClr val="white"/>
                </a:solidFill>
              </a:rPr>
              <a:t> 36 (</a:t>
            </a:r>
            <a:r>
              <a:rPr lang="fr-FR" kern="0" dirty="0" err="1" smtClean="0">
                <a:solidFill>
                  <a:prstClr val="white"/>
                </a:solidFill>
              </a:rPr>
              <a:t>thirty</a:t>
            </a:r>
            <a:r>
              <a:rPr lang="fr-FR" kern="0" dirty="0" smtClean="0">
                <a:solidFill>
                  <a:prstClr val="white"/>
                </a:solidFill>
              </a:rPr>
              <a:t> six) </a:t>
            </a:r>
            <a:r>
              <a:rPr lang="fr-FR" kern="0" dirty="0" err="1" smtClean="0">
                <a:solidFill>
                  <a:prstClr val="white"/>
                </a:solidFill>
              </a:rPr>
              <a:t>had</a:t>
            </a:r>
            <a:r>
              <a:rPr lang="fr-FR" kern="0" dirty="0" smtClean="0">
                <a:solidFill>
                  <a:prstClr val="white"/>
                </a:solidFill>
              </a:rPr>
              <a:t> been </a:t>
            </a:r>
            <a:r>
              <a:rPr lang="fr-FR" kern="0" dirty="0" err="1" smtClean="0">
                <a:solidFill>
                  <a:prstClr val="white"/>
                </a:solidFill>
              </a:rPr>
              <a:t>identified</a:t>
            </a:r>
            <a:r>
              <a:rPr lang="fr-FR" kern="0" dirty="0" smtClean="0">
                <a:solidFill>
                  <a:prstClr val="white"/>
                </a:solidFill>
              </a:rPr>
              <a:t> as </a:t>
            </a:r>
            <a:r>
              <a:rPr lang="fr-FR" kern="0" dirty="0" err="1" smtClean="0">
                <a:solidFill>
                  <a:prstClr val="white"/>
                </a:solidFill>
              </a:rPr>
              <a:t>PAPs</a:t>
            </a:r>
            <a:r>
              <a:rPr lang="fr-FR" kern="0" dirty="0" smtClean="0">
                <a:solidFill>
                  <a:prstClr val="white"/>
                </a:solidFill>
              </a:rPr>
              <a:t>. </a:t>
            </a:r>
          </a:p>
          <a:p>
            <a:pPr marL="171450" indent="-171450">
              <a:buFont typeface="Arial" panose="020B0604020202020204" pitchFamily="34" charset="0"/>
              <a:buChar char="•"/>
              <a:defRPr/>
            </a:pPr>
            <a:r>
              <a:rPr lang="en-GB" dirty="0" smtClean="0"/>
              <a:t>After comparing</a:t>
            </a:r>
            <a:r>
              <a:rPr lang="en-GB" baseline="0" dirty="0" smtClean="0"/>
              <a:t> the PAP with non-PAP, these are the </a:t>
            </a:r>
            <a:r>
              <a:rPr lang="en-GB" dirty="0" smtClean="0"/>
              <a:t>Key factors which influence the likelihood of being identified as a PAP were:</a:t>
            </a:r>
          </a:p>
          <a:p>
            <a:pPr marL="800100" lvl="1" indent="-342900">
              <a:buFont typeface="Arial" panose="020B0604020202020204" pitchFamily="34" charset="0"/>
              <a:buChar char="•"/>
              <a:defRPr/>
            </a:pPr>
            <a:r>
              <a:rPr lang="en-GB" sz="2200" dirty="0" smtClean="0"/>
              <a:t>Having a household member in the COBA, and preferably in a decision-making position (like chairperson or secretary)</a:t>
            </a:r>
          </a:p>
          <a:p>
            <a:pPr marL="800100" lvl="1" indent="-342900">
              <a:buFont typeface="Arial" panose="020B0604020202020204" pitchFamily="34" charset="0"/>
              <a:buChar char="•"/>
              <a:defRPr/>
            </a:pPr>
            <a:r>
              <a:rPr lang="en-GB" sz="2200" dirty="0" smtClean="0"/>
              <a:t>Having higher food security</a:t>
            </a:r>
          </a:p>
          <a:p>
            <a:pPr marL="800100" lvl="1" indent="-342900">
              <a:buFont typeface="Arial" panose="020B0604020202020204" pitchFamily="34" charset="0"/>
              <a:buChar char="•"/>
              <a:defRPr/>
            </a:pPr>
            <a:r>
              <a:rPr lang="en-GB" sz="2200" dirty="0" smtClean="0"/>
              <a:t>Living closer to a </a:t>
            </a:r>
            <a:r>
              <a:rPr lang="en-GB" sz="2200" dirty="0" err="1" smtClean="0"/>
              <a:t>motorable</a:t>
            </a:r>
            <a:r>
              <a:rPr lang="en-GB" sz="2200" dirty="0" smtClean="0"/>
              <a:t> road</a:t>
            </a:r>
            <a:endParaRPr lang="fr-FR" kern="0" dirty="0" smtClean="0">
              <a:solidFill>
                <a:prstClr val="white"/>
              </a:solidFill>
            </a:endParaRPr>
          </a:p>
          <a:p>
            <a:endParaRPr lang="en-GB" dirty="0"/>
          </a:p>
        </p:txBody>
      </p:sp>
      <p:sp>
        <p:nvSpPr>
          <p:cNvPr id="4" name="Slide Number Placeholder 3"/>
          <p:cNvSpPr>
            <a:spLocks noGrp="1"/>
          </p:cNvSpPr>
          <p:nvPr>
            <p:ph type="sldNum" sz="quarter" idx="10"/>
          </p:nvPr>
        </p:nvSpPr>
        <p:spPr/>
        <p:txBody>
          <a:bodyPr/>
          <a:lstStyle/>
          <a:p>
            <a:fld id="{9F9987B3-E19D-4546-8A2C-FBEB616A53BF}" type="slidenum">
              <a:rPr lang="en-GB" smtClean="0"/>
              <a:t>9</a:t>
            </a:fld>
            <a:endParaRPr lang="en-GB"/>
          </a:p>
        </p:txBody>
      </p:sp>
    </p:spTree>
    <p:extLst>
      <p:ext uri="{BB962C8B-B14F-4D97-AF65-F5344CB8AC3E}">
        <p14:creationId xmlns:p14="http://schemas.microsoft.com/office/powerpoint/2010/main" val="331042876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gif"/><Relationship Id="rId9" Type="http://schemas.openxmlformats.org/officeDocument/2006/relationships/image" Target="../media/image10.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3.jp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93" y="2034721"/>
            <a:ext cx="9142413" cy="1640921"/>
          </a:xfrm>
          <a:solidFill>
            <a:srgbClr val="1A804F"/>
          </a:solidFill>
        </p:spPr>
        <p:txBody>
          <a:bodyPr anchor="ctr">
            <a:normAutofit/>
          </a:bodyPr>
          <a:lstStyle>
            <a:lvl1pPr>
              <a:lnSpc>
                <a:spcPct val="80000"/>
              </a:lnSpc>
              <a:defRPr sz="4000" b="1">
                <a:solidFill>
                  <a:schemeClr val="bg1"/>
                </a:solidFill>
              </a:defRPr>
            </a:lvl1pPr>
          </a:lstStyle>
          <a:p>
            <a:r>
              <a:rPr lang="en-US" smtClean="0"/>
              <a:t>Click to edit Master title style</a:t>
            </a:r>
            <a:endParaRPr dirty="0"/>
          </a:p>
        </p:txBody>
      </p:sp>
      <p:sp>
        <p:nvSpPr>
          <p:cNvPr id="3" name="Subtitle 2"/>
          <p:cNvSpPr>
            <a:spLocks noGrp="1"/>
          </p:cNvSpPr>
          <p:nvPr>
            <p:ph type="subTitle" idx="1"/>
          </p:nvPr>
        </p:nvSpPr>
        <p:spPr>
          <a:xfrm>
            <a:off x="793" y="3675642"/>
            <a:ext cx="9142413" cy="840695"/>
          </a:xfrm>
          <a:solidFill>
            <a:srgbClr val="1A804F"/>
          </a:solidFill>
        </p:spPr>
        <p:txBody>
          <a:bodyPr anchor="b">
            <a:normAutofit/>
          </a:bodyPr>
          <a:lstStyle>
            <a:lvl1pPr marL="0" indent="0" algn="l">
              <a:spcBef>
                <a:spcPts val="0"/>
              </a:spcBef>
              <a:buNone/>
              <a:defRPr sz="2000">
                <a:solidFill>
                  <a:schemeClr val="bg1"/>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 y="2307"/>
            <a:ext cx="9143244" cy="2023705"/>
          </a:xfrm>
          <a:prstGeom prst="rect">
            <a:avLst/>
          </a:prstGeom>
        </p:spPr>
      </p:pic>
      <p:sp>
        <p:nvSpPr>
          <p:cNvPr id="16" name="Rectangle 15"/>
          <p:cNvSpPr/>
          <p:nvPr/>
        </p:nvSpPr>
        <p:spPr>
          <a:xfrm>
            <a:off x="0" y="4536110"/>
            <a:ext cx="9144000" cy="23492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5975565"/>
            <a:ext cx="1936224" cy="617803"/>
          </a:xfrm>
          <a:prstGeom prst="rect">
            <a:avLst/>
          </a:prstGeom>
        </p:spPr>
      </p:pic>
      <p:pic>
        <p:nvPicPr>
          <p:cNvPr id="1025" name="Picture 10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320336"/>
            <a:ext cx="1944216" cy="397762"/>
          </a:xfrm>
          <a:prstGeom prst="rect">
            <a:avLst/>
          </a:prstGeom>
        </p:spPr>
      </p:pic>
      <p:pic>
        <p:nvPicPr>
          <p:cNvPr id="1027" name="Picture 10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5515" y="4728148"/>
            <a:ext cx="1029527" cy="926574"/>
          </a:xfrm>
          <a:prstGeom prst="rect">
            <a:avLst/>
          </a:prstGeom>
        </p:spPr>
      </p:pic>
      <p:pic>
        <p:nvPicPr>
          <p:cNvPr id="1029" name="Picture 10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3095" y="6009542"/>
            <a:ext cx="1314284" cy="657142"/>
          </a:xfrm>
          <a:prstGeom prst="rect">
            <a:avLst/>
          </a:prstGeom>
        </p:spPr>
      </p:pic>
      <p:pic>
        <p:nvPicPr>
          <p:cNvPr id="1030" name="Picture 10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4610" y="4740205"/>
            <a:ext cx="935023" cy="922556"/>
          </a:xfrm>
          <a:prstGeom prst="rect">
            <a:avLst/>
          </a:prstGeom>
        </p:spPr>
      </p:pic>
      <p:pic>
        <p:nvPicPr>
          <p:cNvPr id="17" name="Picture 16" descr="southampton.jpg"/>
          <p:cNvPicPr>
            <a:picLocks noChangeAspect="1"/>
          </p:cNvPicPr>
          <p:nvPr/>
        </p:nvPicPr>
        <p:blipFill rotWithShape="1">
          <a:blip r:embed="rId8">
            <a:extLst>
              <a:ext uri="{28A0092B-C50C-407E-A947-70E740481C1C}">
                <a14:useLocalDpi xmlns:a14="http://schemas.microsoft.com/office/drawing/2010/main" val="0"/>
              </a:ext>
            </a:extLst>
          </a:blip>
          <a:srcRect l="9355" t="29573" b="33008"/>
          <a:stretch/>
        </p:blipFill>
        <p:spPr>
          <a:xfrm>
            <a:off x="9061" y="5576935"/>
            <a:ext cx="2345549" cy="510537"/>
          </a:xfrm>
          <a:prstGeom prst="rect">
            <a:avLst/>
          </a:prstGeom>
        </p:spPr>
      </p:pic>
      <p:pic>
        <p:nvPicPr>
          <p:cNvPr id="18" name="Picture 2" descr="University of Zurich"/>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7504" y="4742406"/>
            <a:ext cx="1847486" cy="5888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59077" y="5807751"/>
            <a:ext cx="1089187" cy="100409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57379" y="4920815"/>
            <a:ext cx="1950965" cy="1378651"/>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28645" y="4646626"/>
            <a:ext cx="835843" cy="994366"/>
          </a:xfrm>
          <a:prstGeom prst="rect">
            <a:avLst/>
          </a:prstGeom>
        </p:spPr>
      </p:pic>
      <p:pic>
        <p:nvPicPr>
          <p:cNvPr id="1026" name="Picture 2" descr="http://www.univ-antananarivo.mg/tools/images/logo.jpg"/>
          <p:cNvPicPr>
            <a:picLocks noChangeAspect="1" noChangeArrowheads="1"/>
          </p:cNvPicPr>
          <p:nvPr/>
        </p:nvPicPr>
        <p:blipFill rotWithShape="1">
          <a:blip r:embed="rId13">
            <a:extLst>
              <a:ext uri="{28A0092B-C50C-407E-A947-70E740481C1C}">
                <a14:useLocalDpi xmlns:a14="http://schemas.microsoft.com/office/drawing/2010/main" val="0"/>
              </a:ext>
            </a:extLst>
          </a:blip>
          <a:srcRect l="4546" t="3661" r="3655" b="4038"/>
          <a:stretch/>
        </p:blipFill>
        <p:spPr bwMode="auto">
          <a:xfrm>
            <a:off x="6889679" y="4617099"/>
            <a:ext cx="904329" cy="1117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71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3371537" y="1905000"/>
            <a:ext cx="4616636"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noFill/>
          <a:ln>
            <a:noFill/>
          </a:ln>
        </p:spPr>
        <p:txBody>
          <a:bodyPr vert="horz" wrap="square" lIns="68598" tIns="34299" rIns="68598" bIns="34299" numCol="1" anchor="t" anchorCtr="0" compatLnSpc="1">
            <a:prstTxWarp prst="textNoShape">
              <a:avLst/>
            </a:prstTxWarp>
          </a:bodyPr>
          <a:lstStyle/>
          <a:p>
            <a:endParaRPr sz="1400"/>
          </a:p>
        </p:txBody>
      </p:sp>
      <p:sp>
        <p:nvSpPr>
          <p:cNvPr id="2" name="Title 1"/>
          <p:cNvSpPr>
            <a:spLocks noGrp="1"/>
          </p:cNvSpPr>
          <p:nvPr>
            <p:ph type="title"/>
          </p:nvPr>
        </p:nvSpPr>
        <p:spPr/>
        <p:txBody>
          <a:bodyPr vert="horz" lIns="91440" tIns="45720" rIns="91440" bIns="45720" rtlCol="0" anchor="b">
            <a:normAutofit/>
          </a:bodyPr>
          <a:lstStyle>
            <a:lvl1pPr>
              <a:defRPr sz="2800" b="1"/>
            </a:lvl1pPr>
          </a:lstStyle>
          <a:p>
            <a:pPr lvl="0"/>
            <a:r>
              <a:rPr lang="en-US" smtClean="0"/>
              <a:t>Click to edit Master title style</a:t>
            </a:r>
            <a:endParaRPr/>
          </a:p>
        </p:txBody>
      </p:sp>
      <p:sp>
        <p:nvSpPr>
          <p:cNvPr id="4" name="Text Placeholder 3"/>
          <p:cNvSpPr>
            <a:spLocks noGrp="1"/>
          </p:cNvSpPr>
          <p:nvPr>
            <p:ph type="body" sz="half" idx="2"/>
          </p:nvPr>
        </p:nvSpPr>
        <p:spPr>
          <a:xfrm>
            <a:off x="539552" y="2708920"/>
            <a:ext cx="2592288" cy="3265160"/>
          </a:xfrm>
        </p:spPr>
        <p:txBody>
          <a:bodyPr>
            <a:normAutofit/>
          </a:bodyPr>
          <a:lstStyle>
            <a:lvl1pPr marL="0" indent="0">
              <a:spcBef>
                <a:spcPts val="900"/>
              </a:spcBef>
              <a:buNone/>
              <a:defRPr sz="16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18BEE6-5B63-421B-A0D5-22D4A81F5E7F}" type="slidenum">
              <a:rPr lang="en-GB" smtClean="0"/>
              <a:t>‹N°›</a:t>
            </a:fld>
            <a:endParaRPr lang="en-GB"/>
          </a:p>
        </p:txBody>
      </p:sp>
      <p:sp>
        <p:nvSpPr>
          <p:cNvPr id="3" name="Content Placeholder 2"/>
          <p:cNvSpPr>
            <a:spLocks noGrp="1"/>
          </p:cNvSpPr>
          <p:nvPr>
            <p:ph idx="1"/>
          </p:nvPr>
        </p:nvSpPr>
        <p:spPr>
          <a:xfrm>
            <a:off x="4259917" y="1988840"/>
            <a:ext cx="4344531" cy="3985240"/>
          </a:xfrm>
        </p:spPr>
        <p:txBody>
          <a:bodyPr>
            <a:normAutofit/>
          </a:bodyPr>
          <a:lstStyle>
            <a:lvl1pPr>
              <a:defRPr sz="2000"/>
            </a:lvl1pPr>
            <a:lvl2pPr>
              <a:defRPr sz="1600"/>
            </a:lvl2pPr>
            <a:lvl3pPr>
              <a:defRPr sz="1400"/>
            </a:lvl3pPr>
            <a:lvl4pPr>
              <a:defRPr sz="1400"/>
            </a:lvl4pPr>
            <a:lvl5pPr>
              <a:defRPr sz="14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2904778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142107" y="1905000"/>
            <a:ext cx="4616636"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noFill/>
          <a:ln>
            <a:noFill/>
          </a:ln>
        </p:spPr>
        <p:txBody>
          <a:bodyPr vert="horz" wrap="square" lIns="68598" tIns="34299" rIns="68598" bIns="34299" numCol="1" anchor="t" anchorCtr="0" compatLnSpc="1">
            <a:prstTxWarp prst="textNoShape">
              <a:avLst/>
            </a:prstTxWarp>
          </a:bodyPr>
          <a:lstStyle/>
          <a:p>
            <a:endParaRPr sz="1350"/>
          </a:p>
        </p:txBody>
      </p:sp>
      <p:sp>
        <p:nvSpPr>
          <p:cNvPr id="2" name="Title 1"/>
          <p:cNvSpPr>
            <a:spLocks noGrp="1"/>
          </p:cNvSpPr>
          <p:nvPr>
            <p:ph type="title"/>
          </p:nvPr>
        </p:nvSpPr>
        <p:spPr/>
        <p:txBody>
          <a:bodyPr vert="horz" lIns="91440" tIns="45720" rIns="91440" bIns="45720" rtlCol="0" anchor="b">
            <a:normAutofit/>
          </a:bodyPr>
          <a:lstStyle>
            <a:lvl1pPr>
              <a:defRPr sz="2800" b="1"/>
            </a:lvl1pPr>
          </a:lstStyle>
          <a:p>
            <a:pPr lvl="0"/>
            <a:r>
              <a:rPr lang="en-US" smtClean="0"/>
              <a:t>Click to edit Master title style</a:t>
            </a:r>
            <a:endParaRPr/>
          </a:p>
        </p:txBody>
      </p:sp>
      <p:sp>
        <p:nvSpPr>
          <p:cNvPr id="4" name="Text Placeholder 3"/>
          <p:cNvSpPr>
            <a:spLocks noGrp="1"/>
          </p:cNvSpPr>
          <p:nvPr>
            <p:ph type="body" sz="half" idx="2"/>
          </p:nvPr>
        </p:nvSpPr>
        <p:spPr>
          <a:xfrm>
            <a:off x="6546512" y="2708920"/>
            <a:ext cx="2057936" cy="3265160"/>
          </a:xfrm>
        </p:spPr>
        <p:txBody>
          <a:bodyPr>
            <a:normAutofit/>
          </a:bodyPr>
          <a:lstStyle>
            <a:lvl1pPr marL="0" indent="0">
              <a:spcBef>
                <a:spcPts val="900"/>
              </a:spcBef>
              <a:buNone/>
              <a:defRPr sz="16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18BEE6-5B63-421B-A0D5-22D4A81F5E7F}" type="slidenum">
              <a:rPr lang="en-GB" smtClean="0"/>
              <a:t>‹N°›</a:t>
            </a:fld>
            <a:endParaRPr lang="en-GB"/>
          </a:p>
        </p:txBody>
      </p:sp>
      <p:sp>
        <p:nvSpPr>
          <p:cNvPr id="3" name="Picture Placeholder 2"/>
          <p:cNvSpPr>
            <a:spLocks noGrp="1"/>
          </p:cNvSpPr>
          <p:nvPr>
            <p:ph type="pic" idx="1"/>
          </p:nvPr>
        </p:nvSpPr>
        <p:spPr>
          <a:xfrm>
            <a:off x="539551" y="1988840"/>
            <a:ext cx="5219192" cy="3985240"/>
          </a:xfrm>
          <a:noFill/>
        </p:spPr>
        <p:txBody>
          <a:bodyPr>
            <a:normAutofit/>
          </a:bodyPr>
          <a:lstStyle>
            <a:lvl1pPr marL="0" indent="0" algn="ctr">
              <a:buNone/>
              <a:defRPr sz="21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smtClean="0"/>
              <a:t>Click icon to add picture</a:t>
            </a:r>
            <a:endParaRPr/>
          </a:p>
        </p:txBody>
      </p:sp>
    </p:spTree>
    <p:extLst>
      <p:ext uri="{BB962C8B-B14F-4D97-AF65-F5344CB8AC3E}">
        <p14:creationId xmlns:p14="http://schemas.microsoft.com/office/powerpoint/2010/main" val="1855078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lvl1pPr>
              <a:defRPr sz="2800" b="1"/>
            </a:lvl1pPr>
          </a:lstStyle>
          <a:p>
            <a:pPr lvl="0"/>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0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33239111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39552" y="685800"/>
            <a:ext cx="6829183" cy="5486400"/>
          </a:xfrm>
        </p:spPr>
        <p:txBody>
          <a:bodyPr vert="eaVert">
            <a:normAutofit/>
          </a:bodyPr>
          <a:lstStyle>
            <a:lvl1pPr>
              <a:defRPr sz="20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18BEE6-5B63-421B-A0D5-22D4A81F5E7F}" type="slidenum">
              <a:rPr lang="en-GB" smtClean="0"/>
              <a:t>‹N°›</a:t>
            </a:fld>
            <a:endParaRPr lang="en-GB"/>
          </a:p>
        </p:txBody>
      </p:sp>
      <p:sp>
        <p:nvSpPr>
          <p:cNvPr id="2" name="Vertical Title 1"/>
          <p:cNvSpPr>
            <a:spLocks noGrp="1"/>
          </p:cNvSpPr>
          <p:nvPr>
            <p:ph type="title" orient="vert"/>
          </p:nvPr>
        </p:nvSpPr>
        <p:spPr>
          <a:xfrm>
            <a:off x="7632644" y="685800"/>
            <a:ext cx="971804" cy="5486400"/>
          </a:xfrm>
        </p:spPr>
        <p:txBody>
          <a:bodyPr vert="eaVert">
            <a:normAutofit/>
          </a:bodyPr>
          <a:lstStyle>
            <a:lvl1pPr>
              <a:defRPr sz="2800" b="1"/>
            </a:lvl1pPr>
          </a:lstStyle>
          <a:p>
            <a:r>
              <a:rPr lang="en-US" smtClean="0"/>
              <a:t>Click to edit Master title style</a:t>
            </a:r>
            <a:endParaRPr dirty="0"/>
          </a:p>
        </p:txBody>
      </p:sp>
    </p:spTree>
    <p:extLst>
      <p:ext uri="{BB962C8B-B14F-4D97-AF65-F5344CB8AC3E}">
        <p14:creationId xmlns:p14="http://schemas.microsoft.com/office/powerpoint/2010/main" val="668632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1" y="0"/>
            <a:ext cx="9144001" cy="1760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793" y="2034721"/>
            <a:ext cx="9142413" cy="1640921"/>
          </a:xfrm>
          <a:solidFill>
            <a:srgbClr val="1A804F"/>
          </a:solidFill>
        </p:spPr>
        <p:txBody>
          <a:bodyPr anchor="ctr">
            <a:normAutofit/>
          </a:bodyPr>
          <a:lstStyle>
            <a:lvl1pPr>
              <a:lnSpc>
                <a:spcPct val="80000"/>
              </a:lnSpc>
              <a:defRPr sz="4000" b="1">
                <a:solidFill>
                  <a:schemeClr val="bg1"/>
                </a:solidFill>
              </a:defRPr>
            </a:lvl1pPr>
          </a:lstStyle>
          <a:p>
            <a:r>
              <a:rPr lang="en-US" smtClean="0"/>
              <a:t>Click to edit Master title style</a:t>
            </a:r>
            <a:endParaRPr dirty="0"/>
          </a:p>
        </p:txBody>
      </p:sp>
      <p:sp>
        <p:nvSpPr>
          <p:cNvPr id="3" name="Subtitle 2"/>
          <p:cNvSpPr>
            <a:spLocks noGrp="1"/>
          </p:cNvSpPr>
          <p:nvPr>
            <p:ph type="subTitle" idx="1"/>
          </p:nvPr>
        </p:nvSpPr>
        <p:spPr>
          <a:xfrm>
            <a:off x="793" y="3675642"/>
            <a:ext cx="9142413" cy="840695"/>
          </a:xfrm>
          <a:solidFill>
            <a:srgbClr val="1A804F"/>
          </a:solidFill>
        </p:spPr>
        <p:txBody>
          <a:bodyPr anchor="b">
            <a:normAutofit/>
          </a:bodyPr>
          <a:lstStyle>
            <a:lvl1pPr marL="0" indent="0" algn="l">
              <a:spcBef>
                <a:spcPts val="0"/>
              </a:spcBef>
              <a:buNone/>
              <a:defRPr sz="2000">
                <a:solidFill>
                  <a:schemeClr val="bg1"/>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dirty="0"/>
          </a:p>
        </p:txBody>
      </p:sp>
      <p:grpSp>
        <p:nvGrpSpPr>
          <p:cNvPr id="10" name="Group 9"/>
          <p:cNvGrpSpPr/>
          <p:nvPr/>
        </p:nvGrpSpPr>
        <p:grpSpPr>
          <a:xfrm>
            <a:off x="-1" y="0"/>
            <a:ext cx="9144001" cy="1706422"/>
            <a:chOff x="-1" y="0"/>
            <a:chExt cx="9144001" cy="1415125"/>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0937" y="0"/>
              <a:ext cx="6333063" cy="1410469"/>
            </a:xfrm>
            <a:prstGeom prst="rect">
              <a:avLst/>
            </a:prstGeom>
          </p:spPr>
        </p:pic>
        <p:grpSp>
          <p:nvGrpSpPr>
            <p:cNvPr id="9" name="Group 8"/>
            <p:cNvGrpSpPr/>
            <p:nvPr userDrawn="1"/>
          </p:nvGrpSpPr>
          <p:grpSpPr>
            <a:xfrm>
              <a:off x="-1" y="4"/>
              <a:ext cx="2810938" cy="1415121"/>
              <a:chOff x="5796136" y="4725144"/>
              <a:chExt cx="2818304" cy="1886400"/>
            </a:xfrm>
          </p:grpSpPr>
          <p:pic>
            <p:nvPicPr>
              <p:cNvPr id="17" name="Picture 16" descr="southampton.jpg"/>
              <p:cNvPicPr>
                <a:picLocks noChangeAspect="1"/>
              </p:cNvPicPr>
              <p:nvPr/>
            </p:nvPicPr>
            <p:blipFill rotWithShape="1">
              <a:blip r:embed="rId3">
                <a:extLst>
                  <a:ext uri="{28A0092B-C50C-407E-A947-70E740481C1C}">
                    <a14:useLocalDpi xmlns:a14="http://schemas.microsoft.com/office/drawing/2010/main" val="0"/>
                  </a:ext>
                </a:extLst>
              </a:blip>
              <a:srcRect l="9355" t="29573" b="33008"/>
              <a:stretch/>
            </p:blipFill>
            <p:spPr>
              <a:xfrm>
                <a:off x="5796136" y="4725144"/>
                <a:ext cx="2818304" cy="638274"/>
              </a:xfrm>
              <a:prstGeom prst="rect">
                <a:avLst/>
              </a:prstGeom>
              <a:solidFill>
                <a:schemeClr val="bg1"/>
              </a:solidFill>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2965" y="5423280"/>
                <a:ext cx="1442695" cy="1188264"/>
              </a:xfrm>
              <a:prstGeom prst="rect">
                <a:avLst/>
              </a:prstGeom>
              <a:solidFill>
                <a:schemeClr val="bg1"/>
              </a:solidFill>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9187" y="5432592"/>
                <a:ext cx="985785" cy="1172746"/>
              </a:xfrm>
              <a:prstGeom prst="rect">
                <a:avLst/>
              </a:prstGeom>
              <a:solidFill>
                <a:schemeClr val="bg1"/>
              </a:solidFill>
            </p:spPr>
          </p:pic>
        </p:grpSp>
      </p:grpSp>
    </p:spTree>
    <p:extLst>
      <p:ext uri="{BB962C8B-B14F-4D97-AF65-F5344CB8AC3E}">
        <p14:creationId xmlns:p14="http://schemas.microsoft.com/office/powerpoint/2010/main" val="47271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399" y="188640"/>
            <a:ext cx="8071049" cy="1144556"/>
          </a:xfrm>
        </p:spPr>
        <p:txBody>
          <a:bodyPr>
            <a:normAutofit/>
          </a:bodyPr>
          <a:lstStyle>
            <a:lvl1pPr>
              <a:defRPr sz="2800" b="1"/>
            </a:lvl1pPr>
          </a:lstStyle>
          <a:p>
            <a:r>
              <a:rPr lang="en-US" smtClean="0"/>
              <a:t>Click to edit Master title style</a:t>
            </a:r>
            <a:endParaRPr dirty="0"/>
          </a:p>
        </p:txBody>
      </p:sp>
      <p:sp>
        <p:nvSpPr>
          <p:cNvPr id="3" name="Content Placeholder 2"/>
          <p:cNvSpPr>
            <a:spLocks noGrp="1"/>
          </p:cNvSpPr>
          <p:nvPr>
            <p:ph idx="1"/>
          </p:nvPr>
        </p:nvSpPr>
        <p:spPr>
          <a:xfrm>
            <a:off x="533400" y="1907307"/>
            <a:ext cx="8071048" cy="4255368"/>
          </a:xfrm>
        </p:spPr>
        <p:txBody>
          <a:bodyPr>
            <a:normAutofit/>
          </a:bodyPr>
          <a:lstStyle>
            <a:lvl1pPr>
              <a:defRPr sz="2400"/>
            </a:lvl1pPr>
            <a:lvl2pPr>
              <a:defRPr sz="1800"/>
            </a:lvl2pPr>
            <a:lvl3pPr>
              <a:defRPr sz="1600"/>
            </a:lvl3pPr>
            <a:lvl4pPr>
              <a:defRPr sz="1600"/>
            </a:lvl4pPr>
            <a:lvl5pPr>
              <a:defRPr sz="1600"/>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Footer Placeholder 7"/>
          <p:cNvSpPr>
            <a:spLocks noGrp="1"/>
          </p:cNvSpPr>
          <p:nvPr>
            <p:ph type="ftr" sz="quarter" idx="11"/>
          </p:nvPr>
        </p:nvSpPr>
        <p:spPr>
          <a:xfrm>
            <a:off x="2109566" y="6446116"/>
            <a:ext cx="5259169" cy="236030"/>
          </a:xfrm>
        </p:spPr>
        <p:txBody>
          <a:bodyPr/>
          <a:lstStyle/>
          <a:p>
            <a:endParaRPr lang="en-GB"/>
          </a:p>
        </p:txBody>
      </p:sp>
      <p:sp>
        <p:nvSpPr>
          <p:cNvPr id="9" name="Slide Number Placeholder 8"/>
          <p:cNvSpPr>
            <a:spLocks noGrp="1"/>
          </p:cNvSpPr>
          <p:nvPr>
            <p:ph type="sldNum" sz="quarter" idx="12"/>
          </p:nvPr>
        </p:nvSpPr>
        <p:spPr>
          <a:xfrm>
            <a:off x="8125454" y="6446116"/>
            <a:ext cx="478994" cy="236030"/>
          </a:xfrm>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135202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544" y="2132856"/>
            <a:ext cx="8064896" cy="2439144"/>
          </a:xfrm>
        </p:spPr>
        <p:txBody>
          <a:bodyPr anchor="ctr">
            <a:noAutofit/>
          </a:bodyPr>
          <a:lstStyle>
            <a:lvl1pPr algn="l">
              <a:defRPr sz="3601"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466651" y="4797152"/>
            <a:ext cx="8137797" cy="1143000"/>
          </a:xfrm>
        </p:spPr>
        <p:txBody>
          <a:bodyPr anchor="ctr">
            <a:normAutofit/>
          </a:bodyPr>
          <a:lstStyle>
            <a:lvl1pPr marL="0" indent="0">
              <a:spcBef>
                <a:spcPts val="0"/>
              </a:spcBef>
              <a:buNone/>
              <a:defRPr sz="1800">
                <a:solidFill>
                  <a:schemeClr val="bg1"/>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smtClean="0"/>
              <a:t>Click to edit Master text styles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 y="2307"/>
            <a:ext cx="9143244" cy="2023705"/>
          </a:xfrm>
          <a:prstGeom prst="rect">
            <a:avLst/>
          </a:prstGeom>
        </p:spPr>
      </p:pic>
      <p:sp>
        <p:nvSpPr>
          <p:cNvPr id="17" name="Footer Placeholder 7"/>
          <p:cNvSpPr>
            <a:spLocks noGrp="1"/>
          </p:cNvSpPr>
          <p:nvPr>
            <p:ph type="ftr" sz="quarter" idx="11"/>
          </p:nvPr>
        </p:nvSpPr>
        <p:spPr>
          <a:xfrm>
            <a:off x="2109566" y="6446116"/>
            <a:ext cx="5259169" cy="236030"/>
          </a:xfrm>
        </p:spPr>
        <p:txBody>
          <a:bodyPr/>
          <a:lstStyle/>
          <a:p>
            <a:endParaRPr lang="en-GB"/>
          </a:p>
        </p:txBody>
      </p:sp>
      <p:sp>
        <p:nvSpPr>
          <p:cNvPr id="19" name="Slide Number Placeholder 8"/>
          <p:cNvSpPr>
            <a:spLocks noGrp="1"/>
          </p:cNvSpPr>
          <p:nvPr>
            <p:ph type="sldNum" sz="quarter" idx="12"/>
          </p:nvPr>
        </p:nvSpPr>
        <p:spPr>
          <a:xfrm>
            <a:off x="8125454" y="6446116"/>
            <a:ext cx="478994" cy="236030"/>
          </a:xfrm>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118290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SSA-BU-Section 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p>
        </p:txBody>
      </p:sp>
      <p:sp>
        <p:nvSpPr>
          <p:cNvPr id="4" name="Slide Number Placeholder 3"/>
          <p:cNvSpPr>
            <a:spLocks noGrp="1"/>
          </p:cNvSpPr>
          <p:nvPr>
            <p:ph type="sldNum" sz="quarter" idx="11"/>
          </p:nvPr>
        </p:nvSpPr>
        <p:spPr/>
        <p:txBody>
          <a:bodyPr/>
          <a:lstStyle/>
          <a:p>
            <a:fld id="{6C18BEE6-5B63-421B-A0D5-22D4A81F5E7F}" type="slidenum">
              <a:rPr lang="en-GB" smtClean="0"/>
              <a:t>‹N°›</a:t>
            </a:fld>
            <a:endParaRPr lang="en-GB"/>
          </a:p>
        </p:txBody>
      </p:sp>
      <p:sp>
        <p:nvSpPr>
          <p:cNvPr id="5" name="Rectangle 4"/>
          <p:cNvSpPr/>
          <p:nvPr/>
        </p:nvSpPr>
        <p:spPr>
          <a:xfrm>
            <a:off x="0" y="0"/>
            <a:ext cx="9144000" cy="1916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4057" y="296635"/>
            <a:ext cx="5979943" cy="1323561"/>
          </a:xfrm>
          <a:prstGeom prst="rect">
            <a:avLst/>
          </a:prstGeom>
        </p:spPr>
      </p:pic>
      <p:sp>
        <p:nvSpPr>
          <p:cNvPr id="13" name="Title 12"/>
          <p:cNvSpPr>
            <a:spLocks noGrp="1"/>
          </p:cNvSpPr>
          <p:nvPr>
            <p:ph type="title"/>
          </p:nvPr>
        </p:nvSpPr>
        <p:spPr>
          <a:xfrm>
            <a:off x="107503" y="1988840"/>
            <a:ext cx="8928993" cy="1584176"/>
          </a:xfrm>
        </p:spPr>
        <p:txBody>
          <a:bodyPr anchor="ctr">
            <a:normAutofit/>
          </a:bodyPr>
          <a:lstStyle>
            <a:lvl1pPr>
              <a:defRPr sz="3200"/>
            </a:lvl1pPr>
          </a:lstStyle>
          <a:p>
            <a:r>
              <a:rPr lang="en-US" smtClean="0"/>
              <a:t>Click to edit Master title style</a:t>
            </a:r>
            <a:endParaRPr lang="en-GB"/>
          </a:p>
        </p:txBody>
      </p:sp>
      <p:sp>
        <p:nvSpPr>
          <p:cNvPr id="20" name="Text Placeholder 19"/>
          <p:cNvSpPr>
            <a:spLocks noGrp="1"/>
          </p:cNvSpPr>
          <p:nvPr>
            <p:ph type="body" sz="quarter" idx="12"/>
          </p:nvPr>
        </p:nvSpPr>
        <p:spPr>
          <a:xfrm>
            <a:off x="108396" y="3645024"/>
            <a:ext cx="8928100" cy="792163"/>
          </a:xfrm>
        </p:spPr>
        <p:txBody>
          <a:bodyPr anchor="ctr">
            <a:normAutofit/>
          </a:bodyPr>
          <a:lstStyle>
            <a:lvl1pPr marL="0" indent="0">
              <a:buNone/>
              <a:defRPr sz="2000"/>
            </a:lvl1pPr>
          </a:lstStyle>
          <a:p>
            <a:pPr lvl="0"/>
            <a:r>
              <a:rPr lang="en-US" smtClean="0"/>
              <a:t>Click to edit Master text styles</a:t>
            </a:r>
          </a:p>
        </p:txBody>
      </p:sp>
      <p:sp>
        <p:nvSpPr>
          <p:cNvPr id="22" name="Picture Placeholder 21"/>
          <p:cNvSpPr>
            <a:spLocks noGrp="1"/>
          </p:cNvSpPr>
          <p:nvPr>
            <p:ph type="pic" sz="quarter" idx="13"/>
          </p:nvPr>
        </p:nvSpPr>
        <p:spPr>
          <a:xfrm>
            <a:off x="0" y="4437187"/>
            <a:ext cx="9144000" cy="1871538"/>
          </a:xfrm>
        </p:spPr>
        <p:txBody>
          <a:bodyPr/>
          <a:lstStyle>
            <a:lvl1pPr marL="0" indent="0">
              <a:buNone/>
              <a:defRPr/>
            </a:lvl1pPr>
          </a:lstStyle>
          <a:p>
            <a:r>
              <a:rPr lang="en-US" smtClean="0"/>
              <a:t>Click icon to add picture</a:t>
            </a:r>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183" y="296635"/>
            <a:ext cx="1691263" cy="119513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410" y="296635"/>
            <a:ext cx="1004604" cy="1195132"/>
          </a:xfrm>
          <a:prstGeom prst="rect">
            <a:avLst/>
          </a:prstGeom>
        </p:spPr>
      </p:pic>
    </p:spTree>
    <p:extLst>
      <p:ext uri="{BB962C8B-B14F-4D97-AF65-F5344CB8AC3E}">
        <p14:creationId xmlns:p14="http://schemas.microsoft.com/office/powerpoint/2010/main" val="110360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9551" y="189723"/>
            <a:ext cx="8064897" cy="1143509"/>
          </a:xfrm>
        </p:spPr>
        <p:txBody>
          <a:bodyPr vert="horz" lIns="91440" tIns="45720" rIns="91440" bIns="45720" rtlCol="0" anchor="b">
            <a:normAutofit/>
          </a:bodyPr>
          <a:lstStyle>
            <a:lvl1pPr>
              <a:defRPr sz="2800" b="1" dirty="0"/>
            </a:lvl1pPr>
          </a:lstStyle>
          <a:p>
            <a:pPr lvl="0"/>
            <a:r>
              <a:rPr lang="en-US" smtClean="0"/>
              <a:t>Click to edit Master title style</a:t>
            </a:r>
            <a:endParaRPr dirty="0"/>
          </a:p>
        </p:txBody>
      </p:sp>
      <p:sp>
        <p:nvSpPr>
          <p:cNvPr id="3" name="Content Placeholder 2"/>
          <p:cNvSpPr>
            <a:spLocks noGrp="1"/>
          </p:cNvSpPr>
          <p:nvPr>
            <p:ph sz="half" idx="1"/>
          </p:nvPr>
        </p:nvSpPr>
        <p:spPr>
          <a:xfrm>
            <a:off x="539552" y="1752990"/>
            <a:ext cx="3744416" cy="4349831"/>
          </a:xfrm>
        </p:spPr>
        <p:txBody>
          <a:bodyPr>
            <a:normAutofit/>
          </a:bodyPr>
          <a:lstStyle>
            <a:lvl1pPr>
              <a:defRPr sz="2000"/>
            </a:lvl1pPr>
            <a:lvl2pPr>
              <a:defRPr sz="1600"/>
            </a:lvl2pPr>
            <a:lvl3pPr>
              <a:defRPr sz="1400"/>
            </a:lvl3pPr>
            <a:lvl4pPr>
              <a:defRPr sz="1400"/>
            </a:lvl4pPr>
            <a:lvl5pPr>
              <a:defRPr sz="1400"/>
            </a:lvl5pPr>
            <a:lvl6pPr marL="1440564">
              <a:defRPr sz="1200"/>
            </a:lvl6pPr>
            <a:lvl7pPr marL="1440564">
              <a:defRPr sz="1200"/>
            </a:lvl7pPr>
            <a:lvl8pPr marL="1440564">
              <a:defRPr sz="1200"/>
            </a:lvl8pPr>
            <a:lvl9pPr marL="1440564">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60032" y="1752989"/>
            <a:ext cx="3744416" cy="4349831"/>
          </a:xfrm>
        </p:spPr>
        <p:txBody>
          <a:bodyPr>
            <a:normAutofit/>
          </a:bodyPr>
          <a:lstStyle>
            <a:lvl1pPr>
              <a:defRPr sz="2000"/>
            </a:lvl1pPr>
            <a:lvl2pPr>
              <a:defRPr sz="1600"/>
            </a:lvl2pPr>
            <a:lvl3pPr>
              <a:defRPr sz="1400"/>
            </a:lvl3pPr>
            <a:lvl4pPr>
              <a:defRPr sz="1400"/>
            </a:lvl4pPr>
            <a:lvl5pPr marL="1440564">
              <a:defRPr sz="1400"/>
            </a:lvl5pPr>
            <a:lvl6pPr marL="1440564">
              <a:defRPr sz="1200"/>
            </a:lvl6pPr>
            <a:lvl7pPr marL="1440564">
              <a:defRPr sz="1200"/>
            </a:lvl7pPr>
            <a:lvl8pPr marL="1440564">
              <a:defRPr sz="1200"/>
            </a:lvl8pPr>
            <a:lvl9pPr marL="1440564">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Footer Placeholder 7"/>
          <p:cNvSpPr>
            <a:spLocks noGrp="1"/>
          </p:cNvSpPr>
          <p:nvPr>
            <p:ph type="ftr" sz="quarter" idx="11"/>
          </p:nvPr>
        </p:nvSpPr>
        <p:spPr>
          <a:xfrm>
            <a:off x="2109566" y="6446116"/>
            <a:ext cx="5259169" cy="236030"/>
          </a:xfrm>
        </p:spPr>
        <p:txBody>
          <a:bodyPr/>
          <a:lstStyle/>
          <a:p>
            <a:endParaRPr lang="en-GB"/>
          </a:p>
        </p:txBody>
      </p:sp>
      <p:sp>
        <p:nvSpPr>
          <p:cNvPr id="15" name="Slide Number Placeholder 8"/>
          <p:cNvSpPr>
            <a:spLocks noGrp="1"/>
          </p:cNvSpPr>
          <p:nvPr>
            <p:ph type="sldNum" sz="quarter" idx="12"/>
          </p:nvPr>
        </p:nvSpPr>
        <p:spPr>
          <a:xfrm>
            <a:off x="8125454" y="6446116"/>
            <a:ext cx="478994" cy="236030"/>
          </a:xfrm>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3067824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lvl1pPr>
              <a:defRPr sz="2800" b="1"/>
            </a:lvl1pPr>
          </a:lstStyle>
          <a:p>
            <a:pPr lvl="0"/>
            <a:r>
              <a:rPr lang="en-US" smtClean="0"/>
              <a:t>Click to edit Master title style</a:t>
            </a:r>
            <a:endParaRPr/>
          </a:p>
        </p:txBody>
      </p:sp>
      <p:sp>
        <p:nvSpPr>
          <p:cNvPr id="3" name="Text Placeholder 2"/>
          <p:cNvSpPr>
            <a:spLocks noGrp="1"/>
          </p:cNvSpPr>
          <p:nvPr>
            <p:ph type="body" idx="1"/>
          </p:nvPr>
        </p:nvSpPr>
        <p:spPr>
          <a:xfrm>
            <a:off x="539552" y="1648215"/>
            <a:ext cx="3744416" cy="762000"/>
          </a:xfrm>
        </p:spPr>
        <p:txBody>
          <a:bodyPr anchor="ctr">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39551" y="2667000"/>
            <a:ext cx="3744417" cy="3429001"/>
          </a:xfrm>
        </p:spPr>
        <p:txBody>
          <a:bodyPr>
            <a:normAutofit/>
          </a:bodyPr>
          <a:lstStyle>
            <a:lvl1pPr>
              <a:defRPr sz="2000"/>
            </a:lvl1pPr>
            <a:lvl2pPr>
              <a:defRPr sz="1600"/>
            </a:lvl2pPr>
            <a:lvl3pPr>
              <a:defRPr sz="1400"/>
            </a:lvl3pPr>
            <a:lvl4pPr>
              <a:defRPr sz="1400"/>
            </a:lvl4pPr>
            <a:lvl5pPr>
              <a:defRPr sz="1400"/>
            </a:lvl5pPr>
            <a:lvl6pPr marL="1440564">
              <a:defRPr sz="1200"/>
            </a:lvl6pPr>
            <a:lvl7pPr marL="1440564">
              <a:defRPr sz="1200"/>
            </a:lvl7pPr>
            <a:lvl8pPr marL="1440564">
              <a:defRPr sz="1200" baseline="0"/>
            </a:lvl8pPr>
            <a:lvl9pPr marL="1440564">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60033" y="1648215"/>
            <a:ext cx="3744416" cy="762000"/>
          </a:xfrm>
        </p:spPr>
        <p:txBody>
          <a:bodyPr anchor="ctr">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60034" y="2667000"/>
            <a:ext cx="3744414" cy="3429001"/>
          </a:xfrm>
        </p:spPr>
        <p:txBody>
          <a:bodyPr>
            <a:normAutofit/>
          </a:bodyPr>
          <a:lstStyle>
            <a:lvl1pPr>
              <a:defRPr sz="2000"/>
            </a:lvl1pPr>
            <a:lvl2pPr>
              <a:defRPr sz="1600"/>
            </a:lvl2pPr>
            <a:lvl3pPr>
              <a:defRPr sz="1400"/>
            </a:lvl3pPr>
            <a:lvl4pPr>
              <a:defRPr sz="1400"/>
            </a:lvl4pPr>
            <a:lvl5pPr marL="1440564">
              <a:defRPr sz="1400"/>
            </a:lvl5pPr>
            <a:lvl6pPr marL="1440564">
              <a:defRPr sz="1200"/>
            </a:lvl6pPr>
            <a:lvl7pPr marL="1440564">
              <a:defRPr sz="1200"/>
            </a:lvl7pPr>
            <a:lvl8pPr marL="1440564">
              <a:defRPr sz="1200"/>
            </a:lvl8pPr>
            <a:lvl9pPr marL="1440564">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2677197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p>
            <a:endParaRPr lang="en-GB"/>
          </a:p>
        </p:txBody>
      </p:sp>
      <p:sp>
        <p:nvSpPr>
          <p:cNvPr id="4" name="Slide Number Placeholder 3"/>
          <p:cNvSpPr>
            <a:spLocks noGrp="1"/>
          </p:cNvSpPr>
          <p:nvPr>
            <p:ph type="sldNum" sz="quarter" idx="11"/>
          </p:nvPr>
        </p:nvSpPr>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106132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lvl1pPr>
              <a:defRPr sz="2800" b="1"/>
            </a:lvl1pPr>
          </a:lstStyle>
          <a:p>
            <a:pPr lvl="0"/>
            <a:r>
              <a:rPr lang="en-US" smtClean="0"/>
              <a:t>Click to edit Master title style</a:t>
            </a:r>
            <a:endParaRPr/>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2112162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4049271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3371537" y="1905000"/>
            <a:ext cx="4616636"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noFill/>
          <a:ln>
            <a:noFill/>
          </a:ln>
        </p:spPr>
        <p:txBody>
          <a:bodyPr vert="horz" wrap="square" lIns="68598" tIns="34299" rIns="68598" bIns="34299" numCol="1" anchor="t" anchorCtr="0" compatLnSpc="1">
            <a:prstTxWarp prst="textNoShape">
              <a:avLst/>
            </a:prstTxWarp>
          </a:bodyPr>
          <a:lstStyle/>
          <a:p>
            <a:endParaRPr sz="1400"/>
          </a:p>
        </p:txBody>
      </p:sp>
      <p:sp>
        <p:nvSpPr>
          <p:cNvPr id="2" name="Title 1"/>
          <p:cNvSpPr>
            <a:spLocks noGrp="1"/>
          </p:cNvSpPr>
          <p:nvPr>
            <p:ph type="title"/>
          </p:nvPr>
        </p:nvSpPr>
        <p:spPr/>
        <p:txBody>
          <a:bodyPr vert="horz" lIns="91440" tIns="45720" rIns="91440" bIns="45720" rtlCol="0" anchor="b">
            <a:normAutofit/>
          </a:bodyPr>
          <a:lstStyle>
            <a:lvl1pPr>
              <a:defRPr sz="2800" b="1"/>
            </a:lvl1pPr>
          </a:lstStyle>
          <a:p>
            <a:pPr lvl="0"/>
            <a:r>
              <a:rPr lang="en-US" smtClean="0"/>
              <a:t>Click to edit Master title style</a:t>
            </a:r>
            <a:endParaRPr/>
          </a:p>
        </p:txBody>
      </p:sp>
      <p:sp>
        <p:nvSpPr>
          <p:cNvPr id="4" name="Text Placeholder 3"/>
          <p:cNvSpPr>
            <a:spLocks noGrp="1"/>
          </p:cNvSpPr>
          <p:nvPr>
            <p:ph type="body" sz="half" idx="2"/>
          </p:nvPr>
        </p:nvSpPr>
        <p:spPr>
          <a:xfrm>
            <a:off x="539552" y="2708920"/>
            <a:ext cx="2592288" cy="3265160"/>
          </a:xfrm>
        </p:spPr>
        <p:txBody>
          <a:bodyPr>
            <a:normAutofit/>
          </a:bodyPr>
          <a:lstStyle>
            <a:lvl1pPr marL="0" indent="0">
              <a:spcBef>
                <a:spcPts val="900"/>
              </a:spcBef>
              <a:buNone/>
              <a:defRPr sz="16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18BEE6-5B63-421B-A0D5-22D4A81F5E7F}" type="slidenum">
              <a:rPr lang="en-GB" smtClean="0"/>
              <a:t>‹N°›</a:t>
            </a:fld>
            <a:endParaRPr lang="en-GB"/>
          </a:p>
        </p:txBody>
      </p:sp>
      <p:sp>
        <p:nvSpPr>
          <p:cNvPr id="3" name="Content Placeholder 2"/>
          <p:cNvSpPr>
            <a:spLocks noGrp="1"/>
          </p:cNvSpPr>
          <p:nvPr>
            <p:ph idx="1"/>
          </p:nvPr>
        </p:nvSpPr>
        <p:spPr>
          <a:xfrm>
            <a:off x="4259917" y="1988840"/>
            <a:ext cx="4344531" cy="3985240"/>
          </a:xfrm>
        </p:spPr>
        <p:txBody>
          <a:bodyPr>
            <a:normAutofit/>
          </a:bodyPr>
          <a:lstStyle>
            <a:lvl1pPr>
              <a:defRPr sz="2000"/>
            </a:lvl1pPr>
            <a:lvl2pPr>
              <a:defRPr sz="1600"/>
            </a:lvl2pPr>
            <a:lvl3pPr>
              <a:defRPr sz="1400"/>
            </a:lvl3pPr>
            <a:lvl4pPr>
              <a:defRPr sz="1400"/>
            </a:lvl4pPr>
            <a:lvl5pPr>
              <a:defRPr sz="14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2904778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142107" y="1905000"/>
            <a:ext cx="4616636"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noFill/>
          <a:ln>
            <a:noFill/>
          </a:ln>
        </p:spPr>
        <p:txBody>
          <a:bodyPr vert="horz" wrap="square" lIns="68598" tIns="34299" rIns="68598" bIns="34299" numCol="1" anchor="t" anchorCtr="0" compatLnSpc="1">
            <a:prstTxWarp prst="textNoShape">
              <a:avLst/>
            </a:prstTxWarp>
          </a:bodyPr>
          <a:lstStyle/>
          <a:p>
            <a:endParaRPr sz="1350"/>
          </a:p>
        </p:txBody>
      </p:sp>
      <p:sp>
        <p:nvSpPr>
          <p:cNvPr id="2" name="Title 1"/>
          <p:cNvSpPr>
            <a:spLocks noGrp="1"/>
          </p:cNvSpPr>
          <p:nvPr>
            <p:ph type="title"/>
          </p:nvPr>
        </p:nvSpPr>
        <p:spPr/>
        <p:txBody>
          <a:bodyPr vert="horz" lIns="91440" tIns="45720" rIns="91440" bIns="45720" rtlCol="0" anchor="b">
            <a:normAutofit/>
          </a:bodyPr>
          <a:lstStyle>
            <a:lvl1pPr>
              <a:defRPr sz="2800" b="1"/>
            </a:lvl1pPr>
          </a:lstStyle>
          <a:p>
            <a:pPr lvl="0"/>
            <a:r>
              <a:rPr lang="en-US" smtClean="0"/>
              <a:t>Click to edit Master title style</a:t>
            </a:r>
            <a:endParaRPr/>
          </a:p>
        </p:txBody>
      </p:sp>
      <p:sp>
        <p:nvSpPr>
          <p:cNvPr id="4" name="Text Placeholder 3"/>
          <p:cNvSpPr>
            <a:spLocks noGrp="1"/>
          </p:cNvSpPr>
          <p:nvPr>
            <p:ph type="body" sz="half" idx="2"/>
          </p:nvPr>
        </p:nvSpPr>
        <p:spPr>
          <a:xfrm>
            <a:off x="6546512" y="2708920"/>
            <a:ext cx="2057936" cy="3265160"/>
          </a:xfrm>
        </p:spPr>
        <p:txBody>
          <a:bodyPr>
            <a:normAutofit/>
          </a:bodyPr>
          <a:lstStyle>
            <a:lvl1pPr marL="0" indent="0">
              <a:spcBef>
                <a:spcPts val="900"/>
              </a:spcBef>
              <a:buNone/>
              <a:defRPr sz="16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18BEE6-5B63-421B-A0D5-22D4A81F5E7F}" type="slidenum">
              <a:rPr lang="en-GB" smtClean="0"/>
              <a:t>‹N°›</a:t>
            </a:fld>
            <a:endParaRPr lang="en-GB"/>
          </a:p>
        </p:txBody>
      </p:sp>
      <p:sp>
        <p:nvSpPr>
          <p:cNvPr id="3" name="Picture Placeholder 2"/>
          <p:cNvSpPr>
            <a:spLocks noGrp="1"/>
          </p:cNvSpPr>
          <p:nvPr>
            <p:ph type="pic" idx="1"/>
          </p:nvPr>
        </p:nvSpPr>
        <p:spPr>
          <a:xfrm>
            <a:off x="539551" y="1988840"/>
            <a:ext cx="5219192" cy="3985240"/>
          </a:xfrm>
          <a:noFill/>
        </p:spPr>
        <p:txBody>
          <a:bodyPr>
            <a:normAutofit/>
          </a:bodyPr>
          <a:lstStyle>
            <a:lvl1pPr marL="0" indent="0" algn="ctr">
              <a:buNone/>
              <a:defRPr sz="21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smtClean="0"/>
              <a:t>Click icon to add picture</a:t>
            </a:r>
            <a:endParaRPr/>
          </a:p>
        </p:txBody>
      </p:sp>
    </p:spTree>
    <p:extLst>
      <p:ext uri="{BB962C8B-B14F-4D97-AF65-F5344CB8AC3E}">
        <p14:creationId xmlns:p14="http://schemas.microsoft.com/office/powerpoint/2010/main" val="1855078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lvl1pPr>
              <a:defRPr sz="2800" b="1"/>
            </a:lvl1pPr>
          </a:lstStyle>
          <a:p>
            <a:pPr lvl="0"/>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0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33239111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39552" y="685800"/>
            <a:ext cx="6829183" cy="5486400"/>
          </a:xfrm>
        </p:spPr>
        <p:txBody>
          <a:bodyPr vert="eaVert">
            <a:normAutofit/>
          </a:bodyPr>
          <a:lstStyle>
            <a:lvl1pPr>
              <a:defRPr sz="20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18BEE6-5B63-421B-A0D5-22D4A81F5E7F}" type="slidenum">
              <a:rPr lang="en-GB" smtClean="0"/>
              <a:t>‹N°›</a:t>
            </a:fld>
            <a:endParaRPr lang="en-GB"/>
          </a:p>
        </p:txBody>
      </p:sp>
      <p:sp>
        <p:nvSpPr>
          <p:cNvPr id="2" name="Vertical Title 1"/>
          <p:cNvSpPr>
            <a:spLocks noGrp="1"/>
          </p:cNvSpPr>
          <p:nvPr>
            <p:ph type="title" orient="vert"/>
          </p:nvPr>
        </p:nvSpPr>
        <p:spPr>
          <a:xfrm>
            <a:off x="7632644" y="685800"/>
            <a:ext cx="971804" cy="5486400"/>
          </a:xfrm>
        </p:spPr>
        <p:txBody>
          <a:bodyPr vert="eaVert">
            <a:normAutofit/>
          </a:bodyPr>
          <a:lstStyle>
            <a:lvl1pPr>
              <a:defRPr sz="2800" b="1"/>
            </a:lvl1pPr>
          </a:lstStyle>
          <a:p>
            <a:r>
              <a:rPr lang="en-US" smtClean="0"/>
              <a:t>Click to edit Master title style</a:t>
            </a:r>
            <a:endParaRPr dirty="0"/>
          </a:p>
        </p:txBody>
      </p:sp>
    </p:spTree>
    <p:extLst>
      <p:ext uri="{BB962C8B-B14F-4D97-AF65-F5344CB8AC3E}">
        <p14:creationId xmlns:p14="http://schemas.microsoft.com/office/powerpoint/2010/main" val="668632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81" name="Shape 81"/>
          <p:cNvSpPr>
            <a:spLocks noGrp="1"/>
          </p:cNvSpPr>
          <p:nvPr>
            <p:ph type="body" sz="half" idx="1"/>
          </p:nvPr>
        </p:nvSpPr>
        <p:spPr>
          <a:xfrm>
            <a:off x="374649" y="1555407"/>
            <a:ext cx="3952678" cy="4607723"/>
          </a:xfrm>
          <a:prstGeom prst="rect">
            <a:avLst/>
          </a:prstGeom>
        </p:spPr>
        <p:txBody>
          <a:bodyPr/>
          <a:lstStyle>
            <a:lvl1pPr marL="204983" indent="-204983"/>
            <a:lvl2pPr marL="462004" indent="-246638"/>
            <a:lvl3pPr marL="723472" indent="-289388"/>
            <a:lvl4pPr marL="926733" indent="-275608"/>
            <a:lvl5pPr marL="1152387" indent="-284221"/>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xfrm>
            <a:off x="8623804" y="6460368"/>
            <a:ext cx="209244" cy="207527"/>
          </a:xfrm>
          <a:prstGeom prst="rect">
            <a:avLst/>
          </a:prstGeom>
        </p:spPr>
        <p:txBody>
          <a:bodyPr/>
          <a:lstStyle/>
          <a:p>
            <a:fld id="{86CB4B4D-7CA3-9044-876B-883B54F8677D}" type="slidenum">
              <a:t>‹N°›</a:t>
            </a:fld>
            <a:endParaRPr/>
          </a:p>
        </p:txBody>
      </p:sp>
      <p:sp>
        <p:nvSpPr>
          <p:cNvPr id="83" name="Shape 83"/>
          <p:cNvSpPr>
            <a:spLocks noGrp="1"/>
          </p:cNvSpPr>
          <p:nvPr>
            <p:ph type="title"/>
          </p:nvPr>
        </p:nvSpPr>
        <p:spPr>
          <a:xfrm>
            <a:off x="376882" y="189723"/>
            <a:ext cx="8390237" cy="1143510"/>
          </a:xfrm>
          <a:prstGeom prst="rect">
            <a:avLst/>
          </a:prstGeom>
        </p:spPr>
        <p:txBody>
          <a:bodyPr/>
          <a:lstStyle/>
          <a:p>
            <a:r>
              <a:t>Title Text</a:t>
            </a:r>
          </a:p>
        </p:txBody>
      </p:sp>
    </p:spTree>
    <p:extLst>
      <p:ext uri="{BB962C8B-B14F-4D97-AF65-F5344CB8AC3E}">
        <p14:creationId xmlns:p14="http://schemas.microsoft.com/office/powerpoint/2010/main" val="75320744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399" y="188640"/>
            <a:ext cx="8071049" cy="1144556"/>
          </a:xfrm>
        </p:spPr>
        <p:txBody>
          <a:bodyPr>
            <a:normAutofit/>
          </a:bodyPr>
          <a:lstStyle>
            <a:lvl1pPr>
              <a:defRPr sz="2800" b="1"/>
            </a:lvl1pPr>
          </a:lstStyle>
          <a:p>
            <a:r>
              <a:rPr lang="en-US" smtClean="0"/>
              <a:t>Click to edit Master title style</a:t>
            </a:r>
            <a:endParaRPr dirty="0"/>
          </a:p>
        </p:txBody>
      </p:sp>
      <p:sp>
        <p:nvSpPr>
          <p:cNvPr id="3" name="Content Placeholder 2"/>
          <p:cNvSpPr>
            <a:spLocks noGrp="1"/>
          </p:cNvSpPr>
          <p:nvPr>
            <p:ph idx="1"/>
          </p:nvPr>
        </p:nvSpPr>
        <p:spPr>
          <a:xfrm>
            <a:off x="533400" y="1907307"/>
            <a:ext cx="8071048" cy="4255368"/>
          </a:xfrm>
        </p:spPr>
        <p:txBody>
          <a:bodyPr>
            <a:normAutofit/>
          </a:bodyPr>
          <a:lstStyle>
            <a:lvl1pPr>
              <a:defRPr sz="2400"/>
            </a:lvl1pPr>
            <a:lvl2pPr>
              <a:defRPr sz="1800"/>
            </a:lvl2pPr>
            <a:lvl3pPr>
              <a:defRPr sz="1600"/>
            </a:lvl3pPr>
            <a:lvl4pPr>
              <a:defRPr sz="1600"/>
            </a:lvl4pPr>
            <a:lvl5pPr>
              <a:defRPr sz="1600"/>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Footer Placeholder 7"/>
          <p:cNvSpPr>
            <a:spLocks noGrp="1"/>
          </p:cNvSpPr>
          <p:nvPr>
            <p:ph type="ftr" sz="quarter" idx="11"/>
          </p:nvPr>
        </p:nvSpPr>
        <p:spPr>
          <a:xfrm>
            <a:off x="2109566" y="6446116"/>
            <a:ext cx="5259169" cy="236030"/>
          </a:xfrm>
        </p:spPr>
        <p:txBody>
          <a:bodyPr/>
          <a:lstStyle/>
          <a:p>
            <a:endParaRPr lang="en-GB"/>
          </a:p>
        </p:txBody>
      </p:sp>
      <p:sp>
        <p:nvSpPr>
          <p:cNvPr id="9" name="Slide Number Placeholder 8"/>
          <p:cNvSpPr>
            <a:spLocks noGrp="1"/>
          </p:cNvSpPr>
          <p:nvPr>
            <p:ph type="sldNum" sz="quarter" idx="12"/>
          </p:nvPr>
        </p:nvSpPr>
        <p:spPr>
          <a:xfrm>
            <a:off x="8125454" y="6446116"/>
            <a:ext cx="478994" cy="236030"/>
          </a:xfrm>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135202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544" y="2132856"/>
            <a:ext cx="8136904" cy="1656184"/>
          </a:xfrm>
        </p:spPr>
        <p:txBody>
          <a:bodyPr anchor="ctr">
            <a:noAutofit/>
          </a:bodyPr>
          <a:lstStyle>
            <a:lvl1pPr algn="l">
              <a:defRPr sz="3601" b="0" cap="none" baseline="0"/>
            </a:lvl1pPr>
          </a:lstStyle>
          <a:p>
            <a:r>
              <a:rPr lang="en-US" dirty="0" smtClean="0"/>
              <a:t>Click to edit Master title style</a:t>
            </a:r>
            <a:endParaRPr dirty="0"/>
          </a:p>
        </p:txBody>
      </p:sp>
      <p:sp>
        <p:nvSpPr>
          <p:cNvPr id="3" name="Text Placeholder 2"/>
          <p:cNvSpPr>
            <a:spLocks noGrp="1"/>
          </p:cNvSpPr>
          <p:nvPr>
            <p:ph type="body" idx="1"/>
          </p:nvPr>
        </p:nvSpPr>
        <p:spPr>
          <a:xfrm>
            <a:off x="466651" y="4797152"/>
            <a:ext cx="8137797" cy="1143000"/>
          </a:xfrm>
        </p:spPr>
        <p:txBody>
          <a:bodyPr anchor="ctr">
            <a:normAutofit/>
          </a:bodyPr>
          <a:lstStyle>
            <a:lvl1pPr marL="0" indent="0">
              <a:spcBef>
                <a:spcPts val="0"/>
              </a:spcBef>
              <a:buNone/>
              <a:defRPr sz="1800">
                <a:solidFill>
                  <a:schemeClr val="bg1"/>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smtClean="0"/>
              <a:t>Click to edit Master text styles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2307"/>
            <a:ext cx="9143244" cy="2023705"/>
          </a:xfrm>
          <a:prstGeom prst="rect">
            <a:avLst/>
          </a:prstGeom>
        </p:spPr>
      </p:pic>
      <p:sp>
        <p:nvSpPr>
          <p:cNvPr id="17" name="Footer Placeholder 7"/>
          <p:cNvSpPr>
            <a:spLocks noGrp="1"/>
          </p:cNvSpPr>
          <p:nvPr>
            <p:ph type="ftr" sz="quarter" idx="11"/>
          </p:nvPr>
        </p:nvSpPr>
        <p:spPr>
          <a:xfrm>
            <a:off x="2109566" y="6446116"/>
            <a:ext cx="5259169" cy="236030"/>
          </a:xfrm>
        </p:spPr>
        <p:txBody>
          <a:bodyPr/>
          <a:lstStyle/>
          <a:p>
            <a:endParaRPr lang="en-GB"/>
          </a:p>
        </p:txBody>
      </p:sp>
      <p:sp>
        <p:nvSpPr>
          <p:cNvPr id="19" name="Slide Number Placeholder 8"/>
          <p:cNvSpPr>
            <a:spLocks noGrp="1"/>
          </p:cNvSpPr>
          <p:nvPr>
            <p:ph type="sldNum" sz="quarter" idx="12"/>
          </p:nvPr>
        </p:nvSpPr>
        <p:spPr>
          <a:xfrm>
            <a:off x="8125454" y="6446116"/>
            <a:ext cx="478994" cy="236030"/>
          </a:xfrm>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118290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SSA-BU-Section 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p>
        </p:txBody>
      </p:sp>
      <p:sp>
        <p:nvSpPr>
          <p:cNvPr id="4" name="Slide Number Placeholder 3"/>
          <p:cNvSpPr>
            <a:spLocks noGrp="1"/>
          </p:cNvSpPr>
          <p:nvPr>
            <p:ph type="sldNum" sz="quarter" idx="11"/>
          </p:nvPr>
        </p:nvSpPr>
        <p:spPr/>
        <p:txBody>
          <a:bodyPr/>
          <a:lstStyle/>
          <a:p>
            <a:fld id="{6C18BEE6-5B63-421B-A0D5-22D4A81F5E7F}" type="slidenum">
              <a:rPr lang="en-GB" smtClean="0"/>
              <a:t>‹N°›</a:t>
            </a:fld>
            <a:endParaRPr lang="en-GB"/>
          </a:p>
        </p:txBody>
      </p:sp>
      <p:sp>
        <p:nvSpPr>
          <p:cNvPr id="5" name="Rectangle 4"/>
          <p:cNvSpPr/>
          <p:nvPr/>
        </p:nvSpPr>
        <p:spPr>
          <a:xfrm>
            <a:off x="0" y="0"/>
            <a:ext cx="9144000" cy="1916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4057" y="296635"/>
            <a:ext cx="5979943" cy="1323561"/>
          </a:xfrm>
          <a:prstGeom prst="rect">
            <a:avLst/>
          </a:prstGeom>
        </p:spPr>
      </p:pic>
      <p:sp>
        <p:nvSpPr>
          <p:cNvPr id="13" name="Title 12"/>
          <p:cNvSpPr>
            <a:spLocks noGrp="1"/>
          </p:cNvSpPr>
          <p:nvPr>
            <p:ph type="title"/>
          </p:nvPr>
        </p:nvSpPr>
        <p:spPr>
          <a:xfrm>
            <a:off x="107503" y="1988840"/>
            <a:ext cx="8928993" cy="1584176"/>
          </a:xfrm>
        </p:spPr>
        <p:txBody>
          <a:bodyPr anchor="ctr">
            <a:normAutofit/>
          </a:bodyPr>
          <a:lstStyle>
            <a:lvl1pPr>
              <a:defRPr sz="3200"/>
            </a:lvl1pPr>
          </a:lstStyle>
          <a:p>
            <a:r>
              <a:rPr lang="en-US" smtClean="0"/>
              <a:t>Click to edit Master title style</a:t>
            </a:r>
            <a:endParaRPr lang="en-GB"/>
          </a:p>
        </p:txBody>
      </p:sp>
      <p:sp>
        <p:nvSpPr>
          <p:cNvPr id="20" name="Text Placeholder 19"/>
          <p:cNvSpPr>
            <a:spLocks noGrp="1"/>
          </p:cNvSpPr>
          <p:nvPr>
            <p:ph type="body" sz="quarter" idx="12"/>
          </p:nvPr>
        </p:nvSpPr>
        <p:spPr>
          <a:xfrm>
            <a:off x="108396" y="3645024"/>
            <a:ext cx="8928100" cy="792163"/>
          </a:xfrm>
        </p:spPr>
        <p:txBody>
          <a:bodyPr anchor="ctr">
            <a:normAutofit/>
          </a:bodyPr>
          <a:lstStyle>
            <a:lvl1pPr marL="0" indent="0">
              <a:buNone/>
              <a:defRPr sz="2000"/>
            </a:lvl1pPr>
          </a:lstStyle>
          <a:p>
            <a:pPr lvl="0"/>
            <a:r>
              <a:rPr lang="en-US" smtClean="0"/>
              <a:t>Click to edit Master text styles</a:t>
            </a:r>
          </a:p>
        </p:txBody>
      </p:sp>
      <p:sp>
        <p:nvSpPr>
          <p:cNvPr id="22" name="Picture Placeholder 21"/>
          <p:cNvSpPr>
            <a:spLocks noGrp="1"/>
          </p:cNvSpPr>
          <p:nvPr>
            <p:ph type="pic" sz="quarter" idx="13"/>
          </p:nvPr>
        </p:nvSpPr>
        <p:spPr>
          <a:xfrm>
            <a:off x="0" y="4437187"/>
            <a:ext cx="9144000" cy="1871538"/>
          </a:xfrm>
        </p:spPr>
        <p:txBody>
          <a:bodyPr/>
          <a:lstStyle>
            <a:lvl1pPr marL="0" indent="0">
              <a:buNone/>
              <a:defRPr/>
            </a:lvl1pPr>
          </a:lstStyle>
          <a:p>
            <a:r>
              <a:rPr lang="en-US" smtClean="0"/>
              <a:t>Click icon to add picture</a:t>
            </a:r>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183" y="296635"/>
            <a:ext cx="1691263" cy="119513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410" y="296635"/>
            <a:ext cx="1004604" cy="1195132"/>
          </a:xfrm>
          <a:prstGeom prst="rect">
            <a:avLst/>
          </a:prstGeom>
        </p:spPr>
      </p:pic>
    </p:spTree>
    <p:extLst>
      <p:ext uri="{BB962C8B-B14F-4D97-AF65-F5344CB8AC3E}">
        <p14:creationId xmlns:p14="http://schemas.microsoft.com/office/powerpoint/2010/main" val="110360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9551" y="189723"/>
            <a:ext cx="8064897" cy="1143509"/>
          </a:xfrm>
        </p:spPr>
        <p:txBody>
          <a:bodyPr vert="horz" lIns="91440" tIns="45720" rIns="91440" bIns="45720" rtlCol="0" anchor="b">
            <a:normAutofit/>
          </a:bodyPr>
          <a:lstStyle>
            <a:lvl1pPr>
              <a:defRPr sz="2800" b="1" dirty="0"/>
            </a:lvl1pPr>
          </a:lstStyle>
          <a:p>
            <a:pPr lvl="0"/>
            <a:r>
              <a:rPr lang="en-US" smtClean="0"/>
              <a:t>Click to edit Master title style</a:t>
            </a:r>
            <a:endParaRPr dirty="0"/>
          </a:p>
        </p:txBody>
      </p:sp>
      <p:sp>
        <p:nvSpPr>
          <p:cNvPr id="3" name="Content Placeholder 2"/>
          <p:cNvSpPr>
            <a:spLocks noGrp="1"/>
          </p:cNvSpPr>
          <p:nvPr>
            <p:ph sz="half" idx="1"/>
          </p:nvPr>
        </p:nvSpPr>
        <p:spPr>
          <a:xfrm>
            <a:off x="539552" y="1752990"/>
            <a:ext cx="3744416" cy="4349831"/>
          </a:xfrm>
        </p:spPr>
        <p:txBody>
          <a:bodyPr>
            <a:normAutofit/>
          </a:bodyPr>
          <a:lstStyle>
            <a:lvl1pPr>
              <a:defRPr sz="2000"/>
            </a:lvl1pPr>
            <a:lvl2pPr>
              <a:defRPr sz="1600"/>
            </a:lvl2pPr>
            <a:lvl3pPr>
              <a:defRPr sz="1400"/>
            </a:lvl3pPr>
            <a:lvl4pPr>
              <a:defRPr sz="1400"/>
            </a:lvl4pPr>
            <a:lvl5pPr>
              <a:defRPr sz="1400"/>
            </a:lvl5pPr>
            <a:lvl6pPr marL="1440564">
              <a:defRPr sz="1200"/>
            </a:lvl6pPr>
            <a:lvl7pPr marL="1440564">
              <a:defRPr sz="1200"/>
            </a:lvl7pPr>
            <a:lvl8pPr marL="1440564">
              <a:defRPr sz="1200"/>
            </a:lvl8pPr>
            <a:lvl9pPr marL="1440564">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60032" y="1752989"/>
            <a:ext cx="3744416" cy="4349831"/>
          </a:xfrm>
        </p:spPr>
        <p:txBody>
          <a:bodyPr>
            <a:normAutofit/>
          </a:bodyPr>
          <a:lstStyle>
            <a:lvl1pPr>
              <a:defRPr sz="2000"/>
            </a:lvl1pPr>
            <a:lvl2pPr>
              <a:defRPr sz="1600"/>
            </a:lvl2pPr>
            <a:lvl3pPr>
              <a:defRPr sz="1400"/>
            </a:lvl3pPr>
            <a:lvl4pPr>
              <a:defRPr sz="1400"/>
            </a:lvl4pPr>
            <a:lvl5pPr marL="1440564">
              <a:defRPr sz="1400"/>
            </a:lvl5pPr>
            <a:lvl6pPr marL="1440564">
              <a:defRPr sz="1200"/>
            </a:lvl6pPr>
            <a:lvl7pPr marL="1440564">
              <a:defRPr sz="1200"/>
            </a:lvl7pPr>
            <a:lvl8pPr marL="1440564">
              <a:defRPr sz="1200"/>
            </a:lvl8pPr>
            <a:lvl9pPr marL="1440564">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Footer Placeholder 7"/>
          <p:cNvSpPr>
            <a:spLocks noGrp="1"/>
          </p:cNvSpPr>
          <p:nvPr>
            <p:ph type="ftr" sz="quarter" idx="11"/>
          </p:nvPr>
        </p:nvSpPr>
        <p:spPr>
          <a:xfrm>
            <a:off x="2109566" y="6446116"/>
            <a:ext cx="5259169" cy="236030"/>
          </a:xfrm>
        </p:spPr>
        <p:txBody>
          <a:bodyPr/>
          <a:lstStyle/>
          <a:p>
            <a:endParaRPr lang="en-GB"/>
          </a:p>
        </p:txBody>
      </p:sp>
      <p:sp>
        <p:nvSpPr>
          <p:cNvPr id="15" name="Slide Number Placeholder 8"/>
          <p:cNvSpPr>
            <a:spLocks noGrp="1"/>
          </p:cNvSpPr>
          <p:nvPr>
            <p:ph type="sldNum" sz="quarter" idx="12"/>
          </p:nvPr>
        </p:nvSpPr>
        <p:spPr>
          <a:xfrm>
            <a:off x="8125454" y="6446116"/>
            <a:ext cx="478994" cy="236030"/>
          </a:xfrm>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3067824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lvl1pPr>
              <a:defRPr sz="2800" b="1"/>
            </a:lvl1pPr>
          </a:lstStyle>
          <a:p>
            <a:pPr lvl="0"/>
            <a:r>
              <a:rPr lang="en-US" smtClean="0"/>
              <a:t>Click to edit Master title style</a:t>
            </a:r>
            <a:endParaRPr/>
          </a:p>
        </p:txBody>
      </p:sp>
      <p:sp>
        <p:nvSpPr>
          <p:cNvPr id="3" name="Text Placeholder 2"/>
          <p:cNvSpPr>
            <a:spLocks noGrp="1"/>
          </p:cNvSpPr>
          <p:nvPr>
            <p:ph type="body" idx="1"/>
          </p:nvPr>
        </p:nvSpPr>
        <p:spPr>
          <a:xfrm>
            <a:off x="539552" y="1648215"/>
            <a:ext cx="3744416" cy="762000"/>
          </a:xfrm>
        </p:spPr>
        <p:txBody>
          <a:bodyPr anchor="ctr">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39551" y="2667000"/>
            <a:ext cx="3744417" cy="3429001"/>
          </a:xfrm>
        </p:spPr>
        <p:txBody>
          <a:bodyPr>
            <a:normAutofit/>
          </a:bodyPr>
          <a:lstStyle>
            <a:lvl1pPr>
              <a:defRPr sz="2000"/>
            </a:lvl1pPr>
            <a:lvl2pPr>
              <a:defRPr sz="1600"/>
            </a:lvl2pPr>
            <a:lvl3pPr>
              <a:defRPr sz="1400"/>
            </a:lvl3pPr>
            <a:lvl4pPr>
              <a:defRPr sz="1400"/>
            </a:lvl4pPr>
            <a:lvl5pPr>
              <a:defRPr sz="1400"/>
            </a:lvl5pPr>
            <a:lvl6pPr marL="1440564">
              <a:defRPr sz="1200"/>
            </a:lvl6pPr>
            <a:lvl7pPr marL="1440564">
              <a:defRPr sz="1200"/>
            </a:lvl7pPr>
            <a:lvl8pPr marL="1440564">
              <a:defRPr sz="1200" baseline="0"/>
            </a:lvl8pPr>
            <a:lvl9pPr marL="1440564">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60033" y="1648215"/>
            <a:ext cx="3744416" cy="762000"/>
          </a:xfrm>
        </p:spPr>
        <p:txBody>
          <a:bodyPr anchor="ctr">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60034" y="2667000"/>
            <a:ext cx="3744414" cy="3429001"/>
          </a:xfrm>
        </p:spPr>
        <p:txBody>
          <a:bodyPr>
            <a:normAutofit/>
          </a:bodyPr>
          <a:lstStyle>
            <a:lvl1pPr>
              <a:defRPr sz="2000"/>
            </a:lvl1pPr>
            <a:lvl2pPr>
              <a:defRPr sz="1600"/>
            </a:lvl2pPr>
            <a:lvl3pPr>
              <a:defRPr sz="1400"/>
            </a:lvl3pPr>
            <a:lvl4pPr>
              <a:defRPr sz="1400"/>
            </a:lvl4pPr>
            <a:lvl5pPr marL="1440564">
              <a:defRPr sz="1400"/>
            </a:lvl5pPr>
            <a:lvl6pPr marL="1440564">
              <a:defRPr sz="1200"/>
            </a:lvl6pPr>
            <a:lvl7pPr marL="1440564">
              <a:defRPr sz="1200"/>
            </a:lvl7pPr>
            <a:lvl8pPr marL="1440564">
              <a:defRPr sz="1200"/>
            </a:lvl8pPr>
            <a:lvl9pPr marL="1440564">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2677197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lvl1pPr>
              <a:defRPr sz="2800" b="1"/>
            </a:lvl1pPr>
          </a:lstStyle>
          <a:p>
            <a:pPr lvl="0"/>
            <a:r>
              <a:rPr lang="en-US" smtClean="0"/>
              <a:t>Click to edit Master title style</a:t>
            </a:r>
            <a:endParaRPr/>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2112162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C18BEE6-5B63-421B-A0D5-22D4A81F5E7F}" type="slidenum">
              <a:rPr lang="en-GB" smtClean="0"/>
              <a:t>‹N°›</a:t>
            </a:fld>
            <a:endParaRPr lang="en-GB"/>
          </a:p>
        </p:txBody>
      </p:sp>
    </p:spTree>
    <p:extLst>
      <p:ext uri="{BB962C8B-B14F-4D97-AF65-F5344CB8AC3E}">
        <p14:creationId xmlns:p14="http://schemas.microsoft.com/office/powerpoint/2010/main" val="4049271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rgbClr val="1A804F">
            <a:alpha val="25000"/>
          </a:srgbClr>
        </a:solidFill>
        <a:effectLst/>
      </p:bgPr>
    </p:bg>
    <p:spTree>
      <p:nvGrpSpPr>
        <p:cNvPr id="1" name=""/>
        <p:cNvGrpSpPr/>
        <p:nvPr/>
      </p:nvGrpSpPr>
      <p:grpSpPr>
        <a:xfrm>
          <a:off x="0" y="0"/>
          <a:ext cx="0" cy="0"/>
          <a:chOff x="0" y="0"/>
          <a:chExt cx="0" cy="0"/>
        </a:xfrm>
      </p:grpSpPr>
      <p:sp>
        <p:nvSpPr>
          <p:cNvPr id="7" name="TextBox 6"/>
          <p:cNvSpPr txBox="1"/>
          <p:nvPr/>
        </p:nvSpPr>
        <p:spPr>
          <a:xfrm>
            <a:off x="0" y="0"/>
            <a:ext cx="9144000" cy="6309320"/>
          </a:xfrm>
          <a:prstGeom prst="rect">
            <a:avLst/>
          </a:prstGeom>
          <a:solidFill>
            <a:srgbClr val="1A804F"/>
          </a:solidFill>
        </p:spPr>
        <p:txBody>
          <a:bodyPr wrap="square" rtlCol="0">
            <a:spAutoFit/>
          </a:bodyPr>
          <a:lstStyle/>
          <a:p>
            <a:endParaRPr lang="en-GB" dirty="0"/>
          </a:p>
        </p:txBody>
      </p:sp>
      <p:sp>
        <p:nvSpPr>
          <p:cNvPr id="2" name="Title Placeholder 1"/>
          <p:cNvSpPr>
            <a:spLocks noGrp="1"/>
          </p:cNvSpPr>
          <p:nvPr>
            <p:ph type="title"/>
          </p:nvPr>
        </p:nvSpPr>
        <p:spPr>
          <a:xfrm>
            <a:off x="534269" y="189723"/>
            <a:ext cx="8070179" cy="1144556"/>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534269" y="1905000"/>
            <a:ext cx="8070179"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3"/>
          </p:nvPr>
        </p:nvSpPr>
        <p:spPr>
          <a:xfrm>
            <a:off x="2109566" y="6446116"/>
            <a:ext cx="5259169" cy="236030"/>
          </a:xfrm>
          <a:prstGeom prst="rect">
            <a:avLst/>
          </a:prstGeom>
        </p:spPr>
        <p:txBody>
          <a:bodyPr vert="horz" lIns="91440" tIns="45720" rIns="91440" bIns="45720" rtlCol="0" anchor="ctr"/>
          <a:lstStyle>
            <a:lvl1pPr algn="l">
              <a:defRPr sz="800">
                <a:solidFill>
                  <a:schemeClr val="tx1"/>
                </a:solidFill>
                <a:latin typeface="Century Gothic" panose="020B0502020202020204" pitchFamily="34" charset="0"/>
              </a:defRPr>
            </a:lvl1pPr>
          </a:lstStyle>
          <a:p>
            <a:endParaRPr lang="en-GB"/>
          </a:p>
        </p:txBody>
      </p:sp>
      <p:sp>
        <p:nvSpPr>
          <p:cNvPr id="6" name="Slide Number Placeholder 5"/>
          <p:cNvSpPr>
            <a:spLocks noGrp="1"/>
          </p:cNvSpPr>
          <p:nvPr>
            <p:ph type="sldNum" sz="quarter" idx="4"/>
          </p:nvPr>
        </p:nvSpPr>
        <p:spPr>
          <a:xfrm>
            <a:off x="8125454" y="6446116"/>
            <a:ext cx="478994" cy="236030"/>
          </a:xfrm>
          <a:prstGeom prst="rect">
            <a:avLst/>
          </a:prstGeom>
        </p:spPr>
        <p:txBody>
          <a:bodyPr vert="horz" lIns="91440" tIns="45720" rIns="91440" bIns="45720" rtlCol="0" anchor="ctr"/>
          <a:lstStyle>
            <a:lvl1pPr algn="r">
              <a:defRPr sz="800">
                <a:solidFill>
                  <a:schemeClr val="tx1"/>
                </a:solidFill>
                <a:latin typeface="Century Gothic" panose="020B0502020202020204" pitchFamily="34" charset="0"/>
              </a:defRPr>
            </a:lvl1pPr>
          </a:lstStyle>
          <a:p>
            <a:fld id="{6C18BEE6-5B63-421B-A0D5-22D4A81F5E7F}" type="slidenum">
              <a:rPr lang="en-GB" smtClean="0"/>
              <a:t>‹N°›</a:t>
            </a:fld>
            <a:endParaRPr lang="en-GB"/>
          </a:p>
        </p:txBody>
      </p:sp>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4269" y="6385341"/>
            <a:ext cx="818579" cy="357580"/>
          </a:xfrm>
          <a:prstGeom prst="rect">
            <a:avLst/>
          </a:prstGeom>
        </p:spPr>
      </p:pic>
    </p:spTree>
    <p:extLst>
      <p:ext uri="{BB962C8B-B14F-4D97-AF65-F5344CB8AC3E}">
        <p14:creationId xmlns:p14="http://schemas.microsoft.com/office/powerpoint/2010/main" val="412064840"/>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685983" rtl="0" eaLnBrk="1" latinLnBrk="0" hangingPunct="1">
        <a:lnSpc>
          <a:spcPct val="90000"/>
        </a:lnSpc>
        <a:spcBef>
          <a:spcPct val="0"/>
        </a:spcBef>
        <a:buNone/>
        <a:defRPr sz="2800" b="1" kern="1200">
          <a:solidFill>
            <a:schemeClr val="bg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5795" indent="-205795" algn="l" defTabSz="685983" rtl="0" eaLnBrk="1" latinLnBrk="0" hangingPunct="1">
        <a:lnSpc>
          <a:spcPct val="90000"/>
        </a:lnSpc>
        <a:spcBef>
          <a:spcPts val="1350"/>
        </a:spcBef>
        <a:buSzPct val="110000"/>
        <a:buFont typeface="Arial" pitchFamily="34" charset="0"/>
        <a:buChar char="▪"/>
        <a:defRPr sz="2400" kern="1200">
          <a:solidFill>
            <a:schemeClr val="bg1"/>
          </a:solidFill>
          <a:latin typeface="Century Gothic" panose="020B0502020202020204" pitchFamily="34" charset="0"/>
          <a:ea typeface="+mn-ea"/>
          <a:cs typeface="+mn-cs"/>
        </a:defRPr>
      </a:lvl1pPr>
      <a:lvl2pPr marL="512105" indent="-205795" algn="l" defTabSz="685983" rtl="0" eaLnBrk="1" latinLnBrk="0" hangingPunct="1">
        <a:lnSpc>
          <a:spcPct val="90000"/>
        </a:lnSpc>
        <a:spcBef>
          <a:spcPts val="450"/>
        </a:spcBef>
        <a:buSzPct val="110000"/>
        <a:buFont typeface="Arial" pitchFamily="34" charset="0"/>
        <a:buChar char="▪"/>
        <a:defRPr sz="1800" kern="1200">
          <a:solidFill>
            <a:schemeClr val="bg1"/>
          </a:solidFill>
          <a:latin typeface="Century Gothic" panose="020B0502020202020204" pitchFamily="34" charset="0"/>
          <a:ea typeface="+mn-ea"/>
          <a:cs typeface="+mn-cs"/>
        </a:defRPr>
      </a:lvl2pPr>
      <a:lvl3pPr marL="823179"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3pPr>
      <a:lvl4pPr marL="1131872"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4pPr>
      <a:lvl5pPr marL="1440564"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5pPr>
      <a:lvl6pPr marL="1749256"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6pPr>
      <a:lvl7pPr marL="2057949"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7pPr>
      <a:lvl8pPr marL="2366641"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8pPr>
      <a:lvl9pPr marL="2675333"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1A804F">
            <a:alpha val="25000"/>
          </a:srgbClr>
        </a:solidFill>
        <a:effectLst/>
      </p:bgPr>
    </p:bg>
    <p:spTree>
      <p:nvGrpSpPr>
        <p:cNvPr id="1" name=""/>
        <p:cNvGrpSpPr/>
        <p:nvPr/>
      </p:nvGrpSpPr>
      <p:grpSpPr>
        <a:xfrm>
          <a:off x="0" y="0"/>
          <a:ext cx="0" cy="0"/>
          <a:chOff x="0" y="0"/>
          <a:chExt cx="0" cy="0"/>
        </a:xfrm>
      </p:grpSpPr>
      <p:sp>
        <p:nvSpPr>
          <p:cNvPr id="7" name="TextBox 6"/>
          <p:cNvSpPr txBox="1"/>
          <p:nvPr/>
        </p:nvSpPr>
        <p:spPr>
          <a:xfrm>
            <a:off x="0" y="0"/>
            <a:ext cx="9144000" cy="6309320"/>
          </a:xfrm>
          <a:prstGeom prst="rect">
            <a:avLst/>
          </a:prstGeom>
          <a:solidFill>
            <a:srgbClr val="1A804F"/>
          </a:solidFill>
        </p:spPr>
        <p:txBody>
          <a:bodyPr wrap="square" rtlCol="0">
            <a:spAutoFit/>
          </a:bodyPr>
          <a:lstStyle/>
          <a:p>
            <a:endParaRPr lang="en-GB" dirty="0"/>
          </a:p>
        </p:txBody>
      </p:sp>
      <p:sp>
        <p:nvSpPr>
          <p:cNvPr id="2" name="Title Placeholder 1"/>
          <p:cNvSpPr>
            <a:spLocks noGrp="1"/>
          </p:cNvSpPr>
          <p:nvPr>
            <p:ph type="title"/>
          </p:nvPr>
        </p:nvSpPr>
        <p:spPr>
          <a:xfrm>
            <a:off x="534269" y="189723"/>
            <a:ext cx="8070179" cy="1144556"/>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534269" y="1905000"/>
            <a:ext cx="8070179"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3"/>
          </p:nvPr>
        </p:nvSpPr>
        <p:spPr>
          <a:xfrm>
            <a:off x="2109566" y="6446116"/>
            <a:ext cx="5259169" cy="236030"/>
          </a:xfrm>
          <a:prstGeom prst="rect">
            <a:avLst/>
          </a:prstGeom>
        </p:spPr>
        <p:txBody>
          <a:bodyPr vert="horz" lIns="91440" tIns="45720" rIns="91440" bIns="45720" rtlCol="0" anchor="ctr"/>
          <a:lstStyle>
            <a:lvl1pPr algn="l">
              <a:defRPr sz="800">
                <a:solidFill>
                  <a:schemeClr val="tx1"/>
                </a:solidFill>
                <a:latin typeface="Century Gothic" panose="020B0502020202020204" pitchFamily="34" charset="0"/>
              </a:defRPr>
            </a:lvl1pPr>
          </a:lstStyle>
          <a:p>
            <a:endParaRPr lang="en-GB"/>
          </a:p>
        </p:txBody>
      </p:sp>
      <p:sp>
        <p:nvSpPr>
          <p:cNvPr id="6" name="Slide Number Placeholder 5"/>
          <p:cNvSpPr>
            <a:spLocks noGrp="1"/>
          </p:cNvSpPr>
          <p:nvPr>
            <p:ph type="sldNum" sz="quarter" idx="4"/>
          </p:nvPr>
        </p:nvSpPr>
        <p:spPr>
          <a:xfrm>
            <a:off x="8125454" y="6446116"/>
            <a:ext cx="478994" cy="236030"/>
          </a:xfrm>
          <a:prstGeom prst="rect">
            <a:avLst/>
          </a:prstGeom>
        </p:spPr>
        <p:txBody>
          <a:bodyPr vert="horz" lIns="91440" tIns="45720" rIns="91440" bIns="45720" rtlCol="0" anchor="ctr"/>
          <a:lstStyle>
            <a:lvl1pPr algn="r">
              <a:defRPr sz="800">
                <a:solidFill>
                  <a:schemeClr val="tx1"/>
                </a:solidFill>
                <a:latin typeface="Century Gothic" panose="020B0502020202020204" pitchFamily="34" charset="0"/>
              </a:defRPr>
            </a:lvl1pPr>
          </a:lstStyle>
          <a:p>
            <a:fld id="{6C18BEE6-5B63-421B-A0D5-22D4A81F5E7F}" type="slidenum">
              <a:rPr lang="en-GB" smtClean="0"/>
              <a:t>‹N°›</a:t>
            </a:fld>
            <a:endParaRPr lang="en-GB"/>
          </a:p>
        </p:txBody>
      </p:sp>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4269" y="6385341"/>
            <a:ext cx="818579" cy="357580"/>
          </a:xfrm>
          <a:prstGeom prst="rect">
            <a:avLst/>
          </a:prstGeom>
        </p:spPr>
      </p:pic>
    </p:spTree>
    <p:extLst>
      <p:ext uri="{BB962C8B-B14F-4D97-AF65-F5344CB8AC3E}">
        <p14:creationId xmlns:p14="http://schemas.microsoft.com/office/powerpoint/2010/main" val="41206484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685983" rtl="0" eaLnBrk="1" latinLnBrk="0" hangingPunct="1">
        <a:lnSpc>
          <a:spcPct val="90000"/>
        </a:lnSpc>
        <a:spcBef>
          <a:spcPct val="0"/>
        </a:spcBef>
        <a:buNone/>
        <a:defRPr sz="2800" b="1" kern="1200">
          <a:solidFill>
            <a:schemeClr val="bg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5795" indent="-205795" algn="l" defTabSz="685983" rtl="0" eaLnBrk="1" latinLnBrk="0" hangingPunct="1">
        <a:lnSpc>
          <a:spcPct val="90000"/>
        </a:lnSpc>
        <a:spcBef>
          <a:spcPts val="1350"/>
        </a:spcBef>
        <a:buSzPct val="110000"/>
        <a:buFont typeface="Arial" pitchFamily="34" charset="0"/>
        <a:buChar char="▪"/>
        <a:defRPr sz="2400" kern="1200">
          <a:solidFill>
            <a:schemeClr val="bg1"/>
          </a:solidFill>
          <a:latin typeface="Century Gothic" panose="020B0502020202020204" pitchFamily="34" charset="0"/>
          <a:ea typeface="+mn-ea"/>
          <a:cs typeface="+mn-cs"/>
        </a:defRPr>
      </a:lvl1pPr>
      <a:lvl2pPr marL="512105" indent="-205795" algn="l" defTabSz="685983" rtl="0" eaLnBrk="1" latinLnBrk="0" hangingPunct="1">
        <a:lnSpc>
          <a:spcPct val="90000"/>
        </a:lnSpc>
        <a:spcBef>
          <a:spcPts val="450"/>
        </a:spcBef>
        <a:buSzPct val="110000"/>
        <a:buFont typeface="Arial" pitchFamily="34" charset="0"/>
        <a:buChar char="▪"/>
        <a:defRPr sz="1800" kern="1200">
          <a:solidFill>
            <a:schemeClr val="bg1"/>
          </a:solidFill>
          <a:latin typeface="Century Gothic" panose="020B0502020202020204" pitchFamily="34" charset="0"/>
          <a:ea typeface="+mn-ea"/>
          <a:cs typeface="+mn-cs"/>
        </a:defRPr>
      </a:lvl2pPr>
      <a:lvl3pPr marL="823179"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3pPr>
      <a:lvl4pPr marL="1131872"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4pPr>
      <a:lvl5pPr marL="1440564"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5pPr>
      <a:lvl6pPr marL="1749256"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6pPr>
      <a:lvl7pPr marL="2057949"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7pPr>
      <a:lvl8pPr marL="2366641"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8pPr>
      <a:lvl9pPr marL="2675333"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p4ges.org/" TargetMode="External"/><Relationship Id="rId7" Type="http://schemas.openxmlformats.org/officeDocument/2006/relationships/image" Target="../media/image45.tif"/><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twitter.com/P4G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2.jpe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2359" y="1807354"/>
            <a:ext cx="7810081" cy="1056934"/>
          </a:xfrm>
        </p:spPr>
        <p:txBody>
          <a:bodyPr>
            <a:noAutofit/>
          </a:bodyPr>
          <a:lstStyle/>
          <a:p>
            <a:pPr>
              <a:lnSpc>
                <a:spcPct val="100000"/>
              </a:lnSpc>
            </a:pPr>
            <a:r>
              <a:rPr lang="en-GB" sz="3200" dirty="0" smtClean="0"/>
              <a:t>Distributive equity in a protected area safeguard project in Madagascar </a:t>
            </a:r>
            <a:endParaRPr lang="en-GB" sz="3200" dirty="0"/>
          </a:p>
        </p:txBody>
      </p:sp>
      <p:sp>
        <p:nvSpPr>
          <p:cNvPr id="5" name="TextBox 4"/>
          <p:cNvSpPr txBox="1"/>
          <p:nvPr/>
        </p:nvSpPr>
        <p:spPr>
          <a:xfrm>
            <a:off x="755576" y="5695892"/>
            <a:ext cx="8674144" cy="369332"/>
          </a:xfrm>
          <a:prstGeom prst="rect">
            <a:avLst/>
          </a:prstGeom>
          <a:noFill/>
        </p:spPr>
        <p:txBody>
          <a:bodyPr wrap="square" rtlCol="0">
            <a:spAutoFit/>
          </a:bodyPr>
          <a:lstStyle/>
          <a:p>
            <a:r>
              <a:rPr lang="en-GB" b="1" dirty="0" smtClean="0">
                <a:solidFill>
                  <a:schemeClr val="bg1"/>
                </a:solidFill>
              </a:rPr>
              <a:t>Alexandra </a:t>
            </a:r>
            <a:r>
              <a:rPr lang="en-GB" b="1" dirty="0" err="1" smtClean="0">
                <a:solidFill>
                  <a:schemeClr val="bg1"/>
                </a:solidFill>
              </a:rPr>
              <a:t>Rasoamanana</a:t>
            </a:r>
            <a:r>
              <a:rPr lang="en-GB" b="1" dirty="0" smtClean="0">
                <a:solidFill>
                  <a:schemeClr val="bg1"/>
                </a:solidFill>
              </a:rPr>
              <a:t>, Kate Schreckenberg, Mahesh </a:t>
            </a:r>
            <a:r>
              <a:rPr lang="en-GB" b="1" dirty="0" err="1" smtClean="0">
                <a:solidFill>
                  <a:schemeClr val="bg1"/>
                </a:solidFill>
              </a:rPr>
              <a:t>Poudyal</a:t>
            </a:r>
            <a:r>
              <a:rPr lang="en-GB" b="1" dirty="0" smtClean="0">
                <a:solidFill>
                  <a:schemeClr val="bg1"/>
                </a:solidFill>
              </a:rPr>
              <a:t>, Julia Jones</a:t>
            </a:r>
            <a:endParaRPr lang="en-GB" b="1"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3089120"/>
            <a:ext cx="3222303" cy="2416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700" b="18711"/>
          <a:stretch/>
        </p:blipFill>
        <p:spPr bwMode="auto">
          <a:xfrm>
            <a:off x="302168" y="2750045"/>
            <a:ext cx="2318123" cy="2753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4224" y="2898627"/>
            <a:ext cx="3234928" cy="298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Tree>
    <p:extLst>
      <p:ext uri="{BB962C8B-B14F-4D97-AF65-F5344CB8AC3E}">
        <p14:creationId xmlns:p14="http://schemas.microsoft.com/office/powerpoint/2010/main" val="231291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86344"/>
          </a:xfrm>
        </p:spPr>
        <p:txBody>
          <a:bodyPr anchor="ctr">
            <a:noAutofit/>
          </a:bodyPr>
          <a:lstStyle/>
          <a:p>
            <a:r>
              <a:rPr lang="en-GB" dirty="0"/>
              <a:t>Impacts of Access, Food Security, and COBA Membership on PAP Identification</a:t>
            </a:r>
          </a:p>
        </p:txBody>
      </p:sp>
      <p:sp>
        <p:nvSpPr>
          <p:cNvPr id="3" name="Slide Number Placeholder 2"/>
          <p:cNvSpPr>
            <a:spLocks noGrp="1"/>
          </p:cNvSpPr>
          <p:nvPr>
            <p:ph type="sldNum" sz="quarter" idx="12"/>
          </p:nvPr>
        </p:nvSpPr>
        <p:spPr/>
        <p:txBody>
          <a:bodyPr/>
          <a:lstStyle/>
          <a:p>
            <a:fld id="{8A17D847-F19E-4969-B510-F19B46566093}" type="slidenum">
              <a:rPr lang="en-GB" smtClean="0"/>
              <a:t>10</a:t>
            </a:fld>
            <a:endParaRPr lang="en-GB"/>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86344"/>
            <a:ext cx="9144000" cy="5522976"/>
          </a:xfrm>
          <a:prstGeom prst="rect">
            <a:avLst/>
          </a:prstGeom>
        </p:spPr>
      </p:pic>
      <p:cxnSp>
        <p:nvCxnSpPr>
          <p:cNvPr id="31" name="Straight Arrow Connector 30"/>
          <p:cNvCxnSpPr/>
          <p:nvPr/>
        </p:nvCxnSpPr>
        <p:spPr>
          <a:xfrm>
            <a:off x="2771800" y="5157192"/>
            <a:ext cx="5184576" cy="0"/>
          </a:xfrm>
          <a:prstGeom prst="straightConnector1">
            <a:avLst/>
          </a:prstGeom>
          <a:ln w="38100">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2339753" y="1484784"/>
            <a:ext cx="432047" cy="3672409"/>
            <a:chOff x="2339753" y="1484784"/>
            <a:chExt cx="432047" cy="3672409"/>
          </a:xfrm>
        </p:grpSpPr>
        <p:cxnSp>
          <p:nvCxnSpPr>
            <p:cNvPr id="28" name="Straight Arrow Connector 27"/>
            <p:cNvCxnSpPr/>
            <p:nvPr/>
          </p:nvCxnSpPr>
          <p:spPr>
            <a:xfrm flipH="1">
              <a:off x="2339753" y="5157192"/>
              <a:ext cx="432046" cy="1"/>
            </a:xfrm>
            <a:prstGeom prst="straightConnector1">
              <a:avLst/>
            </a:prstGeom>
            <a:ln w="38100">
              <a:solidFill>
                <a:srgbClr val="7A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771800" y="1484784"/>
              <a:ext cx="0" cy="3672408"/>
            </a:xfrm>
            <a:prstGeom prst="line">
              <a:avLst/>
            </a:prstGeom>
            <a:ln w="38100">
              <a:solidFill>
                <a:srgbClr val="7A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2339753" y="1484784"/>
              <a:ext cx="432046" cy="0"/>
            </a:xfrm>
            <a:prstGeom prst="line">
              <a:avLst/>
            </a:prstGeom>
            <a:ln w="38100">
              <a:solidFill>
                <a:srgbClr val="7A0000"/>
              </a:solidFill>
              <a:prstDash val="dash"/>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2771800" y="1484784"/>
            <a:ext cx="5184576" cy="3672408"/>
            <a:chOff x="2771800" y="1484784"/>
            <a:chExt cx="5184576" cy="3672408"/>
          </a:xfrm>
        </p:grpSpPr>
        <p:cxnSp>
          <p:nvCxnSpPr>
            <p:cNvPr id="55" name="Straight Arrow Connector 54"/>
            <p:cNvCxnSpPr/>
            <p:nvPr/>
          </p:nvCxnSpPr>
          <p:spPr>
            <a:xfrm>
              <a:off x="2771800" y="1484784"/>
              <a:ext cx="216024" cy="864096"/>
            </a:xfrm>
            <a:prstGeom prst="straightConnector1">
              <a:avLst/>
            </a:prstGeom>
            <a:ln w="28575">
              <a:solidFill>
                <a:schemeClr val="accent6">
                  <a:lumMod val="7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987824" y="2348880"/>
              <a:ext cx="1080120" cy="936104"/>
            </a:xfrm>
            <a:prstGeom prst="straightConnector1">
              <a:avLst/>
            </a:prstGeom>
            <a:ln w="28575">
              <a:solidFill>
                <a:srgbClr val="0070C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067944" y="3284984"/>
              <a:ext cx="2520280" cy="936104"/>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6588224" y="4221088"/>
              <a:ext cx="1368152" cy="936104"/>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grpSp>
      <p:sp>
        <p:nvSpPr>
          <p:cNvPr id="15" name="TextBox 4"/>
          <p:cNvSpPr txBox="1"/>
          <p:nvPr/>
        </p:nvSpPr>
        <p:spPr>
          <a:xfrm>
            <a:off x="6012160" y="1484784"/>
            <a:ext cx="3131840" cy="1481046"/>
          </a:xfrm>
          <a:prstGeom prst="rect">
            <a:avLst/>
          </a:prstGeom>
          <a:solidFill>
            <a:schemeClr val="bg1"/>
          </a:solidFill>
          <a:ln w="12700">
            <a:solidFill>
              <a:schemeClr val="tx1"/>
            </a:solidFill>
          </a:ln>
        </p:spPr>
        <p:txBody>
          <a:bodyPr wrap="square" rtlCol="0">
            <a:spAutoFit/>
          </a:bodyPr>
          <a:lstStyle/>
          <a:p>
            <a:pPr>
              <a:lnSpc>
                <a:spcPct val="120000"/>
              </a:lnSpc>
            </a:pPr>
            <a:r>
              <a:rPr lang="en-GB" sz="1200" b="1" dirty="0" smtClean="0"/>
              <a:t>HHs with </a:t>
            </a:r>
            <a:r>
              <a:rPr lang="en-GB" sz="1200" b="1" dirty="0" smtClean="0">
                <a:solidFill>
                  <a:srgbClr val="FF0000"/>
                </a:solidFill>
              </a:rPr>
              <a:t>decision-making member (in COBA)</a:t>
            </a:r>
            <a:r>
              <a:rPr lang="en-GB" sz="1200" b="1" dirty="0" smtClean="0"/>
              <a:t>, </a:t>
            </a:r>
            <a:r>
              <a:rPr lang="en-GB" sz="1200" b="1" dirty="0" smtClean="0">
                <a:solidFill>
                  <a:srgbClr val="0070C0"/>
                </a:solidFill>
              </a:rPr>
              <a:t>high food security </a:t>
            </a:r>
            <a:r>
              <a:rPr lang="en-GB" sz="1200" b="1" dirty="0" smtClean="0"/>
              <a:t>&amp; </a:t>
            </a:r>
            <a:r>
              <a:rPr lang="en-GB" sz="1200" b="1" dirty="0" smtClean="0">
                <a:solidFill>
                  <a:schemeClr val="accent6">
                    <a:lumMod val="75000"/>
                  </a:schemeClr>
                </a:solidFill>
              </a:rPr>
              <a:t>close to access point </a:t>
            </a:r>
            <a:r>
              <a:rPr lang="en-GB" sz="1200" b="1" dirty="0" smtClean="0"/>
              <a:t>are </a:t>
            </a:r>
            <a:r>
              <a:rPr lang="en-GB" sz="1600" b="1" dirty="0" smtClean="0">
                <a:solidFill>
                  <a:srgbClr val="7A0000"/>
                </a:solidFill>
              </a:rPr>
              <a:t>&gt;20 x </a:t>
            </a:r>
            <a:r>
              <a:rPr lang="en-GB" sz="1200" b="1" dirty="0" smtClean="0">
                <a:solidFill>
                  <a:srgbClr val="7A0000"/>
                </a:solidFill>
              </a:rPr>
              <a:t>more likely to be identified as PAPs</a:t>
            </a:r>
            <a:r>
              <a:rPr lang="en-GB" sz="1200" b="1" dirty="0" smtClean="0"/>
              <a:t> compared to those </a:t>
            </a:r>
            <a:r>
              <a:rPr lang="en-GB" sz="1200" b="1" dirty="0" smtClean="0">
                <a:solidFill>
                  <a:srgbClr val="FF0000"/>
                </a:solidFill>
              </a:rPr>
              <a:t>without membership</a:t>
            </a:r>
            <a:r>
              <a:rPr lang="en-GB" sz="1200" b="1" dirty="0" smtClean="0"/>
              <a:t>, </a:t>
            </a:r>
            <a:r>
              <a:rPr lang="en-GB" sz="1200" b="1" dirty="0" smtClean="0">
                <a:solidFill>
                  <a:srgbClr val="0070C0"/>
                </a:solidFill>
              </a:rPr>
              <a:t>low food security</a:t>
            </a:r>
            <a:r>
              <a:rPr lang="en-GB" sz="1200" b="1" dirty="0" smtClean="0"/>
              <a:t> &amp; </a:t>
            </a:r>
            <a:r>
              <a:rPr lang="en-GB" sz="1200" b="1" dirty="0" smtClean="0">
                <a:solidFill>
                  <a:schemeClr val="accent6">
                    <a:lumMod val="75000"/>
                  </a:schemeClr>
                </a:solidFill>
              </a:rPr>
              <a:t>far from access point </a:t>
            </a:r>
            <a:endParaRPr lang="en-GB" sz="1200" b="1" dirty="0">
              <a:solidFill>
                <a:schemeClr val="accent6">
                  <a:lumMod val="75000"/>
                </a:schemeClr>
              </a:solidFill>
            </a:endParaRPr>
          </a:p>
        </p:txBody>
      </p:sp>
      <p:sp>
        <p:nvSpPr>
          <p:cNvPr id="16" name="Rectangle 15"/>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Tree>
    <p:extLst>
      <p:ext uri="{BB962C8B-B14F-4D97-AF65-F5344CB8AC3E}">
        <p14:creationId xmlns:p14="http://schemas.microsoft.com/office/powerpoint/2010/main" val="6798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3B167E-EA96-4147-81DE-549160052C22}" type="slidenum">
              <a:rPr lang="en-GB" smtClean="0"/>
              <a:t>11</a:t>
            </a:fld>
            <a:endParaRPr lang="en-GB"/>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5010" y="1196752"/>
            <a:ext cx="7839478" cy="4853136"/>
          </a:xfrm>
          <a:prstGeom prst="rect">
            <a:avLst/>
          </a:prstGeom>
        </p:spPr>
      </p:pic>
      <p:sp>
        <p:nvSpPr>
          <p:cNvPr id="7" name="Title 1"/>
          <p:cNvSpPr txBox="1">
            <a:spLocks/>
          </p:cNvSpPr>
          <p:nvPr/>
        </p:nvSpPr>
        <p:spPr>
          <a:xfrm>
            <a:off x="323528" y="-87636"/>
            <a:ext cx="8905712" cy="1086274"/>
          </a:xfrm>
          <a:prstGeom prst="rect">
            <a:avLst/>
          </a:prstGeom>
        </p:spPr>
        <p:txBody>
          <a:bodyPr vert="horz" lIns="91440" tIns="45720" rIns="91440" bIns="45720" rtlCol="0" anchor="b">
            <a:noAutofit/>
          </a:bodyPr>
          <a:lstStyle>
            <a:lvl1pPr algn="l" defTabSz="685983" rtl="0" eaLnBrk="1" latinLnBrk="0" hangingPunct="1">
              <a:lnSpc>
                <a:spcPct val="90000"/>
              </a:lnSpc>
              <a:spcBef>
                <a:spcPct val="0"/>
              </a:spcBef>
              <a:buNone/>
              <a:defRPr sz="32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GB" sz="2400" b="0" dirty="0">
                <a:latin typeface="Century Gothic" panose="020B0502020202020204" pitchFamily="34" charset="0"/>
              </a:rPr>
              <a:t>Many households </a:t>
            </a:r>
            <a:r>
              <a:rPr lang="en-GB" sz="2400" b="0" dirty="0" smtClean="0">
                <a:latin typeface="Century Gothic" panose="020B0502020202020204" pitchFamily="34" charset="0"/>
              </a:rPr>
              <a:t>(and an entire community) were not </a:t>
            </a:r>
            <a:r>
              <a:rPr lang="en-GB" sz="2400" b="0" dirty="0">
                <a:latin typeface="Century Gothic" panose="020B0502020202020204" pitchFamily="34" charset="0"/>
              </a:rPr>
              <a:t>identified as </a:t>
            </a:r>
            <a:r>
              <a:rPr lang="en-GB" sz="2400" b="0" dirty="0" smtClean="0">
                <a:latin typeface="Century Gothic" panose="020B0502020202020204" pitchFamily="34" charset="0"/>
              </a:rPr>
              <a:t>beneficiaries of the safeguard project </a:t>
            </a:r>
            <a:endParaRPr lang="en-GB" sz="2400" b="0" dirty="0">
              <a:latin typeface="Century Gothic" panose="020B0502020202020204" pitchFamily="34" charset="0"/>
            </a:endParaRPr>
          </a:p>
        </p:txBody>
      </p:sp>
      <p:sp>
        <p:nvSpPr>
          <p:cNvPr id="9" name="TextBox 8"/>
          <p:cNvSpPr txBox="1"/>
          <p:nvPr/>
        </p:nvSpPr>
        <p:spPr>
          <a:xfrm rot="16200000">
            <a:off x="-443755" y="4686947"/>
            <a:ext cx="1631476" cy="646331"/>
          </a:xfrm>
          <a:prstGeom prst="rect">
            <a:avLst/>
          </a:prstGeom>
          <a:noFill/>
        </p:spPr>
        <p:txBody>
          <a:bodyPr wrap="square" rtlCol="0">
            <a:spAutoFit/>
          </a:bodyPr>
          <a:lstStyle/>
          <a:p>
            <a:pPr algn="r"/>
            <a:r>
              <a:rPr lang="en-GB" dirty="0">
                <a:solidFill>
                  <a:schemeClr val="bg1"/>
                </a:solidFill>
              </a:rPr>
              <a:t>Inside CAZ boundary</a:t>
            </a:r>
          </a:p>
        </p:txBody>
      </p:sp>
      <p:grpSp>
        <p:nvGrpSpPr>
          <p:cNvPr id="16" name="Groupe 15"/>
          <p:cNvGrpSpPr/>
          <p:nvPr/>
        </p:nvGrpSpPr>
        <p:grpSpPr>
          <a:xfrm>
            <a:off x="110900" y="1700808"/>
            <a:ext cx="917900" cy="4109805"/>
            <a:chOff x="110900" y="1718700"/>
            <a:chExt cx="917900" cy="4109805"/>
          </a:xfrm>
        </p:grpSpPr>
        <p:sp>
          <p:nvSpPr>
            <p:cNvPr id="8" name="TextBox 7"/>
            <p:cNvSpPr txBox="1"/>
            <p:nvPr/>
          </p:nvSpPr>
          <p:spPr>
            <a:xfrm rot="16200000">
              <a:off x="-289813" y="2541995"/>
              <a:ext cx="1447758" cy="646331"/>
            </a:xfrm>
            <a:prstGeom prst="rect">
              <a:avLst/>
            </a:prstGeom>
            <a:noFill/>
          </p:spPr>
          <p:txBody>
            <a:bodyPr wrap="square" rtlCol="0">
              <a:spAutoFit/>
            </a:bodyPr>
            <a:lstStyle/>
            <a:p>
              <a:r>
                <a:rPr lang="en-GB" dirty="0">
                  <a:solidFill>
                    <a:schemeClr val="bg1"/>
                  </a:solidFill>
                </a:rPr>
                <a:t>Outside PA boundary</a:t>
              </a:r>
            </a:p>
          </p:txBody>
        </p:sp>
        <p:grpSp>
          <p:nvGrpSpPr>
            <p:cNvPr id="14" name="Groupe 13"/>
            <p:cNvGrpSpPr/>
            <p:nvPr/>
          </p:nvGrpSpPr>
          <p:grpSpPr>
            <a:xfrm>
              <a:off x="1011088" y="1718700"/>
              <a:ext cx="17712" cy="4109805"/>
              <a:chOff x="551200" y="1940083"/>
              <a:chExt cx="17712" cy="4109805"/>
            </a:xfrm>
          </p:grpSpPr>
          <p:cxnSp>
            <p:nvCxnSpPr>
              <p:cNvPr id="13" name="Straight Arrow Connector 12"/>
              <p:cNvCxnSpPr/>
              <p:nvPr/>
            </p:nvCxnSpPr>
            <p:spPr>
              <a:xfrm flipV="1">
                <a:off x="551200" y="1940083"/>
                <a:ext cx="0" cy="206498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51200" y="4005064"/>
                <a:ext cx="17712" cy="204482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17" name="Ellipse 16"/>
          <p:cNvSpPr/>
          <p:nvPr/>
        </p:nvSpPr>
        <p:spPr>
          <a:xfrm>
            <a:off x="6012160" y="3623320"/>
            <a:ext cx="864096" cy="16778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Tree>
    <p:extLst>
      <p:ext uri="{BB962C8B-B14F-4D97-AF65-F5344CB8AC3E}">
        <p14:creationId xmlns:p14="http://schemas.microsoft.com/office/powerpoint/2010/main" val="101416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92" y="1279070"/>
            <a:ext cx="9042660" cy="1077218"/>
          </a:xfrm>
          <a:prstGeom prst="rect">
            <a:avLst/>
          </a:prstGeom>
          <a:noFill/>
        </p:spPr>
        <p:txBody>
          <a:bodyPr wrap="square" rtlCol="0">
            <a:spAutoFit/>
          </a:bodyPr>
          <a:lstStyle/>
          <a:p>
            <a:r>
              <a:rPr lang="en-GB" sz="3200" b="1" dirty="0" smtClean="0">
                <a:solidFill>
                  <a:schemeClr val="bg1"/>
                </a:solidFill>
                <a:latin typeface="Century Gothic" charset="0"/>
                <a:ea typeface="Century Gothic" charset="0"/>
                <a:cs typeface="Century Gothic" charset="0"/>
              </a:rPr>
              <a:t>Median NPV of Opportunity Costs Estimated</a:t>
            </a:r>
            <a:r>
              <a:rPr lang="en-GB" sz="3200" b="1" smtClean="0">
                <a:solidFill>
                  <a:schemeClr val="bg1"/>
                </a:solidFill>
                <a:latin typeface="Century Gothic" charset="0"/>
                <a:ea typeface="Century Gothic" charset="0"/>
                <a:cs typeface="Century Gothic" charset="0"/>
              </a:rPr>
              <a:t>: </a:t>
            </a:r>
          </a:p>
          <a:p>
            <a:r>
              <a:rPr lang="en-GB" sz="3200" b="1" dirty="0" smtClean="0">
                <a:solidFill>
                  <a:schemeClr val="bg1"/>
                </a:solidFill>
                <a:latin typeface="Century Gothic" charset="0"/>
                <a:ea typeface="Century Gothic" charset="0"/>
                <a:cs typeface="Century Gothic" charset="0"/>
              </a:rPr>
              <a:t>US $2500 /</a:t>
            </a:r>
            <a:r>
              <a:rPr lang="en-GB" sz="3200" b="1" dirty="0" err="1" smtClean="0">
                <a:solidFill>
                  <a:schemeClr val="bg1"/>
                </a:solidFill>
                <a:latin typeface="Century Gothic" charset="0"/>
                <a:ea typeface="Century Gothic" charset="0"/>
                <a:cs typeface="Century Gothic" charset="0"/>
              </a:rPr>
              <a:t>hh</a:t>
            </a:r>
            <a:endParaRPr lang="en-GB" sz="3200" b="1" dirty="0">
              <a:solidFill>
                <a:schemeClr val="bg1"/>
              </a:solidFill>
              <a:latin typeface="Century Gothic" charset="0"/>
              <a:ea typeface="Century Gothic" charset="0"/>
              <a:cs typeface="Century Gothic"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3" y="755412"/>
            <a:ext cx="9163720" cy="5552655"/>
          </a:xfrm>
          <a:prstGeom prst="rect">
            <a:avLst/>
          </a:prstGeom>
        </p:spPr>
      </p:pic>
      <p:sp>
        <p:nvSpPr>
          <p:cNvPr id="243" name="Shape 243"/>
          <p:cNvSpPr>
            <a:spLocks noGrp="1"/>
          </p:cNvSpPr>
          <p:nvPr>
            <p:ph type="sldNum" sz="quarter" idx="4294967295"/>
          </p:nvPr>
        </p:nvSpPr>
        <p:spPr>
          <a:xfrm>
            <a:off x="8460432" y="6460368"/>
            <a:ext cx="374891" cy="27449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
        <p:nvSpPr>
          <p:cNvPr id="244" name="Shape 244"/>
          <p:cNvSpPr>
            <a:spLocks noGrp="1"/>
          </p:cNvSpPr>
          <p:nvPr>
            <p:ph type="title"/>
          </p:nvPr>
        </p:nvSpPr>
        <p:spPr>
          <a:xfrm>
            <a:off x="290168" y="45576"/>
            <a:ext cx="8545155" cy="596621"/>
          </a:xfrm>
          <a:prstGeom prst="rect">
            <a:avLst/>
          </a:prstGeom>
        </p:spPr>
        <p:txBody>
          <a:bodyPr>
            <a:noAutofit/>
          </a:bodyPr>
          <a:lstStyle>
            <a:lvl1pPr defTabSz="917082">
              <a:defRPr sz="3759"/>
            </a:lvl1pPr>
          </a:lstStyle>
          <a:p>
            <a:r>
              <a:rPr sz="2400" dirty="0"/>
              <a:t>Estimated opportunity costs vs total household income</a:t>
            </a:r>
          </a:p>
        </p:txBody>
      </p:sp>
      <p:sp>
        <p:nvSpPr>
          <p:cNvPr id="247" name="Shape 247"/>
          <p:cNvSpPr/>
          <p:nvPr/>
        </p:nvSpPr>
        <p:spPr>
          <a:xfrm>
            <a:off x="290168" y="903056"/>
            <a:ext cx="8676583" cy="2669960"/>
          </a:xfrm>
          <a:prstGeom prst="rect">
            <a:avLst/>
          </a:prstGeom>
          <a:solidFill>
            <a:schemeClr val="accent6">
              <a:lumOff val="-9568"/>
            </a:schemeClr>
          </a:solidFill>
          <a:ln w="12700">
            <a:miter lim="400000"/>
          </a:ln>
          <a:extLst>
            <a:ext uri="{C572A759-6A51-4108-AA02-DFA0A04FC94B}">
              <ma14:wrappingTextBoxFlag xmlns:ma14="http://schemas.microsoft.com/office/mac/drawingml/2011/main" xmlns="" val="1"/>
            </a:ext>
          </a:extLst>
        </p:spPr>
        <p:txBody>
          <a:bodyPr wrap="square" lIns="45719" tIns="45719" rIns="45719" bIns="45719" anchor="ctr">
            <a:spAutoFit/>
          </a:bodyPr>
          <a:lstStyle/>
          <a:p>
            <a:pPr defTabSz="685958">
              <a:lnSpc>
                <a:spcPct val="120000"/>
              </a:lnSpc>
              <a:spcBef>
                <a:spcPts val="1266"/>
              </a:spcBef>
              <a:defRPr sz="3200" b="1">
                <a:solidFill>
                  <a:srgbClr val="FFFFFF"/>
                </a:solidFill>
                <a:latin typeface="Century Gothic"/>
                <a:ea typeface="Century Gothic"/>
                <a:cs typeface="Century Gothic"/>
                <a:sym typeface="Century Gothic"/>
              </a:defRPr>
            </a:pPr>
            <a:r>
              <a:rPr sz="2250" dirty="0"/>
              <a:t>Safeguards assessment: loss/hh ~ US $</a:t>
            </a:r>
            <a:r>
              <a:rPr sz="2250" dirty="0" smtClean="0"/>
              <a:t>120/year</a:t>
            </a:r>
            <a:r>
              <a:rPr lang="en-GB" sz="2250" dirty="0"/>
              <a:t> </a:t>
            </a:r>
            <a:endParaRPr lang="en-GB" sz="2250" dirty="0" smtClean="0"/>
          </a:p>
          <a:p>
            <a:pPr defTabSz="685958">
              <a:lnSpc>
                <a:spcPct val="120000"/>
              </a:lnSpc>
              <a:spcBef>
                <a:spcPts val="1266"/>
              </a:spcBef>
              <a:defRPr sz="3200" b="1">
                <a:solidFill>
                  <a:srgbClr val="FFFFFF"/>
                </a:solidFill>
                <a:latin typeface="Century Gothic"/>
                <a:ea typeface="Century Gothic"/>
                <a:cs typeface="Century Gothic"/>
                <a:sym typeface="Century Gothic"/>
              </a:defRPr>
            </a:pPr>
            <a:r>
              <a:rPr lang="en-GB" sz="2250" dirty="0" smtClean="0"/>
              <a:t>Our Estimation (r: 5%, t: 60 years,) </a:t>
            </a:r>
            <a:r>
              <a:rPr lang="en-GB" sz="2250" dirty="0"/>
              <a:t>loss/</a:t>
            </a:r>
            <a:r>
              <a:rPr lang="en-GB" sz="2250" dirty="0" err="1"/>
              <a:t>hh</a:t>
            </a:r>
            <a:r>
              <a:rPr lang="en-GB" sz="2250" dirty="0"/>
              <a:t> ~ US $</a:t>
            </a:r>
            <a:r>
              <a:rPr lang="en-GB" sz="2250" dirty="0" smtClean="0"/>
              <a:t>180/year </a:t>
            </a:r>
            <a:endParaRPr lang="en-GB" sz="2250" dirty="0"/>
          </a:p>
          <a:p>
            <a:pPr defTabSz="685958">
              <a:lnSpc>
                <a:spcPct val="120000"/>
              </a:lnSpc>
              <a:spcBef>
                <a:spcPts val="1266"/>
              </a:spcBef>
              <a:defRPr sz="3200" b="1">
                <a:solidFill>
                  <a:srgbClr val="FFFFFF"/>
                </a:solidFill>
                <a:latin typeface="Century Gothic"/>
                <a:ea typeface="Century Gothic"/>
                <a:cs typeface="Century Gothic"/>
                <a:sym typeface="Century Gothic"/>
              </a:defRPr>
            </a:pPr>
            <a:r>
              <a:rPr sz="2250" dirty="0" smtClean="0"/>
              <a:t>Around </a:t>
            </a:r>
            <a:r>
              <a:rPr sz="2250" dirty="0"/>
              <a:t>1800 households identified to receive compensation</a:t>
            </a:r>
            <a:endParaRPr lang="en-GB" sz="2250" dirty="0"/>
          </a:p>
          <a:p>
            <a:pPr defTabSz="685958">
              <a:lnSpc>
                <a:spcPct val="120000"/>
              </a:lnSpc>
              <a:spcBef>
                <a:spcPts val="1266"/>
              </a:spcBef>
              <a:defRPr sz="3200" b="1">
                <a:solidFill>
                  <a:srgbClr val="FFFFFF"/>
                </a:solidFill>
                <a:latin typeface="Century Gothic"/>
                <a:ea typeface="Century Gothic"/>
                <a:cs typeface="Century Gothic"/>
                <a:sym typeface="Century Gothic"/>
              </a:defRPr>
            </a:pPr>
            <a:r>
              <a:rPr lang="en-GB" sz="2250" dirty="0"/>
              <a:t>Only 853 households (&lt;50%) have actually received compensation (WB 2015)</a:t>
            </a:r>
            <a:endParaRPr sz="2250" dirty="0"/>
          </a:p>
        </p:txBody>
      </p:sp>
      <p:sp>
        <p:nvSpPr>
          <p:cNvPr id="248" name="Shape 248"/>
          <p:cNvSpPr/>
          <p:nvPr/>
        </p:nvSpPr>
        <p:spPr>
          <a:xfrm>
            <a:off x="290168" y="3705350"/>
            <a:ext cx="8676583" cy="2400655"/>
          </a:xfrm>
          <a:prstGeom prst="rect">
            <a:avLst/>
          </a:prstGeom>
          <a:solidFill>
            <a:schemeClr val="accent6">
              <a:lumOff val="-9568"/>
            </a:schemeClr>
          </a:solidFill>
          <a:ln w="12700">
            <a:miter lim="400000"/>
          </a:ln>
          <a:extLst>
            <a:ext uri="{C572A759-6A51-4108-AA02-DFA0A04FC94B}">
              <ma14:wrappingTextBoxFlag xmlns:ma14="http://schemas.microsoft.com/office/mac/drawingml/2011/main" xmlns="" val="1"/>
            </a:ext>
          </a:extLst>
        </p:spPr>
        <p:txBody>
          <a:bodyPr wrap="square" lIns="45719" tIns="45719" rIns="45719" bIns="45719" anchor="ctr">
            <a:spAutoFit/>
          </a:bodyPr>
          <a:lstStyle>
            <a:lvl1pPr defTabSz="975620">
              <a:lnSpc>
                <a:spcPct val="120000"/>
              </a:lnSpc>
              <a:spcBef>
                <a:spcPts val="1800"/>
              </a:spcBef>
              <a:defRPr sz="3200" b="1">
                <a:solidFill>
                  <a:srgbClr val="FFFFFF"/>
                </a:solidFill>
                <a:latin typeface="Century Gothic"/>
                <a:ea typeface="Century Gothic"/>
                <a:cs typeface="Century Gothic"/>
                <a:sym typeface="Century Gothic"/>
              </a:defRPr>
            </a:lvl1pPr>
          </a:lstStyle>
          <a:p>
            <a:r>
              <a:rPr sz="2250" dirty="0"/>
              <a:t>Only 50% of the </a:t>
            </a:r>
            <a:r>
              <a:rPr sz="2250" i="1" dirty="0"/>
              <a:t>potentially eligible households</a:t>
            </a:r>
            <a:r>
              <a:rPr sz="2250" dirty="0"/>
              <a:t> in/around CAZ protected area</a:t>
            </a:r>
            <a:r>
              <a:rPr lang="en-GB" sz="2250" dirty="0"/>
              <a:t> officially identified for safeguards compensation</a:t>
            </a:r>
          </a:p>
          <a:p>
            <a:r>
              <a:rPr lang="en-GB" sz="2250" dirty="0">
                <a:solidFill>
                  <a:schemeClr val="accent2"/>
                </a:solidFill>
              </a:rPr>
              <a:t>Less than 25% of the potentially eligible households have received compensation</a:t>
            </a:r>
            <a:endParaRPr sz="2250" dirty="0">
              <a:solidFill>
                <a:schemeClr val="accent2"/>
              </a:solidFill>
            </a:endParaRPr>
          </a:p>
        </p:txBody>
      </p:sp>
      <p:sp>
        <p:nvSpPr>
          <p:cNvPr id="12" name="Rectangle 11"/>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Tree>
    <p:extLst>
      <p:ext uri="{BB962C8B-B14F-4D97-AF65-F5344CB8AC3E}">
        <p14:creationId xmlns:p14="http://schemas.microsoft.com/office/powerpoint/2010/main" val="385535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
                                        </p:tgtEl>
                                        <p:attrNameLst>
                                          <p:attrName>style.opacity</p:attrName>
                                        </p:attrNameLst>
                                      </p:cBhvr>
                                      <p:to>
                                        <p:strVal val="0.25"/>
                                      </p:to>
                                    </p:set>
                                    <p:animEffect filter="image" prLst="opacity: 0.25">
                                      <p:cBhvr rctx="IE">
                                        <p:cTn id="11" dur="indefinite"/>
                                        <p:tgtEl>
                                          <p:spTgt spid="7"/>
                                        </p:tgtEl>
                                      </p:cBhvr>
                                    </p:animEffect>
                                  </p:childTnLst>
                                </p:cTn>
                              </p:par>
                              <p:par>
                                <p:cTn id="12" presetID="9" presetClass="entr" fill="hold" grpId="0" nodeType="withEffect">
                                  <p:stCondLst>
                                    <p:cond delay="0"/>
                                  </p:stCondLst>
                                  <p:iterate>
                                    <p:tmAbs val="0"/>
                                  </p:iterate>
                                  <p:childTnLst>
                                    <p:set>
                                      <p:cBhvr>
                                        <p:cTn id="13" fill="hold"/>
                                        <p:tgtEl>
                                          <p:spTgt spid="247"/>
                                        </p:tgtEl>
                                        <p:attrNameLst>
                                          <p:attrName>style.visibility</p:attrName>
                                        </p:attrNameLst>
                                      </p:cBhvr>
                                      <p:to>
                                        <p:strVal val="visible"/>
                                      </p:to>
                                    </p:set>
                                    <p:animEffect transition="in" filter="dissolve">
                                      <p:cBhvr>
                                        <p:cTn id="14" dur="500"/>
                                        <p:tgtEl>
                                          <p:spTgt spid="24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0" nodeType="clickEffect">
                                  <p:stCondLst>
                                    <p:cond delay="0"/>
                                  </p:stCondLst>
                                  <p:iterate>
                                    <p:tmAbs val="0"/>
                                  </p:iterate>
                                  <p:childTnLst>
                                    <p:set>
                                      <p:cBhvr>
                                        <p:cTn id="18" fill="hold"/>
                                        <p:tgtEl>
                                          <p:spTgt spid="248"/>
                                        </p:tgtEl>
                                        <p:attrNameLst>
                                          <p:attrName>style.visibility</p:attrName>
                                        </p:attrNameLst>
                                      </p:cBhvr>
                                      <p:to>
                                        <p:strVal val="visible"/>
                                      </p:to>
                                    </p:set>
                                    <p:animEffect transition="in" filter="dissolve">
                                      <p:cBhvr>
                                        <p:cTn id="19"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advAuto="0"/>
      <p:bldP spid="248"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sldNum" sz="quarter" idx="4294967295"/>
          </p:nvPr>
        </p:nvSpPr>
        <p:spPr>
          <a:xfrm>
            <a:off x="8460432" y="6460368"/>
            <a:ext cx="372616" cy="27449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
        <p:nvSpPr>
          <p:cNvPr id="2" name="TextBox 1"/>
          <p:cNvSpPr txBox="1"/>
          <p:nvPr/>
        </p:nvSpPr>
        <p:spPr>
          <a:xfrm>
            <a:off x="367372" y="1268760"/>
            <a:ext cx="8349258" cy="1572351"/>
          </a:xfrm>
          <a:prstGeom prst="rect">
            <a:avLst/>
          </a:prstGeom>
          <a:solidFill>
            <a:srgbClr val="0066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67" hangingPunct="0">
              <a:lnSpc>
                <a:spcPct val="114000"/>
              </a:lnSpc>
            </a:pPr>
            <a:r>
              <a:rPr lang="en-GB" sz="2812" b="1" dirty="0">
                <a:solidFill>
                  <a:srgbClr val="FFFFFF"/>
                </a:solidFill>
                <a:latin typeface="Century Gothic" panose="020B0502020202020204" pitchFamily="34" charset="0"/>
                <a:sym typeface="Corbel"/>
              </a:rPr>
              <a:t>Local costs of conservation are significant:</a:t>
            </a:r>
          </a:p>
          <a:p>
            <a:pPr defTabSz="914367" hangingPunct="0">
              <a:lnSpc>
                <a:spcPct val="114000"/>
              </a:lnSpc>
            </a:pPr>
            <a:r>
              <a:rPr lang="en-GB" sz="2812" b="1" dirty="0">
                <a:solidFill>
                  <a:srgbClr val="FFFFFF"/>
                </a:solidFill>
                <a:latin typeface="Century Gothic" panose="020B0502020202020204" pitchFamily="34" charset="0"/>
              </a:rPr>
              <a:t>US $2500 x </a:t>
            </a:r>
            <a:r>
              <a:rPr lang="en-GB" sz="2812" b="1" dirty="0" smtClean="0">
                <a:solidFill>
                  <a:srgbClr val="FFFFFF"/>
                </a:solidFill>
                <a:latin typeface="Century Gothic" panose="020B0502020202020204" pitchFamily="34" charset="0"/>
              </a:rPr>
              <a:t>3000-4000 </a:t>
            </a:r>
            <a:r>
              <a:rPr lang="en-GB" sz="2812" b="1" dirty="0">
                <a:solidFill>
                  <a:srgbClr val="FFFFFF"/>
                </a:solidFill>
                <a:latin typeface="Century Gothic" panose="020B0502020202020204" pitchFamily="34" charset="0"/>
              </a:rPr>
              <a:t>HHs </a:t>
            </a:r>
            <a:r>
              <a:rPr lang="en-GB" sz="2812" b="1" dirty="0" smtClean="0">
                <a:solidFill>
                  <a:srgbClr val="FFFFFF"/>
                </a:solidFill>
                <a:latin typeface="Century Gothic" panose="020B0502020202020204" pitchFamily="34" charset="0"/>
              </a:rPr>
              <a:t>= about US$ 7-10million</a:t>
            </a:r>
            <a:endParaRPr lang="en-GB" sz="2812" b="1" dirty="0">
              <a:solidFill>
                <a:srgbClr val="FFFFFF"/>
              </a:solidFill>
              <a:latin typeface="Century Gothic" panose="020B0502020202020204" pitchFamily="34" charset="0"/>
              <a:sym typeface="Corbel"/>
            </a:endParaRPr>
          </a:p>
        </p:txBody>
      </p:sp>
      <p:sp>
        <p:nvSpPr>
          <p:cNvPr id="10" name="TextBox 9"/>
          <p:cNvSpPr txBox="1"/>
          <p:nvPr/>
        </p:nvSpPr>
        <p:spPr>
          <a:xfrm>
            <a:off x="1763688" y="3146329"/>
            <a:ext cx="6849997" cy="1079011"/>
          </a:xfrm>
          <a:prstGeom prst="rect">
            <a:avLst/>
          </a:prstGeom>
          <a:solidFill>
            <a:srgbClr val="0066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67" hangingPunct="0">
              <a:lnSpc>
                <a:spcPct val="114000"/>
              </a:lnSpc>
            </a:pPr>
            <a:r>
              <a:rPr lang="en-GB" sz="2812" b="1" dirty="0">
                <a:solidFill>
                  <a:schemeClr val="bg1"/>
                </a:solidFill>
                <a:latin typeface="Century Gothic" panose="020B0502020202020204" pitchFamily="34" charset="0"/>
                <a:sym typeface="Corbel"/>
              </a:rPr>
              <a:t>Compensation </a:t>
            </a:r>
            <a:r>
              <a:rPr lang="en-GB" sz="2812" b="1" dirty="0" smtClean="0">
                <a:solidFill>
                  <a:schemeClr val="bg1"/>
                </a:solidFill>
                <a:latin typeface="Century Gothic" panose="020B0502020202020204" pitchFamily="34" charset="0"/>
                <a:sym typeface="Corbel"/>
              </a:rPr>
              <a:t>is inadequate</a:t>
            </a:r>
            <a:r>
              <a:rPr lang="en-GB" sz="2812" b="1" dirty="0">
                <a:solidFill>
                  <a:schemeClr val="bg1"/>
                </a:solidFill>
                <a:latin typeface="Century Gothic" panose="020B0502020202020204" pitchFamily="34" charset="0"/>
                <a:sym typeface="Corbel"/>
              </a:rPr>
              <a:t>:</a:t>
            </a:r>
          </a:p>
          <a:p>
            <a:pPr defTabSz="914367" hangingPunct="0">
              <a:lnSpc>
                <a:spcPct val="114000"/>
              </a:lnSpc>
            </a:pPr>
            <a:r>
              <a:rPr lang="en-GB" sz="2812" b="1" dirty="0">
                <a:solidFill>
                  <a:schemeClr val="bg1"/>
                </a:solidFill>
                <a:latin typeface="Century Gothic" panose="020B0502020202020204" pitchFamily="34" charset="0"/>
              </a:rPr>
              <a:t>US $120 x 1800 HHs </a:t>
            </a:r>
            <a:r>
              <a:rPr lang="en-GB" sz="2812" b="1" dirty="0" smtClean="0">
                <a:solidFill>
                  <a:schemeClr val="bg1"/>
                </a:solidFill>
                <a:latin typeface="Century Gothic" panose="020B0502020202020204" pitchFamily="34" charset="0"/>
              </a:rPr>
              <a:t>= &lt; US$ 0.25 </a:t>
            </a:r>
            <a:r>
              <a:rPr lang="en-GB" sz="2812" b="1" dirty="0">
                <a:solidFill>
                  <a:schemeClr val="bg1"/>
                </a:solidFill>
                <a:latin typeface="Century Gothic" panose="020B0502020202020204" pitchFamily="34" charset="0"/>
              </a:rPr>
              <a:t>million </a:t>
            </a:r>
            <a:endParaRPr lang="en-GB" sz="2812" b="1" dirty="0">
              <a:solidFill>
                <a:schemeClr val="bg1"/>
              </a:solidFill>
              <a:latin typeface="Century Gothic" panose="020B0502020202020204" pitchFamily="34" charset="0"/>
              <a:sym typeface="Corbel"/>
            </a:endParaRPr>
          </a:p>
        </p:txBody>
      </p:sp>
      <p:sp>
        <p:nvSpPr>
          <p:cNvPr id="6" name="Rectangle 5"/>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Tree>
    <p:extLst>
      <p:ext uri="{BB962C8B-B14F-4D97-AF65-F5344CB8AC3E}">
        <p14:creationId xmlns:p14="http://schemas.microsoft.com/office/powerpoint/2010/main" val="86309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Recognition: Who is recognised as being affected by the protected area?</a:t>
            </a:r>
            <a:endParaRPr lang="en-GB" dirty="0"/>
          </a:p>
        </p:txBody>
      </p:sp>
      <p:sp>
        <p:nvSpPr>
          <p:cNvPr id="3" name="Content Placeholder 2"/>
          <p:cNvSpPr>
            <a:spLocks noGrp="1"/>
          </p:cNvSpPr>
          <p:nvPr>
            <p:ph idx="1"/>
          </p:nvPr>
        </p:nvSpPr>
        <p:spPr>
          <a:xfrm>
            <a:off x="391126" y="1628800"/>
            <a:ext cx="5044970" cy="4536504"/>
          </a:xfrm>
        </p:spPr>
        <p:txBody>
          <a:bodyPr>
            <a:normAutofit fontScale="92500" lnSpcReduction="10000"/>
          </a:bodyPr>
          <a:lstStyle/>
          <a:p>
            <a:pPr marL="0" indent="0">
              <a:buNone/>
            </a:pPr>
            <a:r>
              <a:rPr lang="en-GB" sz="2600" dirty="0" smtClean="0"/>
              <a:t>Several villages are inside </a:t>
            </a:r>
            <a:r>
              <a:rPr lang="en-GB" sz="2600" dirty="0"/>
              <a:t>the park </a:t>
            </a:r>
            <a:endParaRPr lang="en-GB" sz="2600" dirty="0" smtClean="0"/>
          </a:p>
          <a:p>
            <a:r>
              <a:rPr lang="en-GB" sz="2600" dirty="0" smtClean="0"/>
              <a:t>Recognised </a:t>
            </a:r>
            <a:r>
              <a:rPr lang="en-GB" sz="2600" dirty="0"/>
              <a:t>by </a:t>
            </a:r>
            <a:r>
              <a:rPr lang="en-GB" sz="2600" dirty="0" smtClean="0"/>
              <a:t>development actors, like the commune </a:t>
            </a:r>
            <a:r>
              <a:rPr lang="en-GB" sz="2600" dirty="0"/>
              <a:t>and </a:t>
            </a:r>
            <a:r>
              <a:rPr lang="en-GB" sz="2600" dirty="0" smtClean="0"/>
              <a:t> </a:t>
            </a:r>
            <a:r>
              <a:rPr lang="en-GB" sz="2600" dirty="0"/>
              <a:t>CISCO </a:t>
            </a:r>
            <a:r>
              <a:rPr lang="en-GB" sz="2600" dirty="0" smtClean="0"/>
              <a:t>(primary </a:t>
            </a:r>
            <a:r>
              <a:rPr lang="en-GB" sz="2600" dirty="0"/>
              <a:t>schools</a:t>
            </a:r>
            <a:r>
              <a:rPr lang="en-GB" sz="2600" dirty="0" smtClean="0"/>
              <a:t>) </a:t>
            </a:r>
          </a:p>
          <a:p>
            <a:r>
              <a:rPr lang="en-GB" sz="2600" dirty="0" smtClean="0"/>
              <a:t>Not </a:t>
            </a:r>
            <a:r>
              <a:rPr lang="en-GB" sz="2600" dirty="0"/>
              <a:t>recognised by environmental actors like park </a:t>
            </a:r>
            <a:r>
              <a:rPr lang="en-GB" sz="2600" dirty="0" smtClean="0"/>
              <a:t>management</a:t>
            </a:r>
          </a:p>
          <a:p>
            <a:pPr lvl="1"/>
            <a:r>
              <a:rPr lang="en-GB" sz="2400" dirty="0" smtClean="0"/>
              <a:t>Not formally eligible for compensation initiatives</a:t>
            </a:r>
          </a:p>
          <a:p>
            <a:pPr lvl="1"/>
            <a:r>
              <a:rPr lang="en-GB" sz="2400" dirty="0" smtClean="0"/>
              <a:t>Not properly included in any discussions about park management</a:t>
            </a:r>
          </a:p>
        </p:txBody>
      </p:sp>
      <p:sp>
        <p:nvSpPr>
          <p:cNvPr id="4" name="Slide Number Placeholder 3"/>
          <p:cNvSpPr>
            <a:spLocks noGrp="1"/>
          </p:cNvSpPr>
          <p:nvPr>
            <p:ph type="sldNum" sz="quarter" idx="12"/>
          </p:nvPr>
        </p:nvSpPr>
        <p:spPr/>
        <p:txBody>
          <a:bodyPr/>
          <a:lstStyle/>
          <a:p>
            <a:fld id="{8A17D847-F19E-4969-B510-F19B46566093}" type="slidenum">
              <a:rPr lang="en-GB" smtClean="0"/>
              <a:t>14</a:t>
            </a:fld>
            <a:endParaRPr lang="en-GB"/>
          </a:p>
        </p:txBody>
      </p:sp>
      <p:pic>
        <p:nvPicPr>
          <p:cNvPr id="5" name="Picture 4"/>
          <p:cNvPicPr>
            <a:picLocks noChangeAspect="1"/>
          </p:cNvPicPr>
          <p:nvPr/>
        </p:nvPicPr>
        <p:blipFill>
          <a:blip r:embed="rId3"/>
          <a:stretch>
            <a:fillRect/>
          </a:stretch>
        </p:blipFill>
        <p:spPr>
          <a:xfrm>
            <a:off x="5436096" y="2250104"/>
            <a:ext cx="3521838" cy="3002456"/>
          </a:xfrm>
          <a:prstGeom prst="rect">
            <a:avLst/>
          </a:prstGeom>
        </p:spPr>
      </p:pic>
      <p:sp>
        <p:nvSpPr>
          <p:cNvPr id="6" name="Rectangle 5"/>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Tree>
    <p:extLst>
      <p:ext uri="{BB962C8B-B14F-4D97-AF65-F5344CB8AC3E}">
        <p14:creationId xmlns:p14="http://schemas.microsoft.com/office/powerpoint/2010/main" val="2928385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p:cNvSpPr>
          <p:nvPr>
            <p:ph type="body" sz="half" idx="1"/>
          </p:nvPr>
        </p:nvSpPr>
        <p:spPr>
          <a:xfrm>
            <a:off x="263799" y="1165469"/>
            <a:ext cx="8772697" cy="5138928"/>
          </a:xfrm>
          <a:prstGeom prst="rect">
            <a:avLst/>
          </a:prstGeom>
        </p:spPr>
        <p:txBody>
          <a:bodyPr>
            <a:normAutofit fontScale="77500" lnSpcReduction="20000"/>
          </a:bodyPr>
          <a:lstStyle/>
          <a:p>
            <a:pPr defTabSz="624222">
              <a:lnSpc>
                <a:spcPct val="120000"/>
              </a:lnSpc>
              <a:spcBef>
                <a:spcPts val="1125"/>
              </a:spcBef>
              <a:buFont typeface="Wingdings" panose="05000000000000000000" pitchFamily="2" charset="2"/>
              <a:buChar char="§"/>
              <a:defRPr sz="3094"/>
            </a:pPr>
            <a:r>
              <a:rPr lang="en-GB" b="1" dirty="0" smtClean="0"/>
              <a:t>The safeguard assessment process </a:t>
            </a:r>
            <a:r>
              <a:rPr lang="en-GB" dirty="0" smtClean="0"/>
              <a:t>showed s</a:t>
            </a:r>
            <a:r>
              <a:rPr dirty="0" err="1" smtClean="0"/>
              <a:t>ystematic</a:t>
            </a:r>
            <a:r>
              <a:rPr dirty="0" smtClean="0"/>
              <a:t> </a:t>
            </a:r>
            <a:r>
              <a:rPr dirty="0"/>
              <a:t>bias </a:t>
            </a:r>
            <a:r>
              <a:rPr lang="en-GB" dirty="0" smtClean="0"/>
              <a:t>(Poudyal et al. 2016), </a:t>
            </a:r>
            <a:r>
              <a:rPr dirty="0" smtClean="0"/>
              <a:t>due </a:t>
            </a:r>
            <a:r>
              <a:rPr dirty="0"/>
              <a:t>to </a:t>
            </a:r>
          </a:p>
          <a:p>
            <a:pPr marL="676653" lvl="1" indent="-457200" defTabSz="624222">
              <a:lnSpc>
                <a:spcPct val="120000"/>
              </a:lnSpc>
              <a:spcBef>
                <a:spcPts val="1125"/>
              </a:spcBef>
              <a:buFont typeface="Wingdings" panose="05000000000000000000" pitchFamily="2" charset="2"/>
              <a:buChar char="§"/>
              <a:defRPr sz="2912"/>
            </a:pPr>
            <a:r>
              <a:rPr dirty="0"/>
              <a:t>local elite capture</a:t>
            </a:r>
          </a:p>
          <a:p>
            <a:pPr marL="676653" lvl="1" indent="-457200" defTabSz="624222">
              <a:lnSpc>
                <a:spcPct val="120000"/>
              </a:lnSpc>
              <a:spcBef>
                <a:spcPts val="1125"/>
              </a:spcBef>
              <a:buFont typeface="Wingdings" panose="05000000000000000000" pitchFamily="2" charset="2"/>
              <a:buChar char="§"/>
              <a:defRPr sz="2912"/>
            </a:pPr>
            <a:r>
              <a:rPr dirty="0"/>
              <a:t>assessors targeting easily accessible areas</a:t>
            </a:r>
          </a:p>
          <a:p>
            <a:pPr marL="676653" lvl="1" indent="-457200" defTabSz="624222">
              <a:lnSpc>
                <a:spcPct val="120000"/>
              </a:lnSpc>
              <a:spcBef>
                <a:spcPts val="352"/>
              </a:spcBef>
              <a:buFont typeface="Wingdings" panose="05000000000000000000" pitchFamily="2" charset="2"/>
              <a:buChar char="§"/>
              <a:defRPr sz="2912"/>
            </a:pPr>
            <a:r>
              <a:rPr dirty="0"/>
              <a:t>poor information on local </a:t>
            </a:r>
            <a:r>
              <a:rPr dirty="0" smtClean="0"/>
              <a:t>communities</a:t>
            </a:r>
            <a:endParaRPr lang="en-GB" dirty="0" smtClean="0"/>
          </a:p>
          <a:p>
            <a:pPr defTabSz="624222">
              <a:lnSpc>
                <a:spcPct val="120000"/>
              </a:lnSpc>
              <a:spcBef>
                <a:spcPts val="352"/>
              </a:spcBef>
              <a:defRPr sz="2912"/>
            </a:pPr>
            <a:r>
              <a:rPr lang="en-GB" b="1" dirty="0" smtClean="0"/>
              <a:t>Process for discussing level and type of compensation </a:t>
            </a:r>
            <a:r>
              <a:rPr lang="en-GB" dirty="0" smtClean="0"/>
              <a:t>was not considered fair</a:t>
            </a:r>
            <a:r>
              <a:rPr lang="en-GB" dirty="0" smtClean="0">
                <a:solidFill>
                  <a:srgbClr val="FF0000"/>
                </a:solidFill>
              </a:rPr>
              <a:t> </a:t>
            </a:r>
          </a:p>
          <a:p>
            <a:pPr marL="676653" lvl="1" indent="-457200" defTabSz="624222">
              <a:lnSpc>
                <a:spcPct val="120000"/>
              </a:lnSpc>
              <a:spcBef>
                <a:spcPts val="352"/>
              </a:spcBef>
              <a:buFont typeface="Wingdings" panose="05000000000000000000" pitchFamily="2" charset="2"/>
              <a:buChar char="§"/>
              <a:defRPr sz="2912"/>
            </a:pPr>
            <a:r>
              <a:rPr lang="en-GB" dirty="0" smtClean="0"/>
              <a:t>Very few compensation options were on offer (e.g. rice or bean farming techniques, beekeeping, poultry, fish ponds) which some people felt did not respond to their real needs…….</a:t>
            </a:r>
          </a:p>
          <a:p>
            <a:pPr marL="219453" lvl="1" indent="0" defTabSz="624222">
              <a:lnSpc>
                <a:spcPct val="120000"/>
              </a:lnSpc>
              <a:spcBef>
                <a:spcPts val="352"/>
              </a:spcBef>
              <a:buNone/>
              <a:defRPr sz="2912"/>
            </a:pPr>
            <a:r>
              <a:rPr lang="en-US" sz="2912" dirty="0" smtClean="0"/>
              <a:t>	……but “if </a:t>
            </a:r>
            <a:r>
              <a:rPr lang="en-US" sz="2912" dirty="0"/>
              <a:t>you are offered a gift you don't refuse </a:t>
            </a:r>
            <a:r>
              <a:rPr lang="en-US" sz="2912" dirty="0" smtClean="0"/>
              <a:t>it”.</a:t>
            </a:r>
            <a:endParaRPr lang="en-GB" dirty="0" smtClean="0"/>
          </a:p>
        </p:txBody>
      </p:sp>
      <p:sp>
        <p:nvSpPr>
          <p:cNvPr id="259" name="Shape 259"/>
          <p:cNvSpPr>
            <a:spLocks noGrp="1"/>
          </p:cNvSpPr>
          <p:nvPr>
            <p:ph type="sldNum" sz="quarter" idx="2"/>
          </p:nvPr>
        </p:nvSpPr>
        <p:spPr>
          <a:xfrm>
            <a:off x="8532440" y="6460368"/>
            <a:ext cx="300608" cy="27449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dirty="0"/>
          </a:p>
        </p:txBody>
      </p:sp>
      <p:sp>
        <p:nvSpPr>
          <p:cNvPr id="261" name="Shape 261"/>
          <p:cNvSpPr>
            <a:spLocks noGrp="1"/>
          </p:cNvSpPr>
          <p:nvPr>
            <p:ph type="title"/>
          </p:nvPr>
        </p:nvSpPr>
        <p:spPr>
          <a:xfrm>
            <a:off x="288512" y="0"/>
            <a:ext cx="8503320" cy="975745"/>
          </a:xfrm>
          <a:prstGeom prst="rect">
            <a:avLst/>
          </a:prstGeom>
        </p:spPr>
        <p:txBody>
          <a:bodyPr/>
          <a:lstStyle/>
          <a:p>
            <a:r>
              <a:rPr lang="en-GB" dirty="0" smtClean="0"/>
              <a:t>Procedural equity</a:t>
            </a:r>
            <a:endParaRPr dirty="0"/>
          </a:p>
        </p:txBody>
      </p:sp>
      <p:sp>
        <p:nvSpPr>
          <p:cNvPr id="5" name="Rectangle 4"/>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Tree>
    <p:extLst>
      <p:ext uri="{BB962C8B-B14F-4D97-AF65-F5344CB8AC3E}">
        <p14:creationId xmlns:p14="http://schemas.microsoft.com/office/powerpoint/2010/main" val="29935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548680"/>
            <a:ext cx="8071049" cy="578438"/>
          </a:xfrm>
        </p:spPr>
        <p:txBody>
          <a:bodyPr>
            <a:noAutofit/>
          </a:bodyPr>
          <a:lstStyle/>
          <a:p>
            <a:r>
              <a:rPr lang="en-GB" sz="3200" dirty="0" smtClean="0"/>
              <a:t>Conclusions</a:t>
            </a:r>
            <a:endParaRPr lang="en-GB" sz="3200" dirty="0"/>
          </a:p>
        </p:txBody>
      </p:sp>
      <p:sp>
        <p:nvSpPr>
          <p:cNvPr id="3" name="Content Placeholder 2"/>
          <p:cNvSpPr>
            <a:spLocks noGrp="1"/>
          </p:cNvSpPr>
          <p:nvPr>
            <p:ph idx="1"/>
          </p:nvPr>
        </p:nvSpPr>
        <p:spPr>
          <a:xfrm>
            <a:off x="533400" y="1556792"/>
            <a:ext cx="8071048" cy="4605884"/>
          </a:xfrm>
        </p:spPr>
        <p:txBody>
          <a:bodyPr>
            <a:normAutofit/>
          </a:bodyPr>
          <a:lstStyle/>
          <a:p>
            <a:r>
              <a:rPr lang="en-GB" dirty="0" smtClean="0"/>
              <a:t>Protected areas like CAZ provide great’ global benefits.</a:t>
            </a:r>
          </a:p>
          <a:p>
            <a:r>
              <a:rPr lang="en-GB" dirty="0" smtClean="0"/>
              <a:t>But they can impose high costs on local people.</a:t>
            </a:r>
          </a:p>
          <a:p>
            <a:r>
              <a:rPr lang="en-GB" dirty="0" smtClean="0"/>
              <a:t>Social safeguards are an important means of compensating people affected by protected areas. </a:t>
            </a:r>
          </a:p>
          <a:p>
            <a:r>
              <a:rPr lang="en-GB" dirty="0" smtClean="0"/>
              <a:t>A greater emphasis on recognition and effective procedural equity could ensure fairer distributive outcomes. </a:t>
            </a:r>
          </a:p>
        </p:txBody>
      </p:sp>
      <p:sp>
        <p:nvSpPr>
          <p:cNvPr id="4" name="Slide Number Placeholder 3"/>
          <p:cNvSpPr>
            <a:spLocks noGrp="1"/>
          </p:cNvSpPr>
          <p:nvPr>
            <p:ph type="sldNum" sz="quarter" idx="12"/>
          </p:nvPr>
        </p:nvSpPr>
        <p:spPr>
          <a:xfrm>
            <a:off x="8244408" y="6446116"/>
            <a:ext cx="360040" cy="288746"/>
          </a:xfrm>
        </p:spPr>
        <p:txBody>
          <a:bodyPr/>
          <a:lstStyle/>
          <a:p>
            <a:fld id="{8A17D847-F19E-4969-B510-F19B46566093}" type="slidenum">
              <a:rPr lang="en-GB" smtClean="0"/>
              <a:t>16</a:t>
            </a:fld>
            <a:endParaRPr lang="en-GB" dirty="0"/>
          </a:p>
        </p:txBody>
      </p:sp>
      <p:sp>
        <p:nvSpPr>
          <p:cNvPr id="5" name="Rectangle 4"/>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Tree>
    <p:extLst>
      <p:ext uri="{BB962C8B-B14F-4D97-AF65-F5344CB8AC3E}">
        <p14:creationId xmlns:p14="http://schemas.microsoft.com/office/powerpoint/2010/main" val="325203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sldNum" sz="quarter" idx="4294967295"/>
          </p:nvPr>
        </p:nvSpPr>
        <p:spPr>
          <a:xfrm>
            <a:off x="8532440" y="6460368"/>
            <a:ext cx="302883" cy="251116"/>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dirty="0"/>
          </a:p>
        </p:txBody>
      </p:sp>
      <p:sp>
        <p:nvSpPr>
          <p:cNvPr id="271" name="Shape 271"/>
          <p:cNvSpPr>
            <a:spLocks noGrp="1"/>
          </p:cNvSpPr>
          <p:nvPr>
            <p:ph type="title"/>
          </p:nvPr>
        </p:nvSpPr>
        <p:spPr>
          <a:xfrm>
            <a:off x="3707904" y="504664"/>
            <a:ext cx="2464559" cy="675077"/>
          </a:xfrm>
          <a:prstGeom prst="rect">
            <a:avLst/>
          </a:prstGeom>
        </p:spPr>
        <p:txBody>
          <a:bodyPr anchor="b"/>
          <a:lstStyle>
            <a:lvl1pPr>
              <a:defRPr sz="3200"/>
            </a:lvl1pPr>
          </a:lstStyle>
          <a:p>
            <a:r>
              <a:rPr lang="en-GB" dirty="0" smtClean="0"/>
              <a:t>Thank you!</a:t>
            </a:r>
            <a:endParaRPr dirty="0"/>
          </a:p>
        </p:txBody>
      </p:sp>
      <p:grpSp>
        <p:nvGrpSpPr>
          <p:cNvPr id="282" name="Group 282"/>
          <p:cNvGrpSpPr/>
          <p:nvPr/>
        </p:nvGrpSpPr>
        <p:grpSpPr>
          <a:xfrm>
            <a:off x="120051" y="2247864"/>
            <a:ext cx="4956004" cy="4102285"/>
            <a:chOff x="-6065075" y="2918901"/>
            <a:chExt cx="7048538" cy="5834359"/>
          </a:xfrm>
        </p:grpSpPr>
        <p:sp>
          <p:nvSpPr>
            <p:cNvPr id="274" name="Shape 274"/>
            <p:cNvSpPr/>
            <p:nvPr/>
          </p:nvSpPr>
          <p:spPr>
            <a:xfrm>
              <a:off x="-6033688" y="3774747"/>
              <a:ext cx="7017151" cy="49785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rmAutofit lnSpcReduction="10000"/>
            </a:bodyPr>
            <a:lstStyle/>
            <a:p>
              <a:pPr marL="120940" indent="-120940" defTabSz="404715">
                <a:spcBef>
                  <a:spcPts val="703"/>
                </a:spcBef>
                <a:buSzPct val="110000"/>
                <a:buFont typeface="Arial"/>
                <a:buChar char="▪"/>
                <a:defRPr sz="2949" b="1">
                  <a:solidFill>
                    <a:srgbClr val="FFFFFF"/>
                  </a:solidFill>
                  <a:latin typeface="Century Gothic"/>
                  <a:ea typeface="Century Gothic"/>
                  <a:cs typeface="Century Gothic"/>
                  <a:sym typeface="Century Gothic"/>
                </a:defRPr>
              </a:pPr>
              <a:r>
                <a:rPr sz="2073" dirty="0"/>
                <a:t>      </a:t>
              </a:r>
              <a:r>
                <a:rPr sz="2073" dirty="0">
                  <a:solidFill>
                    <a:srgbClr val="FFFFFF"/>
                  </a:solidFill>
                  <a:uFill>
                    <a:solidFill>
                      <a:srgbClr val="0563C1"/>
                    </a:solidFill>
                  </a:uFill>
                </a:rPr>
                <a:t>p4ges.org</a:t>
              </a:r>
              <a:endParaRPr sz="2073" dirty="0">
                <a:solidFill>
                  <a:srgbClr val="FFFFFF"/>
                </a:solidFill>
                <a:uFill>
                  <a:solidFill>
                    <a:srgbClr val="0563C1"/>
                  </a:solidFill>
                </a:uFill>
                <a:hlinkClick r:id="rId3"/>
              </a:endParaRPr>
            </a:p>
            <a:p>
              <a:pPr marL="120940" indent="-120940" defTabSz="404715">
                <a:spcBef>
                  <a:spcPts val="703"/>
                </a:spcBef>
                <a:buSzPct val="110000"/>
                <a:buFont typeface="Arial"/>
                <a:buChar char="▪"/>
                <a:defRPr sz="2949" b="1">
                  <a:solidFill>
                    <a:srgbClr val="FFFFFF"/>
                  </a:solidFill>
                  <a:latin typeface="Century Gothic"/>
                  <a:ea typeface="Century Gothic"/>
                  <a:cs typeface="Century Gothic"/>
                  <a:sym typeface="Century Gothic"/>
                </a:defRPr>
              </a:pPr>
              <a:r>
                <a:rPr sz="2073" dirty="0">
                  <a:solidFill>
                    <a:srgbClr val="FFFFFF"/>
                  </a:solidFill>
                </a:rPr>
                <a:t>      </a:t>
              </a:r>
              <a:r>
                <a:rPr sz="2073" dirty="0">
                  <a:solidFill>
                    <a:srgbClr val="FFFFFF"/>
                  </a:solidFill>
                  <a:uFill>
                    <a:solidFill>
                      <a:srgbClr val="0563C1"/>
                    </a:solidFill>
                  </a:uFill>
                </a:rPr>
                <a:t>@P4GES</a:t>
              </a:r>
              <a:endParaRPr sz="2073" dirty="0">
                <a:solidFill>
                  <a:srgbClr val="FFFFFF"/>
                </a:solidFill>
                <a:uFill>
                  <a:solidFill>
                    <a:srgbClr val="0563C1"/>
                  </a:solidFill>
                </a:uFill>
                <a:hlinkClick r:id="rId4"/>
              </a:endParaRPr>
            </a:p>
            <a:p>
              <a:pPr defTabSz="404715">
                <a:spcBef>
                  <a:spcPts val="703"/>
                </a:spcBef>
                <a:defRPr sz="1533" b="1">
                  <a:solidFill>
                    <a:srgbClr val="FFFFFF"/>
                  </a:solidFill>
                  <a:latin typeface="Century Gothic"/>
                  <a:ea typeface="Century Gothic"/>
                  <a:cs typeface="Century Gothic"/>
                  <a:sym typeface="Century Gothic"/>
                </a:defRPr>
              </a:pPr>
              <a:endParaRPr sz="1078" dirty="0">
                <a:uFill>
                  <a:solidFill>
                    <a:srgbClr val="0563C1"/>
                  </a:solidFill>
                </a:uFill>
                <a:hlinkClick r:id="rId4"/>
              </a:endParaRPr>
            </a:p>
            <a:p>
              <a:pPr defTabSz="404715">
                <a:spcBef>
                  <a:spcPts val="703"/>
                </a:spcBef>
                <a:defRPr sz="1533" b="1">
                  <a:solidFill>
                    <a:srgbClr val="FFFFFF"/>
                  </a:solidFill>
                  <a:latin typeface="Century Gothic"/>
                  <a:ea typeface="Century Gothic"/>
                  <a:cs typeface="Century Gothic"/>
                  <a:sym typeface="Century Gothic"/>
                </a:defRPr>
              </a:pPr>
              <a:endParaRPr sz="1078" dirty="0">
                <a:uFill>
                  <a:solidFill>
                    <a:srgbClr val="0563C1"/>
                  </a:solidFill>
                </a:uFill>
                <a:hlinkClick r:id="rId4"/>
              </a:endParaRPr>
            </a:p>
            <a:p>
              <a:pPr defTabSz="404715">
                <a:spcBef>
                  <a:spcPts val="703"/>
                </a:spcBef>
                <a:defRPr sz="1533" b="1">
                  <a:solidFill>
                    <a:srgbClr val="FFFFFF"/>
                  </a:solidFill>
                  <a:latin typeface="Century Gothic"/>
                  <a:ea typeface="Century Gothic"/>
                  <a:cs typeface="Century Gothic"/>
                  <a:sym typeface="Century Gothic"/>
                </a:defRPr>
              </a:pPr>
              <a:endParaRPr sz="1078" dirty="0">
                <a:uFill>
                  <a:solidFill>
                    <a:srgbClr val="0563C1"/>
                  </a:solidFill>
                </a:uFill>
                <a:hlinkClick r:id="rId4"/>
              </a:endParaRPr>
            </a:p>
            <a:p>
              <a:pPr defTabSz="404715">
                <a:spcBef>
                  <a:spcPts val="703"/>
                </a:spcBef>
                <a:defRPr sz="2124" b="1">
                  <a:solidFill>
                    <a:srgbClr val="FFFFFF"/>
                  </a:solidFill>
                  <a:latin typeface="Century Gothic"/>
                  <a:ea typeface="Century Gothic"/>
                  <a:cs typeface="Century Gothic"/>
                  <a:sym typeface="Century Gothic"/>
                </a:defRPr>
              </a:pPr>
              <a:r>
                <a:rPr sz="1400" dirty="0" smtClean="0"/>
                <a:t>M</a:t>
              </a:r>
              <a:r>
                <a:rPr sz="1400" dirty="0"/>
                <a:t>. Poudyal, B.S. Ramamonjisoa, N. Hockley, O.S. Rakotonarivo, J.M. Gibbons, R. Mandimbiniaina, A. Rasoamanana, J.P.G. Jones (2016) "Can REDD+ social safeguards reach the ‘right’ people? Lessons from Madagascar", </a:t>
              </a:r>
              <a:r>
                <a:rPr sz="1400" i="1" dirty="0"/>
                <a:t>Global Environmental Change</a:t>
              </a:r>
              <a:r>
                <a:rPr sz="1400" dirty="0"/>
                <a:t> 37: 31-42</a:t>
              </a:r>
              <a:r>
                <a:rPr sz="1400" dirty="0" smtClean="0"/>
                <a:t>.</a:t>
              </a:r>
              <a:endParaRPr lang="en-GB" sz="1400" dirty="0" smtClean="0"/>
            </a:p>
            <a:p>
              <a:pPr defTabSz="404715">
                <a:spcBef>
                  <a:spcPts val="703"/>
                </a:spcBef>
                <a:defRPr sz="2124" b="1">
                  <a:solidFill>
                    <a:srgbClr val="FFFFFF"/>
                  </a:solidFill>
                  <a:latin typeface="Century Gothic"/>
                  <a:ea typeface="Century Gothic"/>
                  <a:cs typeface="Century Gothic"/>
                  <a:sym typeface="Century Gothic"/>
                </a:defRPr>
              </a:pPr>
              <a:r>
                <a:rPr lang="en-GB" sz="1400" dirty="0" smtClean="0"/>
                <a:t>M. </a:t>
              </a:r>
              <a:r>
                <a:rPr lang="en-GB" sz="1400" dirty="0"/>
                <a:t>Poudyal, </a:t>
              </a:r>
              <a:r>
                <a:rPr lang="en-GB" sz="1400" dirty="0" smtClean="0"/>
                <a:t>B.S</a:t>
              </a:r>
              <a:r>
                <a:rPr lang="en-GB" sz="1400" dirty="0"/>
                <a:t>. </a:t>
              </a:r>
              <a:r>
                <a:rPr lang="en-GB" sz="1400" dirty="0" err="1"/>
                <a:t>Ramamonjisoa</a:t>
              </a:r>
              <a:r>
                <a:rPr lang="en-GB" sz="1400" dirty="0"/>
                <a:t>, </a:t>
              </a:r>
              <a:r>
                <a:rPr lang="en-GB" sz="1400" dirty="0" smtClean="0"/>
                <a:t>O.S. </a:t>
              </a:r>
              <a:r>
                <a:rPr lang="en-GB" sz="1400" dirty="0"/>
                <a:t>Rakotonarivo, </a:t>
              </a:r>
              <a:r>
                <a:rPr lang="en-GB" sz="1400" dirty="0" smtClean="0"/>
                <a:t>N.S</a:t>
              </a:r>
              <a:r>
                <a:rPr lang="en-GB" sz="1400" dirty="0"/>
                <a:t>. Andrianantenaina, </a:t>
              </a:r>
              <a:r>
                <a:rPr lang="en-GB" sz="1400" dirty="0" smtClean="0"/>
                <a:t>N. </a:t>
              </a:r>
              <a:r>
                <a:rPr lang="en-GB" sz="1400" dirty="0"/>
                <a:t>Hockley, </a:t>
              </a:r>
              <a:r>
                <a:rPr lang="en-GB" sz="1400" dirty="0" smtClean="0"/>
                <a:t>J.M. </a:t>
              </a:r>
              <a:r>
                <a:rPr lang="en-GB" sz="1400" dirty="0"/>
                <a:t>Gibbons, </a:t>
              </a:r>
              <a:r>
                <a:rPr lang="en-GB" sz="1400" dirty="0" smtClean="0"/>
                <a:t>R. </a:t>
              </a:r>
              <a:r>
                <a:rPr lang="en-GB" sz="1400" dirty="0"/>
                <a:t>Mandimbiniaina, </a:t>
              </a:r>
              <a:r>
                <a:rPr lang="en-GB" sz="1400" dirty="0" smtClean="0"/>
                <a:t>A. </a:t>
              </a:r>
              <a:r>
                <a:rPr lang="en-GB" sz="1400" dirty="0"/>
                <a:t>Rasoamanana, </a:t>
              </a:r>
              <a:r>
                <a:rPr lang="en-GB" sz="1400" dirty="0" smtClean="0"/>
                <a:t>J.P.G</a:t>
              </a:r>
              <a:r>
                <a:rPr lang="en-GB" sz="1400" dirty="0"/>
                <a:t>. </a:t>
              </a:r>
              <a:r>
                <a:rPr lang="en-GB" sz="1400" dirty="0" smtClean="0"/>
                <a:t>Jones (</a:t>
              </a:r>
              <a:r>
                <a:rPr lang="en-GB" sz="1400" dirty="0"/>
                <a:t>in </a:t>
              </a:r>
              <a:r>
                <a:rPr lang="en-GB" sz="1400" dirty="0" smtClean="0"/>
                <a:t>Prep</a:t>
              </a:r>
              <a:r>
                <a:rPr lang="en-GB" sz="1400" dirty="0"/>
                <a:t>.) “Who bears the cost of forest conservation</a:t>
              </a:r>
              <a:r>
                <a:rPr lang="en-GB" sz="1400" dirty="0" smtClean="0"/>
                <a:t>?”</a:t>
              </a:r>
              <a:endParaRPr sz="1078" dirty="0"/>
            </a:p>
            <a:p>
              <a:pPr defTabSz="404715">
                <a:spcBef>
                  <a:spcPts val="703"/>
                </a:spcBef>
                <a:defRPr sz="1533" b="1">
                  <a:solidFill>
                    <a:srgbClr val="FFFFFF"/>
                  </a:solidFill>
                  <a:latin typeface="Century Gothic"/>
                  <a:ea typeface="Century Gothic"/>
                  <a:cs typeface="Century Gothic"/>
                  <a:sym typeface="Century Gothic"/>
                </a:defRPr>
              </a:pPr>
              <a:endParaRPr sz="1078" dirty="0"/>
            </a:p>
          </p:txBody>
        </p:sp>
        <p:pic>
          <p:nvPicPr>
            <p:cNvPr id="275" name="flarestock_46916_1479984135.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33689" y="3819672"/>
              <a:ext cx="406401" cy="406401"/>
            </a:xfrm>
            <a:prstGeom prst="rect">
              <a:avLst/>
            </a:prstGeom>
            <a:ln w="12700" cap="flat">
              <a:noFill/>
              <a:miter lim="400000"/>
            </a:ln>
            <a:effectLst/>
          </p:spPr>
        </p:pic>
        <p:pic>
          <p:nvPicPr>
            <p:cNvPr id="276" name="twitter-flat-logo-shadow-icon.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33688" y="4387736"/>
              <a:ext cx="406401" cy="406401"/>
            </a:xfrm>
            <a:prstGeom prst="rect">
              <a:avLst/>
            </a:prstGeom>
            <a:ln w="12700" cap="flat">
              <a:noFill/>
              <a:miter lim="400000"/>
            </a:ln>
            <a:effectLst/>
          </p:spPr>
        </p:pic>
        <p:sp>
          <p:nvSpPr>
            <p:cNvPr id="277" name="Shape 277"/>
            <p:cNvSpPr/>
            <p:nvPr/>
          </p:nvSpPr>
          <p:spPr>
            <a:xfrm>
              <a:off x="-6065075" y="2918901"/>
              <a:ext cx="5663878" cy="6838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b">
              <a:normAutofit/>
            </a:bodyPr>
            <a:lstStyle>
              <a:lvl1pPr defTabSz="975620">
                <a:lnSpc>
                  <a:spcPct val="90000"/>
                </a:lnSpc>
                <a:defRPr sz="3200" b="1">
                  <a:solidFill>
                    <a:srgbClr val="FFFFFF"/>
                  </a:solidFill>
                  <a:latin typeface="Century Gothic"/>
                  <a:ea typeface="Century Gothic"/>
                  <a:cs typeface="Century Gothic"/>
                  <a:sym typeface="Century Gothic"/>
                </a:defRPr>
              </a:lvl1pPr>
            </a:lstStyle>
            <a:p>
              <a:r>
                <a:rPr sz="2250" dirty="0"/>
                <a:t>Further Information</a:t>
              </a:r>
            </a:p>
          </p:txBody>
        </p:sp>
      </p:grpSp>
      <p:pic>
        <p:nvPicPr>
          <p:cNvPr id="283" name="pasted-image.tiff"/>
          <p:cNvPicPr>
            <a:picLocks noChangeAspect="1"/>
          </p:cNvPicPr>
          <p:nvPr/>
        </p:nvPicPr>
        <p:blipFill>
          <a:blip r:embed="rId7">
            <a:extLst/>
          </a:blip>
          <a:stretch>
            <a:fillRect/>
          </a:stretch>
        </p:blipFill>
        <p:spPr>
          <a:xfrm>
            <a:off x="5507883" y="4685258"/>
            <a:ext cx="3636117" cy="1664890"/>
          </a:xfrm>
          <a:prstGeom prst="rect">
            <a:avLst/>
          </a:prstGeom>
          <a:ln w="12700">
            <a:noFill/>
            <a:miter lim="400000"/>
          </a:ln>
        </p:spPr>
      </p:pic>
      <p:pic>
        <p:nvPicPr>
          <p:cNvPr id="3" name="Picture 2"/>
          <p:cNvPicPr>
            <a:picLocks noChangeAspect="1"/>
          </p:cNvPicPr>
          <p:nvPr/>
        </p:nvPicPr>
        <p:blipFill rotWithShape="1">
          <a:blip r:embed="rId8"/>
          <a:srcRect l="7597" t="13986" r="7597" b="6033"/>
          <a:stretch/>
        </p:blipFill>
        <p:spPr>
          <a:xfrm>
            <a:off x="2909874" y="1412776"/>
            <a:ext cx="3923718" cy="2911146"/>
          </a:xfrm>
          <a:prstGeom prst="rect">
            <a:avLst/>
          </a:prstGeom>
        </p:spPr>
      </p:pic>
      <p:sp>
        <p:nvSpPr>
          <p:cNvPr id="12" name="Rectangle 11"/>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Tree>
    <p:extLst>
      <p:ext uri="{BB962C8B-B14F-4D97-AF65-F5344CB8AC3E}">
        <p14:creationId xmlns:p14="http://schemas.microsoft.com/office/powerpoint/2010/main" val="147334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82"/>
                                        </p:tgtEl>
                                        <p:attrNameLst>
                                          <p:attrName>style.visibility</p:attrName>
                                        </p:attrNameLst>
                                      </p:cBhvr>
                                      <p:to>
                                        <p:strVal val="visible"/>
                                      </p:to>
                                    </p:set>
                                    <p:animEffect transition="in" filter="dissolve">
                                      <p:cBhvr>
                                        <p:cTn id="7" dur="5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588224" cy="1144556"/>
          </a:xfrm>
        </p:spPr>
        <p:txBody>
          <a:bodyPr>
            <a:normAutofit/>
          </a:bodyPr>
          <a:lstStyle/>
          <a:p>
            <a:r>
              <a:rPr lang="en-GB" sz="3200" dirty="0" smtClean="0"/>
              <a:t>Madagascar’s rapid increase in Protected Areas</a:t>
            </a:r>
            <a:endParaRPr lang="en-GB" sz="3200" dirty="0"/>
          </a:p>
        </p:txBody>
      </p:sp>
      <p:sp>
        <p:nvSpPr>
          <p:cNvPr id="3" name="Content Placeholder 2"/>
          <p:cNvSpPr>
            <a:spLocks noGrp="1"/>
          </p:cNvSpPr>
          <p:nvPr>
            <p:ph idx="1"/>
          </p:nvPr>
        </p:nvSpPr>
        <p:spPr>
          <a:xfrm>
            <a:off x="323528" y="1412776"/>
            <a:ext cx="5688632" cy="4824536"/>
          </a:xfrm>
        </p:spPr>
        <p:txBody>
          <a:bodyPr>
            <a:noAutofit/>
          </a:bodyPr>
          <a:lstStyle/>
          <a:p>
            <a:r>
              <a:rPr lang="en-GB" dirty="0" smtClean="0"/>
              <a:t>2003 IUCN World Parks Congress: President of Madagascar committed to tripling the country’s protected areas.</a:t>
            </a:r>
          </a:p>
          <a:p>
            <a:r>
              <a:rPr lang="en-GB" dirty="0" smtClean="0"/>
              <a:t>High biodiversity levels and high poverty levels mean that the expansion of protected areas has received a large amount of external support. </a:t>
            </a:r>
          </a:p>
          <a:p>
            <a:r>
              <a:rPr lang="en-GB" dirty="0" smtClean="0"/>
              <a:t>Madagascar </a:t>
            </a:r>
            <a:r>
              <a:rPr lang="en-GB" dirty="0"/>
              <a:t>represents a good case to </a:t>
            </a:r>
            <a:r>
              <a:rPr lang="en-GB" dirty="0" smtClean="0"/>
              <a:t>explore </a:t>
            </a:r>
            <a:r>
              <a:rPr lang="en-GB" dirty="0"/>
              <a:t>the </a:t>
            </a:r>
            <a:r>
              <a:rPr lang="en-GB" dirty="0" smtClean="0"/>
              <a:t>distribution </a:t>
            </a:r>
            <a:r>
              <a:rPr lang="en-GB" dirty="0"/>
              <a:t>of </a:t>
            </a:r>
            <a:r>
              <a:rPr lang="en-GB" dirty="0" smtClean="0"/>
              <a:t>costs </a:t>
            </a:r>
            <a:r>
              <a:rPr lang="en-GB" dirty="0"/>
              <a:t>and </a:t>
            </a:r>
            <a:r>
              <a:rPr lang="en-GB" dirty="0" smtClean="0"/>
              <a:t>benefits </a:t>
            </a:r>
            <a:r>
              <a:rPr lang="en-GB" dirty="0"/>
              <a:t>among local stakeholders in a protected </a:t>
            </a:r>
            <a:r>
              <a:rPr lang="en-GB" dirty="0" smtClean="0"/>
              <a:t>area.</a:t>
            </a:r>
            <a:endParaRPr lang="en-GB" dirty="0"/>
          </a:p>
        </p:txBody>
      </p:sp>
      <p:pic>
        <p:nvPicPr>
          <p:cNvPr id="4" name="Picture 3"/>
          <p:cNvPicPr>
            <a:picLocks noChangeAspect="1"/>
          </p:cNvPicPr>
          <p:nvPr/>
        </p:nvPicPr>
        <p:blipFill rotWithShape="1">
          <a:blip r:embed="rId3"/>
          <a:srcRect l="6999" t="5809" r="10070" b="15167"/>
          <a:stretch/>
        </p:blipFill>
        <p:spPr>
          <a:xfrm>
            <a:off x="6881691" y="-7601"/>
            <a:ext cx="2304257" cy="1800200"/>
          </a:xfrm>
          <a:prstGeom prst="rect">
            <a:avLst/>
          </a:prstGeom>
        </p:spPr>
      </p:pic>
      <p:pic>
        <p:nvPicPr>
          <p:cNvPr id="6" name="Picture 5"/>
          <p:cNvPicPr>
            <a:picLocks noChangeAspect="1"/>
          </p:cNvPicPr>
          <p:nvPr/>
        </p:nvPicPr>
        <p:blipFill rotWithShape="1">
          <a:blip r:embed="rId4"/>
          <a:srcRect l="6033" t="4335" r="9173" b="11135"/>
          <a:stretch/>
        </p:blipFill>
        <p:spPr>
          <a:xfrm>
            <a:off x="6891885" y="4081609"/>
            <a:ext cx="2304257" cy="2808312"/>
          </a:xfrm>
          <a:prstGeom prst="rect">
            <a:avLst/>
          </a:prstGeom>
        </p:spPr>
      </p:pic>
      <p:pic>
        <p:nvPicPr>
          <p:cNvPr id="5" name="Picture 4"/>
          <p:cNvPicPr>
            <a:picLocks noChangeAspect="1"/>
          </p:cNvPicPr>
          <p:nvPr/>
        </p:nvPicPr>
        <p:blipFill>
          <a:blip r:embed="rId5"/>
          <a:stretch>
            <a:fillRect/>
          </a:stretch>
        </p:blipFill>
        <p:spPr>
          <a:xfrm>
            <a:off x="6891884" y="1792599"/>
            <a:ext cx="2252115" cy="2351026"/>
          </a:xfrm>
          <a:prstGeom prst="rect">
            <a:avLst/>
          </a:prstGeom>
        </p:spPr>
      </p:pic>
      <p:sp>
        <p:nvSpPr>
          <p:cNvPr id="7" name="Rectangle 6"/>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
        <p:nvSpPr>
          <p:cNvPr id="8" name="Slide Number Placeholder 7"/>
          <p:cNvSpPr>
            <a:spLocks noGrp="1"/>
          </p:cNvSpPr>
          <p:nvPr>
            <p:ph type="sldNum" sz="quarter" idx="12"/>
          </p:nvPr>
        </p:nvSpPr>
        <p:spPr/>
        <p:txBody>
          <a:bodyPr/>
          <a:lstStyle/>
          <a:p>
            <a:fld id="{6C18BEE6-5B63-421B-A0D5-22D4A81F5E7F}" type="slidenum">
              <a:rPr lang="en-GB" smtClean="0"/>
              <a:t>2</a:t>
            </a:fld>
            <a:endParaRPr lang="en-GB"/>
          </a:p>
        </p:txBody>
      </p:sp>
    </p:spTree>
    <p:extLst>
      <p:ext uri="{BB962C8B-B14F-4D97-AF65-F5344CB8AC3E}">
        <p14:creationId xmlns:p14="http://schemas.microsoft.com/office/powerpoint/2010/main" val="212124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sldNum" sz="quarter" idx="4294967295"/>
          </p:nvPr>
        </p:nvSpPr>
        <p:spPr>
          <a:xfrm>
            <a:off x="8680515" y="6460368"/>
            <a:ext cx="154808" cy="207527"/>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dirty="0"/>
          </a:p>
        </p:txBody>
      </p:sp>
      <p:sp>
        <p:nvSpPr>
          <p:cNvPr id="161" name="Shape 161"/>
          <p:cNvSpPr/>
          <p:nvPr/>
        </p:nvSpPr>
        <p:spPr>
          <a:xfrm>
            <a:off x="2218581" y="3368604"/>
            <a:ext cx="72121" cy="7379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850"/>
                  <a:pt x="7818" y="16322"/>
                  <a:pt x="10800" y="16322"/>
                </a:cubicBezTo>
                <a:cubicBezTo>
                  <a:pt x="13782" y="16322"/>
                  <a:pt x="16200" y="13850"/>
                  <a:pt x="16200" y="10800"/>
                </a:cubicBezTo>
                <a:cubicBezTo>
                  <a:pt x="16200" y="7750"/>
                  <a:pt x="13782" y="5278"/>
                  <a:pt x="10800" y="5278"/>
                </a:cubicBezTo>
                <a:cubicBezTo>
                  <a:pt x="7818" y="5278"/>
                  <a:pt x="5400" y="7750"/>
                  <a:pt x="5400" y="10800"/>
                </a:cubicBezTo>
                <a:close/>
              </a:path>
            </a:pathLst>
          </a:custGeom>
          <a:solidFill>
            <a:schemeClr val="accent2"/>
          </a:solidFill>
          <a:ln w="12700">
            <a:solidFill>
              <a:srgbClr val="AD5B24"/>
            </a:solidFill>
            <a:miter/>
          </a:ln>
        </p:spPr>
        <p:txBody>
          <a:bodyPr lIns="45719" tIns="45719" rIns="45719" bIns="45719" anchor="ctr"/>
          <a:lstStyle/>
          <a:p>
            <a:pPr algn="ctr"/>
            <a:endParaRPr sz="1266"/>
          </a:p>
        </p:txBody>
      </p:sp>
      <p:sp>
        <p:nvSpPr>
          <p:cNvPr id="168" name="Shape 168"/>
          <p:cNvSpPr>
            <a:spLocks noGrp="1"/>
          </p:cNvSpPr>
          <p:nvPr>
            <p:ph type="title" idx="4294967295"/>
          </p:nvPr>
        </p:nvSpPr>
        <p:spPr>
          <a:xfrm>
            <a:off x="267890" y="124458"/>
            <a:ext cx="8608220" cy="712254"/>
          </a:xfrm>
          <a:prstGeom prst="rect">
            <a:avLst/>
          </a:prstGeom>
        </p:spPr>
        <p:txBody>
          <a:bodyPr>
            <a:normAutofit fontScale="90000"/>
          </a:bodyPr>
          <a:lstStyle>
            <a:lvl1pPr>
              <a:defRPr sz="3700"/>
            </a:lvl1pPr>
          </a:lstStyle>
          <a:p>
            <a:r>
              <a:rPr dirty="0"/>
              <a:t>Corridor </a:t>
            </a:r>
            <a:r>
              <a:rPr dirty="0" err="1"/>
              <a:t>Ankeniheny-Zahamena</a:t>
            </a:r>
            <a:r>
              <a:rPr dirty="0"/>
              <a:t> (</a:t>
            </a:r>
            <a:r>
              <a:rPr dirty="0" smtClean="0"/>
              <a:t>CAZ)</a:t>
            </a:r>
            <a:endParaRPr dirty="0"/>
          </a:p>
        </p:txBody>
      </p:sp>
      <p:pic>
        <p:nvPicPr>
          <p:cNvPr id="172" name="study_sites_coded_smal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478" y="998823"/>
            <a:ext cx="3755213" cy="5310498"/>
          </a:xfrm>
          <a:prstGeom prst="rect">
            <a:avLst/>
          </a:prstGeom>
          <a:ln w="12700">
            <a:miter lim="400000"/>
          </a:ln>
        </p:spPr>
      </p:pic>
      <p:sp>
        <p:nvSpPr>
          <p:cNvPr id="17" name="Content Placeholder 2"/>
          <p:cNvSpPr txBox="1">
            <a:spLocks/>
          </p:cNvSpPr>
          <p:nvPr/>
        </p:nvSpPr>
        <p:spPr>
          <a:xfrm>
            <a:off x="4026562" y="998823"/>
            <a:ext cx="5117438" cy="5310498"/>
          </a:xfrm>
          <a:prstGeom prst="rect">
            <a:avLst/>
          </a:prstGeom>
        </p:spPr>
        <p:txBody>
          <a:bodyPr>
            <a:noAutofit/>
          </a:bodyPr>
          <a:lstStyle>
            <a:lvl1pPr marL="205795" indent="-205795" algn="l" defTabSz="685983" rtl="0" eaLnBrk="1" latinLnBrk="0" hangingPunct="1">
              <a:lnSpc>
                <a:spcPct val="90000"/>
              </a:lnSpc>
              <a:spcBef>
                <a:spcPts val="1350"/>
              </a:spcBef>
              <a:buSzPct val="110000"/>
              <a:buFont typeface="Arial" pitchFamily="34" charset="0"/>
              <a:buChar char="▪"/>
              <a:defRPr sz="2400" kern="1200">
                <a:solidFill>
                  <a:schemeClr val="bg1"/>
                </a:solidFill>
                <a:latin typeface="Century Gothic" panose="020B0502020202020204" pitchFamily="34" charset="0"/>
                <a:ea typeface="+mn-ea"/>
                <a:cs typeface="+mn-cs"/>
              </a:defRPr>
            </a:lvl1pPr>
            <a:lvl2pPr marL="512105" indent="-205795" algn="l" defTabSz="685983" rtl="0" eaLnBrk="1" latinLnBrk="0" hangingPunct="1">
              <a:lnSpc>
                <a:spcPct val="90000"/>
              </a:lnSpc>
              <a:spcBef>
                <a:spcPts val="450"/>
              </a:spcBef>
              <a:buSzPct val="110000"/>
              <a:buFont typeface="Arial" pitchFamily="34" charset="0"/>
              <a:buChar char="▪"/>
              <a:defRPr sz="1800" kern="1200">
                <a:solidFill>
                  <a:schemeClr val="bg1"/>
                </a:solidFill>
                <a:latin typeface="Century Gothic" panose="020B0502020202020204" pitchFamily="34" charset="0"/>
                <a:ea typeface="+mn-ea"/>
                <a:cs typeface="+mn-cs"/>
              </a:defRPr>
            </a:lvl2pPr>
            <a:lvl3pPr marL="823179"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3pPr>
            <a:lvl4pPr marL="1131872"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4pPr>
            <a:lvl5pPr marL="1440564"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5pPr>
            <a:lvl6pPr marL="1749256"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6pPr>
            <a:lvl7pPr marL="2057949"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7pPr>
            <a:lvl8pPr marL="2366641"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8pPr>
            <a:lvl9pPr marL="2675333"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9pPr>
          </a:lstStyle>
          <a:p>
            <a:r>
              <a:rPr lang="en-GB" sz="2200" dirty="0" smtClean="0"/>
              <a:t>371,000 ha of tropical rainforest in Eastern Madagascar</a:t>
            </a:r>
          </a:p>
          <a:p>
            <a:r>
              <a:rPr lang="en-GB" sz="2200" dirty="0" smtClean="0"/>
              <a:t>CAZ was granted formal status as an IUCN Category VI protected area in April 2015</a:t>
            </a:r>
          </a:p>
          <a:p>
            <a:r>
              <a:rPr lang="en-GB" sz="2200" dirty="0" smtClean="0"/>
              <a:t>It is co-managed by:</a:t>
            </a:r>
          </a:p>
          <a:p>
            <a:pPr lvl="1"/>
            <a:r>
              <a:rPr lang="en-GB" dirty="0" smtClean="0"/>
              <a:t>Conservation International (Park Manager)</a:t>
            </a:r>
          </a:p>
          <a:p>
            <a:pPr lvl="1"/>
            <a:r>
              <a:rPr lang="en-GB" dirty="0" smtClean="0"/>
              <a:t>Madagascar National Parks</a:t>
            </a:r>
          </a:p>
          <a:p>
            <a:pPr lvl="1"/>
            <a:r>
              <a:rPr lang="en-GB" dirty="0" smtClean="0"/>
              <a:t>Community forest management groups (COBAs) around the edge </a:t>
            </a:r>
          </a:p>
          <a:p>
            <a:r>
              <a:rPr lang="en-GB" sz="2200" dirty="0" smtClean="0"/>
              <a:t>Long-term funding will be supported by REDD+</a:t>
            </a:r>
          </a:p>
          <a:p>
            <a:r>
              <a:rPr lang="en-GB" sz="2200" dirty="0" smtClean="0"/>
              <a:t>World Bank has supported costs of establishing the protected area</a:t>
            </a:r>
            <a:endParaRPr lang="en-GB" sz="2200" dirty="0"/>
          </a:p>
        </p:txBody>
      </p:sp>
      <p:sp>
        <p:nvSpPr>
          <p:cNvPr id="10" name="Rectangle 9"/>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Tree>
    <p:extLst>
      <p:ext uri="{BB962C8B-B14F-4D97-AF65-F5344CB8AC3E}">
        <p14:creationId xmlns:p14="http://schemas.microsoft.com/office/powerpoint/2010/main" val="20871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53191" y="1268760"/>
            <a:ext cx="3541251" cy="2473816"/>
            <a:chOff x="179512" y="332656"/>
            <a:chExt cx="4032448" cy="3377036"/>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2656"/>
              <a:ext cx="4032448" cy="337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87824" y="2780928"/>
              <a:ext cx="1080120" cy="36004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 name="Elbow Connector 9"/>
          <p:cNvCxnSpPr/>
          <p:nvPr/>
        </p:nvCxnSpPr>
        <p:spPr>
          <a:xfrm flipV="1">
            <a:off x="3694442" y="2505668"/>
            <a:ext cx="1571317" cy="629187"/>
          </a:xfrm>
          <a:prstGeom prst="bent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16141" y="1281777"/>
            <a:ext cx="3600400" cy="2308324"/>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2400" dirty="0" smtClean="0">
                <a:latin typeface="Century Gothic" panose="020B0502020202020204" pitchFamily="34" charset="0"/>
              </a:rPr>
              <a:t>For this case study, we focused our research on distributive equity and the local costs and benefits resulting from the new park</a:t>
            </a:r>
            <a:endParaRPr lang="en-GB" sz="2400" dirty="0">
              <a:latin typeface="Century Gothic" panose="020B0502020202020204" pitchFamily="34" charset="0"/>
            </a:endParaRPr>
          </a:p>
        </p:txBody>
      </p:sp>
      <p:sp>
        <p:nvSpPr>
          <p:cNvPr id="3" name="Title 2"/>
          <p:cNvSpPr>
            <a:spLocks noGrp="1"/>
          </p:cNvSpPr>
          <p:nvPr>
            <p:ph type="title"/>
          </p:nvPr>
        </p:nvSpPr>
        <p:spPr>
          <a:xfrm>
            <a:off x="153191" y="-218552"/>
            <a:ext cx="3968805" cy="1144556"/>
          </a:xfrm>
        </p:spPr>
        <p:txBody>
          <a:bodyPr>
            <a:normAutofit/>
          </a:bodyPr>
          <a:lstStyle/>
          <a:p>
            <a:r>
              <a:rPr lang="en-GB" sz="3200" dirty="0" smtClean="0"/>
              <a:t>Our research aims</a:t>
            </a:r>
            <a:endParaRPr lang="en-GB" sz="3200" dirty="0"/>
          </a:p>
        </p:txBody>
      </p:sp>
      <p:sp>
        <p:nvSpPr>
          <p:cNvPr id="16" name="Content Placeholder 2"/>
          <p:cNvSpPr txBox="1">
            <a:spLocks/>
          </p:cNvSpPr>
          <p:nvPr/>
        </p:nvSpPr>
        <p:spPr>
          <a:xfrm>
            <a:off x="473030" y="3820368"/>
            <a:ext cx="8394222" cy="3105869"/>
          </a:xfrm>
          <a:prstGeom prst="rect">
            <a:avLst/>
          </a:prstGeom>
        </p:spPr>
        <p:txBody>
          <a:bodyPr/>
          <a:lstStyle>
            <a:lvl1pPr marL="205795" indent="-205795" algn="l" defTabSz="685983" rtl="0" eaLnBrk="1" latinLnBrk="0" hangingPunct="1">
              <a:lnSpc>
                <a:spcPct val="90000"/>
              </a:lnSpc>
              <a:spcBef>
                <a:spcPts val="1350"/>
              </a:spcBef>
              <a:buSzPct val="110000"/>
              <a:buFont typeface="Arial" pitchFamily="34" charset="0"/>
              <a:buChar char="▪"/>
              <a:defRPr sz="2400" kern="1200">
                <a:solidFill>
                  <a:schemeClr val="bg1"/>
                </a:solidFill>
                <a:latin typeface="Century Gothic" panose="020B0502020202020204" pitchFamily="34" charset="0"/>
                <a:ea typeface="+mn-ea"/>
                <a:cs typeface="+mn-cs"/>
              </a:defRPr>
            </a:lvl1pPr>
            <a:lvl2pPr marL="512105" indent="-205795" algn="l" defTabSz="685983" rtl="0" eaLnBrk="1" latinLnBrk="0" hangingPunct="1">
              <a:lnSpc>
                <a:spcPct val="90000"/>
              </a:lnSpc>
              <a:spcBef>
                <a:spcPts val="450"/>
              </a:spcBef>
              <a:buSzPct val="110000"/>
              <a:buFont typeface="Arial" pitchFamily="34" charset="0"/>
              <a:buChar char="▪"/>
              <a:defRPr sz="1800" kern="1200">
                <a:solidFill>
                  <a:schemeClr val="bg1"/>
                </a:solidFill>
                <a:latin typeface="Century Gothic" panose="020B0502020202020204" pitchFamily="34" charset="0"/>
                <a:ea typeface="+mn-ea"/>
                <a:cs typeface="+mn-cs"/>
              </a:defRPr>
            </a:lvl2pPr>
            <a:lvl3pPr marL="823179"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3pPr>
            <a:lvl4pPr marL="1131872"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4pPr>
            <a:lvl5pPr marL="1440564"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5pPr>
            <a:lvl6pPr marL="1749256"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6pPr>
            <a:lvl7pPr marL="2057949"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7pPr>
            <a:lvl8pPr marL="2366641"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8pPr>
            <a:lvl9pPr marL="2675333"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9pPr>
          </a:lstStyle>
          <a:p>
            <a:r>
              <a:rPr lang="en-GB" dirty="0" smtClean="0"/>
              <a:t>What global and local benefits does CAZ provide?</a:t>
            </a:r>
          </a:p>
          <a:p>
            <a:r>
              <a:rPr lang="en-GB" dirty="0" smtClean="0"/>
              <a:t>What are the local costs of the new protected area?</a:t>
            </a:r>
          </a:p>
          <a:p>
            <a:r>
              <a:rPr lang="en-GB" dirty="0" smtClean="0"/>
              <a:t>How are households selected for compensation?</a:t>
            </a:r>
          </a:p>
          <a:p>
            <a:r>
              <a:rPr lang="en-GB" dirty="0" smtClean="0"/>
              <a:t>How well does compensation cover the opportunity costs of households around CAZ?</a:t>
            </a:r>
            <a:endParaRPr lang="en-GB" dirty="0"/>
          </a:p>
        </p:txBody>
      </p:sp>
      <p:sp>
        <p:nvSpPr>
          <p:cNvPr id="18" name="Rectangle 17"/>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
        <p:nvSpPr>
          <p:cNvPr id="2" name="Slide Number Placeholder 1"/>
          <p:cNvSpPr>
            <a:spLocks noGrp="1"/>
          </p:cNvSpPr>
          <p:nvPr>
            <p:ph type="sldNum" sz="quarter" idx="12"/>
          </p:nvPr>
        </p:nvSpPr>
        <p:spPr>
          <a:xfrm>
            <a:off x="8316416" y="6446116"/>
            <a:ext cx="288032" cy="288746"/>
          </a:xfrm>
        </p:spPr>
        <p:txBody>
          <a:bodyPr/>
          <a:lstStyle/>
          <a:p>
            <a:fld id="{6C18BEE6-5B63-421B-A0D5-22D4A81F5E7F}" type="slidenum">
              <a:rPr lang="en-GB" smtClean="0"/>
              <a:t>4</a:t>
            </a:fld>
            <a:endParaRPr lang="en-GB" dirty="0"/>
          </a:p>
        </p:txBody>
      </p:sp>
    </p:spTree>
    <p:extLst>
      <p:ext uri="{BB962C8B-B14F-4D97-AF65-F5344CB8AC3E}">
        <p14:creationId xmlns:p14="http://schemas.microsoft.com/office/powerpoint/2010/main" val="219641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sldNum" sz="quarter" idx="4294967295"/>
          </p:nvPr>
        </p:nvSpPr>
        <p:spPr>
          <a:xfrm>
            <a:off x="8680515" y="6460368"/>
            <a:ext cx="154808" cy="207527"/>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pic>
        <p:nvPicPr>
          <p:cNvPr id="162" name="image18.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11052" y="1334279"/>
            <a:ext cx="1584178" cy="1224136"/>
          </a:xfrm>
          <a:prstGeom prst="rect">
            <a:avLst/>
          </a:prstGeom>
          <a:ln w="12700">
            <a:miter lim="400000"/>
          </a:ln>
          <a:effectLst>
            <a:outerShdw blurRad="406400" dist="190500" dir="2700000" rotWithShape="0">
              <a:srgbClr val="333333">
                <a:alpha val="64999"/>
              </a:srgbClr>
            </a:outerShdw>
          </a:effectLst>
        </p:spPr>
      </p:pic>
      <p:pic>
        <p:nvPicPr>
          <p:cNvPr id="163" name="image19.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903457" y="1334279"/>
            <a:ext cx="1512170" cy="1224136"/>
          </a:xfrm>
          <a:prstGeom prst="rect">
            <a:avLst/>
          </a:prstGeom>
          <a:ln w="12700">
            <a:miter lim="400000"/>
          </a:ln>
          <a:effectLst>
            <a:outerShdw blurRad="406400" dist="190500" dir="2700000" rotWithShape="0">
              <a:srgbClr val="333333">
                <a:alpha val="64999"/>
              </a:srgbClr>
            </a:outerShdw>
          </a:effectLst>
        </p:spPr>
      </p:pic>
      <p:pic>
        <p:nvPicPr>
          <p:cNvPr id="164" name="image2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11051" y="2708920"/>
            <a:ext cx="3200356" cy="1800200"/>
          </a:xfrm>
          <a:prstGeom prst="rect">
            <a:avLst/>
          </a:prstGeom>
          <a:ln w="12700">
            <a:miter lim="400000"/>
          </a:ln>
          <a:effectLst>
            <a:outerShdw blurRad="406400" dist="190500" dir="2700000" rotWithShape="0">
              <a:srgbClr val="333333">
                <a:alpha val="64999"/>
              </a:srgbClr>
            </a:outerShdw>
          </a:effectLst>
        </p:spPr>
      </p:pic>
      <p:pic>
        <p:nvPicPr>
          <p:cNvPr id="165" name="image2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21086" y="1334279"/>
            <a:ext cx="1505978" cy="2261228"/>
          </a:xfrm>
          <a:prstGeom prst="rect">
            <a:avLst/>
          </a:prstGeom>
          <a:ln w="12700">
            <a:miter lim="400000"/>
          </a:ln>
          <a:effectLst>
            <a:outerShdw blurRad="406400" dist="190500" dir="2700000" rotWithShape="0">
              <a:srgbClr val="333333">
                <a:alpha val="64999"/>
              </a:srgbClr>
            </a:outerShdw>
          </a:effectLst>
        </p:spPr>
      </p:pic>
      <p:pic>
        <p:nvPicPr>
          <p:cNvPr id="166" name="image22.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7521086" y="3777768"/>
            <a:ext cx="1505978" cy="2459545"/>
          </a:xfrm>
          <a:prstGeom prst="rect">
            <a:avLst/>
          </a:prstGeom>
          <a:ln w="12700">
            <a:miter lim="400000"/>
          </a:ln>
          <a:effectLst>
            <a:outerShdw blurRad="406400" dist="190500" dir="2700000" rotWithShape="0">
              <a:srgbClr val="333333">
                <a:alpha val="64999"/>
              </a:srgbClr>
            </a:outerShdw>
          </a:effectLst>
        </p:spPr>
      </p:pic>
      <p:sp>
        <p:nvSpPr>
          <p:cNvPr id="168" name="Shape 168"/>
          <p:cNvSpPr>
            <a:spLocks noGrp="1"/>
          </p:cNvSpPr>
          <p:nvPr>
            <p:ph type="title" idx="4294967295"/>
          </p:nvPr>
        </p:nvSpPr>
        <p:spPr>
          <a:xfrm>
            <a:off x="257112" y="91868"/>
            <a:ext cx="8608220" cy="1115639"/>
          </a:xfrm>
          <a:prstGeom prst="rect">
            <a:avLst/>
          </a:prstGeom>
        </p:spPr>
        <p:txBody>
          <a:bodyPr>
            <a:normAutofit/>
          </a:bodyPr>
          <a:lstStyle>
            <a:lvl1pPr>
              <a:defRPr sz="3700"/>
            </a:lvl1pPr>
          </a:lstStyle>
          <a:p>
            <a:r>
              <a:rPr dirty="0" smtClean="0"/>
              <a:t>C</a:t>
            </a:r>
            <a:r>
              <a:rPr lang="en-GB" dirty="0" smtClean="0"/>
              <a:t>AZ – what are the global and regional benefits?</a:t>
            </a:r>
            <a:endParaRPr dirty="0"/>
          </a:p>
        </p:txBody>
      </p:sp>
      <p:sp>
        <p:nvSpPr>
          <p:cNvPr id="15" name="Content Placeholder 2"/>
          <p:cNvSpPr txBox="1">
            <a:spLocks/>
          </p:cNvSpPr>
          <p:nvPr/>
        </p:nvSpPr>
        <p:spPr>
          <a:xfrm>
            <a:off x="163200" y="1447265"/>
            <a:ext cx="4047851" cy="4949043"/>
          </a:xfrm>
          <a:prstGeom prst="rect">
            <a:avLst/>
          </a:prstGeom>
        </p:spPr>
        <p:txBody>
          <a:bodyPr>
            <a:noAutofit/>
          </a:bodyPr>
          <a:lstStyle>
            <a:lvl1pPr marL="205795" indent="-205795" algn="l" defTabSz="685983" rtl="0" eaLnBrk="1" latinLnBrk="0" hangingPunct="1">
              <a:lnSpc>
                <a:spcPct val="90000"/>
              </a:lnSpc>
              <a:spcBef>
                <a:spcPts val="1350"/>
              </a:spcBef>
              <a:buSzPct val="110000"/>
              <a:buFont typeface="Arial" pitchFamily="34" charset="0"/>
              <a:buChar char="▪"/>
              <a:defRPr sz="2400" kern="1200">
                <a:solidFill>
                  <a:schemeClr val="bg1"/>
                </a:solidFill>
                <a:latin typeface="Century Gothic" panose="020B0502020202020204" pitchFamily="34" charset="0"/>
                <a:ea typeface="+mn-ea"/>
                <a:cs typeface="+mn-cs"/>
              </a:defRPr>
            </a:lvl1pPr>
            <a:lvl2pPr marL="512105" indent="-205795" algn="l" defTabSz="685983" rtl="0" eaLnBrk="1" latinLnBrk="0" hangingPunct="1">
              <a:lnSpc>
                <a:spcPct val="90000"/>
              </a:lnSpc>
              <a:spcBef>
                <a:spcPts val="450"/>
              </a:spcBef>
              <a:buSzPct val="110000"/>
              <a:buFont typeface="Arial" pitchFamily="34" charset="0"/>
              <a:buChar char="▪"/>
              <a:defRPr sz="1800" kern="1200">
                <a:solidFill>
                  <a:schemeClr val="bg1"/>
                </a:solidFill>
                <a:latin typeface="Century Gothic" panose="020B0502020202020204" pitchFamily="34" charset="0"/>
                <a:ea typeface="+mn-ea"/>
                <a:cs typeface="+mn-cs"/>
              </a:defRPr>
            </a:lvl2pPr>
            <a:lvl3pPr marL="823179"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3pPr>
            <a:lvl4pPr marL="1131872"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4pPr>
            <a:lvl5pPr marL="1440564" indent="-205795" algn="l" defTabSz="685983" rtl="0" eaLnBrk="1" latinLnBrk="0" hangingPunct="1">
              <a:lnSpc>
                <a:spcPct val="90000"/>
              </a:lnSpc>
              <a:spcBef>
                <a:spcPts val="450"/>
              </a:spcBef>
              <a:buSzPct val="110000"/>
              <a:buFont typeface="Arial" pitchFamily="34" charset="0"/>
              <a:buChar char="▪"/>
              <a:defRPr sz="1600" kern="1200">
                <a:solidFill>
                  <a:schemeClr val="bg1"/>
                </a:solidFill>
                <a:latin typeface="Century Gothic" panose="020B0502020202020204" pitchFamily="34" charset="0"/>
                <a:ea typeface="+mn-ea"/>
                <a:cs typeface="+mn-cs"/>
              </a:defRPr>
            </a:lvl5pPr>
            <a:lvl6pPr marL="1749256"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6pPr>
            <a:lvl7pPr marL="2057949"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7pPr>
            <a:lvl8pPr marL="2366641"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8pPr>
            <a:lvl9pPr marL="2675333"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9pPr>
          </a:lstStyle>
          <a:p>
            <a:r>
              <a:rPr lang="en-GB" dirty="0" smtClean="0"/>
              <a:t>Biodiversity:</a:t>
            </a:r>
          </a:p>
          <a:p>
            <a:pPr lvl="1"/>
            <a:r>
              <a:rPr lang="en-GB" dirty="0" smtClean="0"/>
              <a:t>Many endemic flora and fauna</a:t>
            </a:r>
          </a:p>
          <a:p>
            <a:pPr lvl="1"/>
            <a:r>
              <a:rPr lang="en-GB" dirty="0" smtClean="0"/>
              <a:t>Over 2000 plant species</a:t>
            </a:r>
          </a:p>
          <a:p>
            <a:pPr lvl="1"/>
            <a:r>
              <a:rPr lang="en-GB" dirty="0" smtClean="0"/>
              <a:t>15  lemur species</a:t>
            </a:r>
          </a:p>
          <a:p>
            <a:r>
              <a:rPr lang="en-GB" dirty="0" smtClean="0"/>
              <a:t>Carbon:</a:t>
            </a:r>
          </a:p>
          <a:p>
            <a:pPr lvl="1"/>
            <a:r>
              <a:rPr lang="en-GB" dirty="0" smtClean="0"/>
              <a:t>About 1 million tons of CO</a:t>
            </a:r>
            <a:r>
              <a:rPr lang="en-GB" sz="1100" dirty="0" smtClean="0"/>
              <a:t>2</a:t>
            </a:r>
            <a:r>
              <a:rPr lang="en-GB" dirty="0" smtClean="0"/>
              <a:t> emissions reduction from avoided deforestation</a:t>
            </a:r>
          </a:p>
          <a:p>
            <a:r>
              <a:rPr lang="en-GB" dirty="0" smtClean="0"/>
              <a:t>Water:</a:t>
            </a:r>
          </a:p>
          <a:p>
            <a:pPr lvl="1"/>
            <a:r>
              <a:rPr lang="en-GB" dirty="0" smtClean="0"/>
              <a:t>Source of many rivers supporting agriculture and downstream urban areas</a:t>
            </a:r>
            <a:endParaRPr lang="en-GB" dirty="0"/>
          </a:p>
          <a:p>
            <a:endParaRPr lang="en-GB" dirty="0" smtClean="0"/>
          </a:p>
          <a:p>
            <a:endParaRPr lang="en-GB" dirty="0"/>
          </a:p>
        </p:txBody>
      </p:sp>
      <p:sp>
        <p:nvSpPr>
          <p:cNvPr id="10" name="Rectangle 9"/>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Tree>
    <p:extLst>
      <p:ext uri="{BB962C8B-B14F-4D97-AF65-F5344CB8AC3E}">
        <p14:creationId xmlns:p14="http://schemas.microsoft.com/office/powerpoint/2010/main" val="341533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835" y="-603448"/>
            <a:ext cx="6240813" cy="514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9512" y="112426"/>
            <a:ext cx="4514376" cy="943092"/>
          </a:xfrm>
        </p:spPr>
        <p:txBody>
          <a:bodyPr>
            <a:noAutofit/>
          </a:bodyPr>
          <a:lstStyle/>
          <a:p>
            <a:r>
              <a:rPr lang="en-GB" sz="3200" dirty="0" smtClean="0"/>
              <a:t>CAZ – local livelihoods</a:t>
            </a:r>
            <a:endParaRPr lang="en-GB" sz="3200" dirty="0"/>
          </a:p>
        </p:txBody>
      </p:sp>
      <p:sp>
        <p:nvSpPr>
          <p:cNvPr id="4" name="Slide Number Placeholder 3"/>
          <p:cNvSpPr>
            <a:spLocks noGrp="1"/>
          </p:cNvSpPr>
          <p:nvPr>
            <p:ph type="sldNum" sz="quarter" idx="12"/>
          </p:nvPr>
        </p:nvSpPr>
        <p:spPr/>
        <p:txBody>
          <a:bodyPr/>
          <a:lstStyle/>
          <a:p>
            <a:fld id="{8A17D847-F19E-4969-B510-F19B46566093}" type="slidenum">
              <a:rPr lang="en-GB" smtClean="0"/>
              <a:t>6</a:t>
            </a:fld>
            <a:endParaRPr lang="en-GB"/>
          </a:p>
        </p:txBody>
      </p:sp>
      <p:sp>
        <p:nvSpPr>
          <p:cNvPr id="3" name="Content Placeholder 2"/>
          <p:cNvSpPr>
            <a:spLocks noGrp="1"/>
          </p:cNvSpPr>
          <p:nvPr>
            <p:ph idx="1"/>
          </p:nvPr>
        </p:nvSpPr>
        <p:spPr>
          <a:xfrm>
            <a:off x="162978" y="1166552"/>
            <a:ext cx="4530910" cy="5181794"/>
          </a:xfrm>
        </p:spPr>
        <p:txBody>
          <a:bodyPr>
            <a:normAutofit fontScale="92500" lnSpcReduction="20000"/>
          </a:bodyPr>
          <a:lstStyle/>
          <a:p>
            <a:r>
              <a:rPr lang="en-GB" dirty="0" smtClean="0"/>
              <a:t>60,000 people live in and around the park</a:t>
            </a:r>
          </a:p>
          <a:p>
            <a:r>
              <a:rPr lang="en-GB" dirty="0" smtClean="0"/>
              <a:t>‘Tavy’ shifting cultivation system:</a:t>
            </a:r>
          </a:p>
          <a:p>
            <a:pPr lvl="1"/>
            <a:r>
              <a:rPr lang="en-GB" dirty="0" smtClean="0"/>
              <a:t>Hillsides are cleared using fire</a:t>
            </a:r>
          </a:p>
          <a:p>
            <a:pPr lvl="1"/>
            <a:r>
              <a:rPr lang="en-GB" dirty="0" smtClean="0"/>
              <a:t>Some paddy rice in the valleys</a:t>
            </a:r>
          </a:p>
          <a:p>
            <a:pPr lvl="1"/>
            <a:r>
              <a:rPr lang="en-GB" dirty="0" smtClean="0"/>
              <a:t>Very little livestock</a:t>
            </a:r>
          </a:p>
          <a:p>
            <a:r>
              <a:rPr lang="en-GB" dirty="0" smtClean="0"/>
              <a:t>People rely heavily on the forest:</a:t>
            </a:r>
          </a:p>
          <a:p>
            <a:pPr lvl="1"/>
            <a:r>
              <a:rPr lang="en-GB" dirty="0" smtClean="0"/>
              <a:t>Firewood</a:t>
            </a:r>
          </a:p>
          <a:p>
            <a:pPr lvl="1"/>
            <a:r>
              <a:rPr lang="en-GB" dirty="0" smtClean="0"/>
              <a:t>Construction timber</a:t>
            </a:r>
          </a:p>
          <a:p>
            <a:pPr lvl="1"/>
            <a:r>
              <a:rPr lang="en-GB" dirty="0" smtClean="0"/>
              <a:t>Medicines</a:t>
            </a:r>
          </a:p>
          <a:p>
            <a:pPr lvl="1"/>
            <a:r>
              <a:rPr lang="en-GB" dirty="0" smtClean="0"/>
              <a:t>Food (plants and </a:t>
            </a:r>
            <a:r>
              <a:rPr lang="en-GB" dirty="0" err="1" smtClean="0"/>
              <a:t>bushmeat</a:t>
            </a:r>
            <a:r>
              <a:rPr lang="en-GB" dirty="0" smtClean="0"/>
              <a:t>)</a:t>
            </a:r>
          </a:p>
          <a:p>
            <a:r>
              <a:rPr lang="en-GB" dirty="0"/>
              <a:t>High levels of poverty:</a:t>
            </a:r>
          </a:p>
          <a:p>
            <a:pPr lvl="1"/>
            <a:r>
              <a:rPr lang="en-GB" dirty="0"/>
              <a:t>&gt;90% in ‘extreme poverty’</a:t>
            </a:r>
          </a:p>
          <a:p>
            <a:pPr lvl="1"/>
            <a:r>
              <a:rPr lang="en-GB" dirty="0"/>
              <a:t>Food security (2 good meals/day) typically only for 7 months </a:t>
            </a:r>
          </a:p>
          <a:p>
            <a:pPr lvl="1"/>
            <a:r>
              <a:rPr lang="en-GB" dirty="0"/>
              <a:t>Poor quality housing </a:t>
            </a:r>
          </a:p>
          <a:p>
            <a:pPr lvl="1"/>
            <a:r>
              <a:rPr lang="en-GB" dirty="0"/>
              <a:t>Lack of </a:t>
            </a:r>
            <a:r>
              <a:rPr lang="en-GB" dirty="0" smtClean="0"/>
              <a:t>sanitation</a:t>
            </a:r>
            <a:endParaRPr lang="en-GB" dirty="0"/>
          </a:p>
        </p:txBody>
      </p:sp>
      <p:pic>
        <p:nvPicPr>
          <p:cNvPr id="8" name="Picture 7"/>
          <p:cNvPicPr>
            <a:picLocks noChangeAspect="1"/>
          </p:cNvPicPr>
          <p:nvPr/>
        </p:nvPicPr>
        <p:blipFill>
          <a:blip r:embed="rId4"/>
          <a:stretch>
            <a:fillRect/>
          </a:stretch>
        </p:blipFill>
        <p:spPr>
          <a:xfrm>
            <a:off x="4788691" y="2204864"/>
            <a:ext cx="4743099" cy="2981202"/>
          </a:xfrm>
          <a:prstGeom prst="rect">
            <a:avLst/>
          </a:prstGeom>
        </p:spPr>
      </p:pic>
      <p:sp>
        <p:nvSpPr>
          <p:cNvPr id="9" name="Rectangle 8"/>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pic>
        <p:nvPicPr>
          <p:cNvPr id="1026" name="Picture 2" descr="D:\Photo\alex\WP_20150530_14_27_12_Pr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7880" y="4252733"/>
            <a:ext cx="3816000" cy="214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558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iteresources.worldbank.org/INTSAFEPOL/Images/main_img5.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3" name="Content Placeholder 1"/>
          <p:cNvSpPr>
            <a:spLocks noGrp="1"/>
          </p:cNvSpPr>
          <p:nvPr>
            <p:ph idx="4294967295"/>
          </p:nvPr>
        </p:nvSpPr>
        <p:spPr>
          <a:xfrm>
            <a:off x="156270" y="2827044"/>
            <a:ext cx="8880226" cy="3569264"/>
          </a:xfrm>
        </p:spPr>
        <p:txBody>
          <a:bodyPr>
            <a:normAutofit fontScale="85000" lnSpcReduction="20000"/>
          </a:bodyPr>
          <a:lstStyle/>
          <a:p>
            <a:pPr>
              <a:lnSpc>
                <a:spcPct val="100000"/>
              </a:lnSpc>
            </a:pPr>
            <a:r>
              <a:rPr lang="en-GB" altLang="en-US" sz="2250" dirty="0" smtClean="0"/>
              <a:t>CAZ management wants to stop </a:t>
            </a:r>
            <a:r>
              <a:rPr lang="en-GB" altLang="en-US" sz="2250" dirty="0"/>
              <a:t>shifting </a:t>
            </a:r>
            <a:r>
              <a:rPr lang="en-GB" altLang="en-US" sz="2250" dirty="0" smtClean="0"/>
              <a:t>cultivation, </a:t>
            </a:r>
            <a:r>
              <a:rPr lang="en-GB" altLang="en-US" sz="2250" dirty="0"/>
              <a:t>hunting and timber </a:t>
            </a:r>
            <a:r>
              <a:rPr lang="en-GB" altLang="en-US" sz="2250" dirty="0" smtClean="0"/>
              <a:t>extraction in the park. </a:t>
            </a:r>
            <a:r>
              <a:rPr lang="en-GB" altLang="en-US" sz="2250" dirty="0"/>
              <a:t>This will affect local </a:t>
            </a:r>
            <a:r>
              <a:rPr lang="en-GB" altLang="en-US" sz="2250" dirty="0" smtClean="0"/>
              <a:t>livelihoods</a:t>
            </a:r>
          </a:p>
          <a:p>
            <a:pPr>
              <a:lnSpc>
                <a:spcPct val="100000"/>
              </a:lnSpc>
            </a:pPr>
            <a:r>
              <a:rPr lang="en-GB" altLang="en-US" sz="2250" dirty="0" smtClean="0"/>
              <a:t>The World Bank’s social </a:t>
            </a:r>
            <a:r>
              <a:rPr lang="en-GB" altLang="en-US" sz="2250" dirty="0"/>
              <a:t>safeguards </a:t>
            </a:r>
            <a:r>
              <a:rPr lang="en-GB" altLang="en-US" sz="2250" dirty="0" smtClean="0"/>
              <a:t>require that all people whose sources of income and standard of living would be negatively affected by the restrictions should be identified as ‘people affected by the project’ (PAPs)</a:t>
            </a:r>
          </a:p>
          <a:p>
            <a:pPr eaLnBrk="1" hangingPunct="1">
              <a:lnSpc>
                <a:spcPct val="100000"/>
              </a:lnSpc>
            </a:pPr>
            <a:r>
              <a:rPr lang="en-GB" altLang="en-US" sz="2250" dirty="0" smtClean="0"/>
              <a:t>The process of identifying PAPs is supposed to give special consideration to poor and vulnerable groups</a:t>
            </a:r>
          </a:p>
          <a:p>
            <a:pPr eaLnBrk="1" hangingPunct="1">
              <a:lnSpc>
                <a:spcPct val="100000"/>
              </a:lnSpc>
            </a:pPr>
            <a:r>
              <a:rPr lang="en-GB" altLang="en-US" sz="2250" dirty="0" smtClean="0"/>
              <a:t>An assessment in 2010 identified nearly 2500hh as PAPs of whom 1835 signed ‘letters of engagement to receive compensation’</a:t>
            </a:r>
          </a:p>
          <a:p>
            <a:pPr eaLnBrk="1" hangingPunct="1">
              <a:lnSpc>
                <a:spcPct val="100000"/>
              </a:lnSpc>
            </a:pPr>
            <a:r>
              <a:rPr lang="en-GB" altLang="en-US" sz="2250" dirty="0" smtClean="0"/>
              <a:t>Compensation was provided in the form of </a:t>
            </a:r>
            <a:r>
              <a:rPr lang="en-GB" altLang="en-US" sz="2250" dirty="0" err="1" smtClean="0"/>
              <a:t>microprojects</a:t>
            </a:r>
            <a:r>
              <a:rPr lang="en-GB" altLang="en-US" sz="2250" dirty="0" smtClean="0"/>
              <a:t> in 2014</a:t>
            </a:r>
          </a:p>
        </p:txBody>
      </p:sp>
      <p:sp>
        <p:nvSpPr>
          <p:cNvPr id="3" name="TextBox 2"/>
          <p:cNvSpPr txBox="1"/>
          <p:nvPr/>
        </p:nvSpPr>
        <p:spPr>
          <a:xfrm>
            <a:off x="6623640" y="2489609"/>
            <a:ext cx="2566728" cy="246221"/>
          </a:xfrm>
          <a:prstGeom prst="rect">
            <a:avLst/>
          </a:prstGeom>
          <a:solidFill>
            <a:schemeClr val="bg1">
              <a:lumMod val="50000"/>
            </a:schemeClr>
          </a:solidFill>
        </p:spPr>
        <p:txBody>
          <a:bodyPr wrap="none" rtlCol="0">
            <a:spAutoFit/>
          </a:bodyPr>
          <a:lstStyle/>
          <a:p>
            <a:r>
              <a:rPr lang="en-GB" sz="1000" i="1" dirty="0">
                <a:solidFill>
                  <a:srgbClr val="FFFFFF"/>
                </a:solidFill>
                <a:latin typeface="Century Gothic"/>
                <a:cs typeface="Century Gothic"/>
              </a:rPr>
              <a:t>http://</a:t>
            </a:r>
            <a:r>
              <a:rPr lang="en-GB" sz="1000" i="1" dirty="0" err="1">
                <a:solidFill>
                  <a:srgbClr val="FFFFFF"/>
                </a:solidFill>
                <a:latin typeface="Century Gothic"/>
                <a:cs typeface="Century Gothic"/>
              </a:rPr>
              <a:t>go.worldbank.org</a:t>
            </a:r>
            <a:r>
              <a:rPr lang="en-GB" sz="1000" i="1" dirty="0">
                <a:solidFill>
                  <a:srgbClr val="FFFFFF"/>
                </a:solidFill>
                <a:latin typeface="Century Gothic"/>
                <a:cs typeface="Century Gothic"/>
              </a:rPr>
              <a:t>/WTA1ODE7T0</a:t>
            </a:r>
          </a:p>
        </p:txBody>
      </p:sp>
      <p:sp>
        <p:nvSpPr>
          <p:cNvPr id="2" name="TextBox 1"/>
          <p:cNvSpPr txBox="1"/>
          <p:nvPr/>
        </p:nvSpPr>
        <p:spPr>
          <a:xfrm rot="20414901">
            <a:off x="413840" y="807654"/>
            <a:ext cx="3595590" cy="968853"/>
          </a:xfrm>
          <a:prstGeom prst="rect">
            <a:avLst/>
          </a:prstGeom>
          <a:solidFill>
            <a:schemeClr val="accent6">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367" hangingPunct="0">
              <a:lnSpc>
                <a:spcPct val="150000"/>
              </a:lnSpc>
            </a:pPr>
            <a:r>
              <a:rPr lang="en-GB" sz="3797" b="1" dirty="0">
                <a:solidFill>
                  <a:srgbClr val="FFFFFF"/>
                </a:solidFill>
                <a:latin typeface="Century Gothic" panose="020B0502020202020204" pitchFamily="34" charset="0"/>
                <a:sym typeface="Corbel"/>
              </a:rPr>
              <a:t>“Do no harm”</a:t>
            </a:r>
          </a:p>
        </p:txBody>
      </p:sp>
      <p:sp>
        <p:nvSpPr>
          <p:cNvPr id="6" name="Rectangle 5"/>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
        <p:nvSpPr>
          <p:cNvPr id="4" name="Slide Number Placeholder 3"/>
          <p:cNvSpPr>
            <a:spLocks noGrp="1"/>
          </p:cNvSpPr>
          <p:nvPr>
            <p:ph type="sldNum" sz="quarter" idx="12"/>
          </p:nvPr>
        </p:nvSpPr>
        <p:spPr/>
        <p:txBody>
          <a:bodyPr/>
          <a:lstStyle/>
          <a:p>
            <a:fld id="{6C18BEE6-5B63-421B-A0D5-22D4A81F5E7F}" type="slidenum">
              <a:rPr lang="en-GB" smtClean="0"/>
              <a:t>7</a:t>
            </a:fld>
            <a:endParaRPr lang="en-GB"/>
          </a:p>
        </p:txBody>
      </p:sp>
    </p:spTree>
    <p:extLst>
      <p:ext uri="{BB962C8B-B14F-4D97-AF65-F5344CB8AC3E}">
        <p14:creationId xmlns:p14="http://schemas.microsoft.com/office/powerpoint/2010/main" val="46573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188640"/>
            <a:ext cx="8071049" cy="864096"/>
          </a:xfrm>
        </p:spPr>
        <p:txBody>
          <a:bodyPr>
            <a:normAutofit/>
          </a:bodyPr>
          <a:lstStyle/>
          <a:p>
            <a:r>
              <a:rPr lang="en-GB" sz="3200" dirty="0" smtClean="0"/>
              <a:t>Who was identified as a PAP?</a:t>
            </a:r>
            <a:endParaRPr lang="en-GB" sz="3200" dirty="0"/>
          </a:p>
        </p:txBody>
      </p:sp>
      <p:sp>
        <p:nvSpPr>
          <p:cNvPr id="3" name="Content Placeholder 2"/>
          <p:cNvSpPr>
            <a:spLocks noGrp="1"/>
          </p:cNvSpPr>
          <p:nvPr>
            <p:ph idx="1"/>
          </p:nvPr>
        </p:nvSpPr>
        <p:spPr>
          <a:xfrm>
            <a:off x="269564" y="1206057"/>
            <a:ext cx="5934423" cy="4824536"/>
          </a:xfrm>
        </p:spPr>
        <p:txBody>
          <a:bodyPr>
            <a:normAutofit lnSpcReduction="10000"/>
          </a:bodyPr>
          <a:lstStyle/>
          <a:p>
            <a:pPr marL="0" lvl="0" indent="0">
              <a:buNone/>
              <a:defRPr/>
            </a:pPr>
            <a:r>
              <a:rPr lang="fr-FR" b="1" kern="0" dirty="0" err="1" smtClean="0">
                <a:solidFill>
                  <a:prstClr val="white"/>
                </a:solidFill>
              </a:rPr>
              <a:t>Methods</a:t>
            </a:r>
            <a:endParaRPr lang="fr-FR" b="1" kern="0" dirty="0" smtClean="0">
              <a:solidFill>
                <a:prstClr val="white"/>
              </a:solidFill>
            </a:endParaRPr>
          </a:p>
          <a:p>
            <a:pPr lvl="0">
              <a:defRPr/>
            </a:pPr>
            <a:r>
              <a:rPr lang="fr-FR" kern="0" dirty="0" err="1" smtClean="0">
                <a:solidFill>
                  <a:prstClr val="white"/>
                </a:solidFill>
              </a:rPr>
              <a:t>We</a:t>
            </a:r>
            <a:r>
              <a:rPr lang="fr-FR" kern="0" dirty="0" smtClean="0">
                <a:solidFill>
                  <a:prstClr val="white"/>
                </a:solidFill>
              </a:rPr>
              <a:t> </a:t>
            </a:r>
            <a:r>
              <a:rPr lang="fr-FR" kern="0" dirty="0" err="1" smtClean="0">
                <a:solidFill>
                  <a:prstClr val="white"/>
                </a:solidFill>
              </a:rPr>
              <a:t>worked</a:t>
            </a:r>
            <a:r>
              <a:rPr lang="fr-FR" kern="0" dirty="0" smtClean="0">
                <a:solidFill>
                  <a:prstClr val="white"/>
                </a:solidFill>
              </a:rPr>
              <a:t> in one </a:t>
            </a:r>
            <a:r>
              <a:rPr lang="fr-FR" kern="0" dirty="0" err="1" smtClean="0">
                <a:solidFill>
                  <a:prstClr val="white"/>
                </a:solidFill>
              </a:rPr>
              <a:t>safeguard</a:t>
            </a:r>
            <a:r>
              <a:rPr lang="fr-FR" kern="0" dirty="0" smtClean="0">
                <a:solidFill>
                  <a:prstClr val="white"/>
                </a:solidFill>
              </a:rPr>
              <a:t> site (</a:t>
            </a:r>
            <a:r>
              <a:rPr lang="fr-FR" kern="0" dirty="0" err="1" smtClean="0">
                <a:solidFill>
                  <a:prstClr val="white"/>
                </a:solidFill>
              </a:rPr>
              <a:t>Ampahitra</a:t>
            </a:r>
            <a:r>
              <a:rPr lang="fr-FR" kern="0" dirty="0" smtClean="0">
                <a:solidFill>
                  <a:prstClr val="white"/>
                </a:solidFill>
              </a:rPr>
              <a:t>) in the </a:t>
            </a:r>
            <a:r>
              <a:rPr lang="fr-FR" kern="0" dirty="0" err="1" smtClean="0">
                <a:solidFill>
                  <a:prstClr val="white"/>
                </a:solidFill>
              </a:rPr>
              <a:t>south-west</a:t>
            </a:r>
            <a:r>
              <a:rPr lang="fr-FR" kern="0" dirty="0" smtClean="0">
                <a:solidFill>
                  <a:prstClr val="white"/>
                </a:solidFill>
              </a:rPr>
              <a:t> of CAZ</a:t>
            </a:r>
          </a:p>
          <a:p>
            <a:pPr lvl="0">
              <a:defRPr/>
            </a:pPr>
            <a:r>
              <a:rPr lang="fr-FR" kern="0" dirty="0" err="1" smtClean="0">
                <a:solidFill>
                  <a:prstClr val="white"/>
                </a:solidFill>
              </a:rPr>
              <a:t>We</a:t>
            </a:r>
            <a:r>
              <a:rPr lang="fr-FR" kern="0" dirty="0" smtClean="0">
                <a:solidFill>
                  <a:prstClr val="white"/>
                </a:solidFill>
              </a:rPr>
              <a:t> </a:t>
            </a:r>
            <a:r>
              <a:rPr lang="fr-FR" kern="0" dirty="0" err="1" smtClean="0">
                <a:solidFill>
                  <a:prstClr val="white"/>
                </a:solidFill>
              </a:rPr>
              <a:t>collected</a:t>
            </a:r>
            <a:r>
              <a:rPr lang="fr-FR" kern="0" dirty="0" smtClean="0">
                <a:solidFill>
                  <a:prstClr val="white"/>
                </a:solidFill>
              </a:rPr>
              <a:t> a </a:t>
            </a:r>
            <a:r>
              <a:rPr lang="fr-FR" kern="0" dirty="0" err="1">
                <a:solidFill>
                  <a:prstClr val="white"/>
                </a:solidFill>
              </a:rPr>
              <a:t>list</a:t>
            </a:r>
            <a:r>
              <a:rPr lang="fr-FR" kern="0" dirty="0">
                <a:solidFill>
                  <a:prstClr val="white"/>
                </a:solidFill>
              </a:rPr>
              <a:t> of all </a:t>
            </a:r>
            <a:r>
              <a:rPr lang="fr-FR" kern="0" dirty="0" err="1" smtClean="0">
                <a:solidFill>
                  <a:prstClr val="white"/>
                </a:solidFill>
              </a:rPr>
              <a:t>households</a:t>
            </a:r>
            <a:r>
              <a:rPr lang="fr-FR" kern="0" dirty="0" smtClean="0">
                <a:solidFill>
                  <a:prstClr val="white"/>
                </a:solidFill>
              </a:rPr>
              <a:t> (417) </a:t>
            </a:r>
            <a:r>
              <a:rPr lang="fr-FR" kern="0" dirty="0" err="1" smtClean="0">
                <a:solidFill>
                  <a:prstClr val="white"/>
                </a:solidFill>
              </a:rPr>
              <a:t>scattered</a:t>
            </a:r>
            <a:r>
              <a:rPr lang="fr-FR" kern="0" dirty="0" smtClean="0">
                <a:solidFill>
                  <a:prstClr val="white"/>
                </a:solidFill>
              </a:rPr>
              <a:t> in 8 villages at the site. </a:t>
            </a:r>
            <a:endParaRPr lang="fr-FR" kern="0" dirty="0">
              <a:solidFill>
                <a:prstClr val="white"/>
              </a:solidFill>
              <a:sym typeface="Wingdings" panose="05000000000000000000" pitchFamily="2" charset="2"/>
            </a:endParaRPr>
          </a:p>
          <a:p>
            <a:pPr lvl="0">
              <a:defRPr/>
            </a:pPr>
            <a:r>
              <a:rPr lang="fr-FR" kern="0" dirty="0" err="1" smtClean="0">
                <a:solidFill>
                  <a:prstClr val="white"/>
                </a:solidFill>
                <a:sym typeface="Wingdings" panose="05000000000000000000" pitchFamily="2" charset="2"/>
              </a:rPr>
              <a:t>We</a:t>
            </a:r>
            <a:r>
              <a:rPr lang="fr-FR" kern="0" dirty="0" smtClean="0">
                <a:solidFill>
                  <a:prstClr val="white"/>
                </a:solidFill>
                <a:sym typeface="Wingdings" panose="05000000000000000000" pitchFamily="2" charset="2"/>
              </a:rPr>
              <a:t> </a:t>
            </a:r>
            <a:r>
              <a:rPr lang="fr-FR" kern="0" dirty="0" err="1" smtClean="0">
                <a:solidFill>
                  <a:prstClr val="white"/>
                </a:solidFill>
                <a:sym typeface="Wingdings" panose="05000000000000000000" pitchFamily="2" charset="2"/>
              </a:rPr>
              <a:t>randomly</a:t>
            </a:r>
            <a:r>
              <a:rPr lang="fr-FR" kern="0" dirty="0" smtClean="0">
                <a:solidFill>
                  <a:prstClr val="white"/>
                </a:solidFill>
                <a:sym typeface="Wingdings" panose="05000000000000000000" pitchFamily="2" charset="2"/>
              </a:rPr>
              <a:t> </a:t>
            </a:r>
            <a:r>
              <a:rPr lang="fr-FR" kern="0" dirty="0" err="1" smtClean="0">
                <a:solidFill>
                  <a:prstClr val="white"/>
                </a:solidFill>
                <a:sym typeface="Wingdings" panose="05000000000000000000" pitchFamily="2" charset="2"/>
              </a:rPr>
              <a:t>sampled</a:t>
            </a:r>
            <a:r>
              <a:rPr lang="fr-FR" kern="0" dirty="0" smtClean="0">
                <a:solidFill>
                  <a:prstClr val="white"/>
                </a:solidFill>
                <a:sym typeface="Wingdings" panose="05000000000000000000" pitchFamily="2" charset="2"/>
              </a:rPr>
              <a:t> 203 </a:t>
            </a:r>
            <a:r>
              <a:rPr lang="fr-FR" kern="0" dirty="0" err="1" smtClean="0">
                <a:solidFill>
                  <a:prstClr val="white"/>
                </a:solidFill>
                <a:sym typeface="Wingdings" panose="05000000000000000000" pitchFamily="2" charset="2"/>
              </a:rPr>
              <a:t>hh</a:t>
            </a:r>
            <a:endParaRPr lang="fr-FR" kern="0" dirty="0">
              <a:solidFill>
                <a:prstClr val="white"/>
              </a:solidFill>
            </a:endParaRPr>
          </a:p>
          <a:p>
            <a:pPr>
              <a:defRPr/>
            </a:pPr>
            <a:r>
              <a:rPr lang="en-GB" dirty="0" smtClean="0"/>
              <a:t>We </a:t>
            </a:r>
            <a:r>
              <a:rPr lang="en-GB" dirty="0"/>
              <a:t>used a structured survey questionnaire to collect data on demographic </a:t>
            </a:r>
            <a:r>
              <a:rPr lang="en-GB" dirty="0" smtClean="0"/>
              <a:t>characteristics and livelihood activities, and asked whether the </a:t>
            </a:r>
            <a:r>
              <a:rPr lang="en-GB" dirty="0" err="1" smtClean="0"/>
              <a:t>hh</a:t>
            </a:r>
            <a:r>
              <a:rPr lang="en-GB" dirty="0" smtClean="0"/>
              <a:t> had been identified as a PAP</a:t>
            </a:r>
          </a:p>
        </p:txBody>
      </p:sp>
      <p:pic>
        <p:nvPicPr>
          <p:cNvPr id="4" name="Picture 3"/>
          <p:cNvPicPr>
            <a:picLocks noChangeAspect="1"/>
          </p:cNvPicPr>
          <p:nvPr/>
        </p:nvPicPr>
        <p:blipFill>
          <a:blip r:embed="rId3"/>
          <a:stretch>
            <a:fillRect/>
          </a:stretch>
        </p:blipFill>
        <p:spPr>
          <a:xfrm>
            <a:off x="6568436" y="4328849"/>
            <a:ext cx="2684084" cy="2236736"/>
          </a:xfrm>
          <a:prstGeom prst="rect">
            <a:avLst/>
          </a:prstGeom>
        </p:spPr>
      </p:pic>
      <p:pic>
        <p:nvPicPr>
          <p:cNvPr id="5" name="Picture 4"/>
          <p:cNvPicPr>
            <a:picLocks noChangeAspect="1"/>
          </p:cNvPicPr>
          <p:nvPr/>
        </p:nvPicPr>
        <p:blipFill rotWithShape="1">
          <a:blip r:embed="rId4"/>
          <a:srcRect l="10778" r="4999"/>
          <a:stretch/>
        </p:blipFill>
        <p:spPr>
          <a:xfrm>
            <a:off x="6660232" y="620687"/>
            <a:ext cx="2224498" cy="1851973"/>
          </a:xfrm>
          <a:prstGeom prst="rect">
            <a:avLst/>
          </a:prstGeom>
        </p:spPr>
      </p:pic>
      <p:sp>
        <p:nvSpPr>
          <p:cNvPr id="6" name="Rectangle 5"/>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
        <p:nvSpPr>
          <p:cNvPr id="7" name="Slide Number Placeholder 6"/>
          <p:cNvSpPr>
            <a:spLocks noGrp="1"/>
          </p:cNvSpPr>
          <p:nvPr>
            <p:ph type="sldNum" sz="quarter" idx="12"/>
          </p:nvPr>
        </p:nvSpPr>
        <p:spPr/>
        <p:txBody>
          <a:bodyPr/>
          <a:lstStyle/>
          <a:p>
            <a:fld id="{6C18BEE6-5B63-421B-A0D5-22D4A81F5E7F}" type="slidenum">
              <a:rPr lang="en-GB" smtClean="0"/>
              <a:t>8</a:t>
            </a:fld>
            <a:endParaRPr lang="en-GB"/>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0398" y="2689821"/>
            <a:ext cx="2739586" cy="1459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15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89933"/>
            <a:ext cx="8071049" cy="864096"/>
          </a:xfrm>
        </p:spPr>
        <p:txBody>
          <a:bodyPr>
            <a:normAutofit/>
          </a:bodyPr>
          <a:lstStyle/>
          <a:p>
            <a:r>
              <a:rPr lang="en-GB" sz="3200" dirty="0" smtClean="0"/>
              <a:t>Who was identified as a PAP?</a:t>
            </a:r>
            <a:endParaRPr lang="en-GB" sz="3200" dirty="0"/>
          </a:p>
        </p:txBody>
      </p:sp>
      <p:sp>
        <p:nvSpPr>
          <p:cNvPr id="3" name="Content Placeholder 2"/>
          <p:cNvSpPr>
            <a:spLocks noGrp="1"/>
          </p:cNvSpPr>
          <p:nvPr>
            <p:ph idx="1"/>
          </p:nvPr>
        </p:nvSpPr>
        <p:spPr>
          <a:xfrm>
            <a:off x="32433" y="1196752"/>
            <a:ext cx="5934423" cy="4824536"/>
          </a:xfrm>
        </p:spPr>
        <p:txBody>
          <a:bodyPr>
            <a:normAutofit/>
          </a:bodyPr>
          <a:lstStyle/>
          <a:p>
            <a:pPr marL="0" indent="0">
              <a:buNone/>
              <a:defRPr/>
            </a:pPr>
            <a:r>
              <a:rPr lang="en-GB" b="1" dirty="0" smtClean="0"/>
              <a:t>Results</a:t>
            </a:r>
          </a:p>
          <a:p>
            <a:pPr>
              <a:defRPr/>
            </a:pPr>
            <a:r>
              <a:rPr lang="en-GB" dirty="0" smtClean="0"/>
              <a:t>141 </a:t>
            </a:r>
            <a:r>
              <a:rPr lang="en-GB" dirty="0" err="1" smtClean="0"/>
              <a:t>hh</a:t>
            </a:r>
            <a:r>
              <a:rPr lang="en-GB" dirty="0" smtClean="0"/>
              <a:t> had been in the area in 2010 – only 36 of these were identified as PAPs. </a:t>
            </a:r>
          </a:p>
          <a:p>
            <a:pPr>
              <a:defRPr/>
            </a:pPr>
            <a:r>
              <a:rPr lang="en-GB" dirty="0" smtClean="0"/>
              <a:t>Key factors </a:t>
            </a:r>
            <a:r>
              <a:rPr lang="en-GB" dirty="0"/>
              <a:t>which influence the likelihood of being identified as a </a:t>
            </a:r>
            <a:r>
              <a:rPr lang="en-GB" dirty="0" smtClean="0"/>
              <a:t>PAP were:</a:t>
            </a:r>
          </a:p>
          <a:p>
            <a:pPr lvl="1">
              <a:defRPr/>
            </a:pPr>
            <a:r>
              <a:rPr lang="en-GB" sz="2200" dirty="0" smtClean="0"/>
              <a:t>Having a household member in the COBA, and preferably in a decision-making position (like chairperson or secretary)</a:t>
            </a:r>
          </a:p>
          <a:p>
            <a:pPr lvl="1">
              <a:defRPr/>
            </a:pPr>
            <a:r>
              <a:rPr lang="en-GB" sz="2200" dirty="0" smtClean="0"/>
              <a:t>Having higher food security</a:t>
            </a:r>
          </a:p>
          <a:p>
            <a:pPr lvl="1">
              <a:defRPr/>
            </a:pPr>
            <a:r>
              <a:rPr lang="en-GB" sz="2200" dirty="0" smtClean="0"/>
              <a:t>Living closer to a </a:t>
            </a:r>
            <a:r>
              <a:rPr lang="en-GB" sz="2200" dirty="0" err="1" smtClean="0"/>
              <a:t>motorable</a:t>
            </a:r>
            <a:r>
              <a:rPr lang="en-GB" sz="2200" dirty="0" smtClean="0"/>
              <a:t> road</a:t>
            </a:r>
          </a:p>
        </p:txBody>
      </p:sp>
      <p:sp>
        <p:nvSpPr>
          <p:cNvPr id="6" name="Rectangle 5"/>
          <p:cNvSpPr/>
          <p:nvPr/>
        </p:nvSpPr>
        <p:spPr>
          <a:xfrm>
            <a:off x="1461230" y="6396308"/>
            <a:ext cx="6199984" cy="338554"/>
          </a:xfrm>
          <a:prstGeom prst="rect">
            <a:avLst/>
          </a:prstGeom>
        </p:spPr>
        <p:txBody>
          <a:bodyPr wrap="square">
            <a:spAutoFit/>
          </a:bodyPr>
          <a:lstStyle/>
          <a:p>
            <a:pPr algn="ctr" defTabSz="1300480" hangingPunct="0"/>
            <a:r>
              <a:rPr lang="en-GB" sz="1600" kern="0" dirty="0" smtClean="0">
                <a:solidFill>
                  <a:srgbClr val="FFFFFF"/>
                </a:solidFill>
                <a:latin typeface="Helvetica"/>
                <a:sym typeface="Corbel"/>
              </a:rPr>
              <a:t>CBD COP, Cancun, 13</a:t>
            </a:r>
            <a:r>
              <a:rPr lang="en-GB" sz="1600" kern="0" baseline="30000" dirty="0" smtClean="0">
                <a:solidFill>
                  <a:srgbClr val="FFFFFF"/>
                </a:solidFill>
                <a:latin typeface="Helvetica"/>
                <a:sym typeface="Corbel"/>
              </a:rPr>
              <a:t>th</a:t>
            </a:r>
            <a:r>
              <a:rPr lang="en-GB" sz="1600" kern="0" dirty="0" smtClean="0">
                <a:solidFill>
                  <a:srgbClr val="FFFFFF"/>
                </a:solidFill>
                <a:latin typeface="Helvetica"/>
                <a:sym typeface="Corbel"/>
              </a:rPr>
              <a:t> December, 2016 </a:t>
            </a:r>
            <a:endParaRPr lang="en-GB" sz="1600" kern="0" dirty="0">
              <a:solidFill>
                <a:srgbClr val="FFFFFF"/>
              </a:solidFill>
              <a:latin typeface="Helvetica"/>
              <a:sym typeface="Corbel"/>
            </a:endParaRPr>
          </a:p>
        </p:txBody>
      </p:sp>
      <p:sp>
        <p:nvSpPr>
          <p:cNvPr id="7" name="Slide Number Placeholder 6"/>
          <p:cNvSpPr>
            <a:spLocks noGrp="1"/>
          </p:cNvSpPr>
          <p:nvPr>
            <p:ph type="sldNum" sz="quarter" idx="12"/>
          </p:nvPr>
        </p:nvSpPr>
        <p:spPr/>
        <p:txBody>
          <a:bodyPr/>
          <a:lstStyle/>
          <a:p>
            <a:fld id="{6C18BEE6-5B63-421B-A0D5-22D4A81F5E7F}" type="slidenum">
              <a:rPr lang="en-GB" smtClean="0"/>
              <a:t>9</a:t>
            </a:fld>
            <a:endParaRPr lang="en-GB"/>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5802" y="3180021"/>
            <a:ext cx="3950824" cy="355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196752"/>
            <a:ext cx="3457206" cy="243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73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4ges_Mai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P4ges-PPTX_Template.potx" id="{307F6D8E-D2C9-496F-9A2B-4BD6DC809B6F}" vid="{70F771D8-52E6-4139-9E85-327D2767EFCA}"/>
    </a:ext>
  </a:extLst>
</a:theme>
</file>

<file path=ppt/theme/theme2.xml><?xml version="1.0" encoding="utf-8"?>
<a:theme xmlns:a="http://schemas.openxmlformats.org/drawingml/2006/main" name="1_P4ges_Mai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P4ges-Powerpoint-Template.pptx" id="{BC67540A-9D70-4A02-B2C5-12ED7EFC958F}" vid="{B21D1005-4F57-4835-837A-DAF63EFB605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P4ges-Powerpoint-Template</Template>
  <TotalTime>6288</TotalTime>
  <Words>2925</Words>
  <Application>Microsoft Office PowerPoint</Application>
  <PresentationFormat>Affichage à l'écran (4:3)</PresentationFormat>
  <Paragraphs>210</Paragraphs>
  <Slides>17</Slides>
  <Notes>17</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17</vt:i4>
      </vt:variant>
    </vt:vector>
  </HeadingPairs>
  <TitlesOfParts>
    <vt:vector size="26" baseType="lpstr">
      <vt:lpstr>MS PGothic</vt:lpstr>
      <vt:lpstr>Arial</vt:lpstr>
      <vt:lpstr>Calibri</vt:lpstr>
      <vt:lpstr>Century Gothic</vt:lpstr>
      <vt:lpstr>Corbel</vt:lpstr>
      <vt:lpstr>Helvetica</vt:lpstr>
      <vt:lpstr>Wingdings</vt:lpstr>
      <vt:lpstr>P4ges_Main</vt:lpstr>
      <vt:lpstr>1_P4ges_Main</vt:lpstr>
      <vt:lpstr>Distributive equity in a protected area safeguard project in Madagascar </vt:lpstr>
      <vt:lpstr>Madagascar’s rapid increase in Protected Areas</vt:lpstr>
      <vt:lpstr>Corridor Ankeniheny-Zahamena (CAZ)</vt:lpstr>
      <vt:lpstr>Our research aims</vt:lpstr>
      <vt:lpstr>CAZ – what are the global and regional benefits?</vt:lpstr>
      <vt:lpstr>CAZ – local livelihoods</vt:lpstr>
      <vt:lpstr>Présentation PowerPoint</vt:lpstr>
      <vt:lpstr>Who was identified as a PAP?</vt:lpstr>
      <vt:lpstr>Who was identified as a PAP?</vt:lpstr>
      <vt:lpstr>Impacts of Access, Food Security, and COBA Membership on PAP Identification</vt:lpstr>
      <vt:lpstr>Présentation PowerPoint</vt:lpstr>
      <vt:lpstr>Estimated opportunity costs vs total household income</vt:lpstr>
      <vt:lpstr>Présentation PowerPoint</vt:lpstr>
      <vt:lpstr>Recognition: Who is recognised as being affected by the protected area?</vt:lpstr>
      <vt:lpstr>Procedural equity</vt:lpstr>
      <vt:lpstr>Conclusions</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rasoa</dc:creator>
  <cp:lastModifiedBy>Compte Microsoft</cp:lastModifiedBy>
  <cp:revision>130</cp:revision>
  <dcterms:created xsi:type="dcterms:W3CDTF">2016-11-29T15:18:59Z</dcterms:created>
  <dcterms:modified xsi:type="dcterms:W3CDTF">2017-01-05T07:55:08Z</dcterms:modified>
</cp:coreProperties>
</file>