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2"/>
  </p:sldMasterIdLst>
  <p:notesMasterIdLst>
    <p:notesMasterId r:id="rId29"/>
  </p:notesMasterIdLst>
  <p:handoutMasterIdLst>
    <p:handoutMasterId r:id="rId30"/>
  </p:handoutMasterIdLst>
  <p:sldIdLst>
    <p:sldId id="256" r:id="rId3"/>
    <p:sldId id="362" r:id="rId4"/>
    <p:sldId id="363" r:id="rId5"/>
    <p:sldId id="364" r:id="rId6"/>
    <p:sldId id="365" r:id="rId7"/>
    <p:sldId id="279" r:id="rId8"/>
    <p:sldId id="284" r:id="rId9"/>
    <p:sldId id="285" r:id="rId10"/>
    <p:sldId id="286" r:id="rId11"/>
    <p:sldId id="300" r:id="rId12"/>
    <p:sldId id="299" r:id="rId13"/>
    <p:sldId id="289" r:id="rId14"/>
    <p:sldId id="296" r:id="rId15"/>
    <p:sldId id="297" r:id="rId16"/>
    <p:sldId id="292" r:id="rId17"/>
    <p:sldId id="293" r:id="rId18"/>
    <p:sldId id="344" r:id="rId19"/>
    <p:sldId id="345" r:id="rId20"/>
    <p:sldId id="349" r:id="rId21"/>
    <p:sldId id="350" r:id="rId22"/>
    <p:sldId id="366" r:id="rId23"/>
    <p:sldId id="368" r:id="rId24"/>
    <p:sldId id="369" r:id="rId25"/>
    <p:sldId id="370" r:id="rId26"/>
    <p:sldId id="371" r:id="rId27"/>
    <p:sldId id="37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0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691" autoAdjust="0"/>
  </p:normalViewPr>
  <p:slideViewPr>
    <p:cSldViewPr>
      <p:cViewPr varScale="1">
        <p:scale>
          <a:sx n="90" d="100"/>
          <a:sy n="90" d="100"/>
        </p:scale>
        <p:origin x="1638" y="96"/>
      </p:cViewPr>
      <p:guideLst>
        <p:guide orient="horz" pos="2160"/>
        <p:guide pos="288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9/21/2015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9/21/2015</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NB presentation in </a:t>
            </a:r>
            <a:r>
              <a:rPr lang="en-GB" dirty="0" err="1" smtClean="0"/>
              <a:t>Gasy</a:t>
            </a:r>
            <a:r>
              <a:rPr lang="en-GB" dirty="0" smtClean="0"/>
              <a:t> and French with English</a:t>
            </a:r>
            <a:r>
              <a:rPr lang="en-GB" baseline="0" dirty="0" smtClean="0"/>
              <a:t> slides</a:t>
            </a:r>
            <a:endParaRPr lang="en-GB" dirty="0"/>
          </a:p>
        </p:txBody>
      </p:sp>
      <p:sp>
        <p:nvSpPr>
          <p:cNvPr id="4" name="Slide Number Placeholder 3"/>
          <p:cNvSpPr>
            <a:spLocks noGrp="1"/>
          </p:cNvSpPr>
          <p:nvPr>
            <p:ph type="sldNum" sz="quarter" idx="10"/>
          </p:nvPr>
        </p:nvSpPr>
        <p:spPr/>
        <p:txBody>
          <a:bodyPr/>
          <a:lstStyle/>
          <a:p>
            <a:fld id="{03266150-FA26-45B5-BF0B-186B42A09DC9}" type="slidenum">
              <a:rPr lang="en-GB" smtClean="0"/>
              <a:t>2</a:t>
            </a:fld>
            <a:endParaRPr lang="en-GB"/>
          </a:p>
        </p:txBody>
      </p:sp>
    </p:spTree>
    <p:extLst>
      <p:ext uri="{BB962C8B-B14F-4D97-AF65-F5344CB8AC3E}">
        <p14:creationId xmlns:p14="http://schemas.microsoft.com/office/powerpoint/2010/main" val="91231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work in many places around the corridor. Biophysical work is in yellow and social research is in red on this map. We have a special focus around </a:t>
            </a:r>
            <a:r>
              <a:rPr lang="en-GB" dirty="0" err="1" smtClean="0"/>
              <a:t>Andasibe</a:t>
            </a:r>
            <a:r>
              <a:rPr lang="en-GB" dirty="0" smtClean="0"/>
              <a:t> (for the hydrological research)</a:t>
            </a:r>
            <a:endParaRPr lang="en-GB" dirty="0"/>
          </a:p>
        </p:txBody>
      </p:sp>
      <p:sp>
        <p:nvSpPr>
          <p:cNvPr id="4" name="Slide Number Placeholder 3"/>
          <p:cNvSpPr>
            <a:spLocks noGrp="1"/>
          </p:cNvSpPr>
          <p:nvPr>
            <p:ph type="sldNum" sz="quarter" idx="10"/>
          </p:nvPr>
        </p:nvSpPr>
        <p:spPr/>
        <p:txBody>
          <a:bodyPr/>
          <a:lstStyle/>
          <a:p>
            <a:fld id="{88F7346F-1E77-42F7-AAA7-F14453B26EA2}" type="slidenum">
              <a:rPr lang="en-GB" smtClean="0"/>
              <a:pPr/>
              <a:t>15</a:t>
            </a:fld>
            <a:endParaRPr lang="en-GB"/>
          </a:p>
        </p:txBody>
      </p:sp>
    </p:spTree>
    <p:extLst>
      <p:ext uri="{BB962C8B-B14F-4D97-AF65-F5344CB8AC3E}">
        <p14:creationId xmlns:p14="http://schemas.microsoft.com/office/powerpoint/2010/main" val="2662597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aim</a:t>
            </a:r>
            <a:r>
              <a:rPr lang="en-GB" baseline="0" dirty="0" smtClean="0"/>
              <a:t> to explain our research really well locally so it is well understood (by authorities and also local people)</a:t>
            </a:r>
          </a:p>
          <a:p>
            <a:r>
              <a:rPr lang="en-GB" baseline="0" dirty="0" smtClean="0"/>
              <a:t>We aim to be transparent, to reduce any local worries </a:t>
            </a:r>
            <a:r>
              <a:rPr lang="en-GB" baseline="0" dirty="0" err="1" smtClean="0"/>
              <a:t>eg</a:t>
            </a:r>
            <a:r>
              <a:rPr lang="en-GB" baseline="0" dirty="0" smtClean="0"/>
              <a:t> we carry leaflets with our names, photos, contact detail of the project authority in Madagascar</a:t>
            </a:r>
          </a:p>
          <a:p>
            <a:r>
              <a:rPr lang="en-GB" baseline="0" dirty="0" smtClean="0"/>
              <a:t>We work closely with the national authorities and have an advisory board who advise us</a:t>
            </a:r>
          </a:p>
          <a:p>
            <a:r>
              <a:rPr lang="en-GB" baseline="0" dirty="0" smtClean="0"/>
              <a:t>Today is part of this-we don’t want to keep any part of our research hidden but we wish to share it with you. We hope you consider it useful and if you have suggestions about how it can be most useful and of other presentations we should give </a:t>
            </a:r>
            <a:r>
              <a:rPr lang="en-GB" baseline="0" dirty="0" err="1" smtClean="0"/>
              <a:t>etc</a:t>
            </a:r>
            <a:r>
              <a:rPr lang="en-GB" baseline="0" dirty="0" smtClean="0"/>
              <a:t> then please let us know.</a:t>
            </a:r>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88F7346F-1E77-42F7-AAA7-F14453B26EA2}" type="slidenum">
              <a:rPr lang="en-GB" smtClean="0"/>
              <a:pPr/>
              <a:t>16</a:t>
            </a:fld>
            <a:endParaRPr lang="en-GB"/>
          </a:p>
        </p:txBody>
      </p:sp>
    </p:spTree>
    <p:extLst>
      <p:ext uri="{BB962C8B-B14F-4D97-AF65-F5344CB8AC3E}">
        <p14:creationId xmlns:p14="http://schemas.microsoft.com/office/powerpoint/2010/main" val="539788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2"/>
                </a:solidFill>
                <a:latin typeface="Corbel" panose="020B0503020204020204" pitchFamily="34" charset="0"/>
              </a:defRPr>
            </a:lvl1pPr>
            <a:lvl2pPr marL="742950" indent="-285750">
              <a:spcBef>
                <a:spcPct val="30000"/>
              </a:spcBef>
              <a:defRPr sz="1200">
                <a:solidFill>
                  <a:schemeClr val="tx2"/>
                </a:solidFill>
                <a:latin typeface="Corbel" panose="020B0503020204020204" pitchFamily="34" charset="0"/>
              </a:defRPr>
            </a:lvl2pPr>
            <a:lvl3pPr marL="1143000" indent="-228600">
              <a:spcBef>
                <a:spcPct val="30000"/>
              </a:spcBef>
              <a:defRPr sz="1200">
                <a:solidFill>
                  <a:schemeClr val="tx2"/>
                </a:solidFill>
                <a:latin typeface="Corbel" panose="020B0503020204020204" pitchFamily="34" charset="0"/>
              </a:defRPr>
            </a:lvl3pPr>
            <a:lvl4pPr marL="1600200" indent="-228600">
              <a:spcBef>
                <a:spcPct val="30000"/>
              </a:spcBef>
              <a:defRPr sz="1200">
                <a:solidFill>
                  <a:schemeClr val="tx2"/>
                </a:solidFill>
                <a:latin typeface="Corbel" panose="020B0503020204020204" pitchFamily="34" charset="0"/>
              </a:defRPr>
            </a:lvl4pPr>
            <a:lvl5pPr marL="2057400" indent="-228600">
              <a:spcBef>
                <a:spcPct val="30000"/>
              </a:spcBef>
              <a:defRPr sz="1200">
                <a:solidFill>
                  <a:schemeClr val="tx2"/>
                </a:solidFill>
                <a:latin typeface="Corbel" panose="020B0503020204020204" pitchFamily="34" charset="0"/>
              </a:defRPr>
            </a:lvl5pPr>
            <a:lvl6pPr marL="2514600" indent="-228600" eaLnBrk="0" fontAlgn="base" hangingPunct="0">
              <a:spcBef>
                <a:spcPct val="30000"/>
              </a:spcBef>
              <a:spcAft>
                <a:spcPct val="0"/>
              </a:spcAft>
              <a:defRPr sz="1200">
                <a:solidFill>
                  <a:schemeClr val="tx2"/>
                </a:solidFill>
                <a:latin typeface="Corbel" panose="020B0503020204020204" pitchFamily="34" charset="0"/>
              </a:defRPr>
            </a:lvl6pPr>
            <a:lvl7pPr marL="2971800" indent="-228600" eaLnBrk="0" fontAlgn="base" hangingPunct="0">
              <a:spcBef>
                <a:spcPct val="30000"/>
              </a:spcBef>
              <a:spcAft>
                <a:spcPct val="0"/>
              </a:spcAft>
              <a:defRPr sz="1200">
                <a:solidFill>
                  <a:schemeClr val="tx2"/>
                </a:solidFill>
                <a:latin typeface="Corbel" panose="020B0503020204020204" pitchFamily="34" charset="0"/>
              </a:defRPr>
            </a:lvl7pPr>
            <a:lvl8pPr marL="3429000" indent="-228600" eaLnBrk="0" fontAlgn="base" hangingPunct="0">
              <a:spcBef>
                <a:spcPct val="30000"/>
              </a:spcBef>
              <a:spcAft>
                <a:spcPct val="0"/>
              </a:spcAft>
              <a:defRPr sz="1200">
                <a:solidFill>
                  <a:schemeClr val="tx2"/>
                </a:solidFill>
                <a:latin typeface="Corbel" panose="020B0503020204020204" pitchFamily="34" charset="0"/>
              </a:defRPr>
            </a:lvl8pPr>
            <a:lvl9pPr marL="3886200" indent="-228600" eaLnBrk="0" fontAlgn="base" hangingPunct="0">
              <a:spcBef>
                <a:spcPct val="30000"/>
              </a:spcBef>
              <a:spcAft>
                <a:spcPct val="0"/>
              </a:spcAft>
              <a:defRPr sz="1200">
                <a:solidFill>
                  <a:schemeClr val="tx2"/>
                </a:solidFill>
                <a:latin typeface="Corbel" panose="020B0503020204020204" pitchFamily="34" charset="0"/>
              </a:defRPr>
            </a:lvl9pPr>
          </a:lstStyle>
          <a:p>
            <a:pPr>
              <a:spcBef>
                <a:spcPct val="0"/>
              </a:spcBef>
            </a:pPr>
            <a:fld id="{EAFB7C66-C9D8-404E-9F1E-3733314B9C83}" type="slidenum">
              <a:rPr lang="en-GB" altLang="en-US">
                <a:solidFill>
                  <a:schemeClr val="tx1"/>
                </a:solidFill>
              </a:rPr>
              <a:pPr>
                <a:spcBef>
                  <a:spcPct val="0"/>
                </a:spcBef>
              </a:pPr>
              <a:t>17</a:t>
            </a:fld>
            <a:endParaRPr lang="en-GB" altLang="en-US">
              <a:solidFill>
                <a:schemeClr val="tx1"/>
              </a:solidFill>
            </a:endParaRPr>
          </a:p>
        </p:txBody>
      </p:sp>
    </p:spTree>
    <p:extLst>
      <p:ext uri="{BB962C8B-B14F-4D97-AF65-F5344CB8AC3E}">
        <p14:creationId xmlns:p14="http://schemas.microsoft.com/office/powerpoint/2010/main" val="907394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person</a:t>
            </a:r>
            <a:r>
              <a:rPr lang="en-GB" baseline="0" dirty="0" smtClean="0"/>
              <a:t> with no </a:t>
            </a:r>
            <a:r>
              <a:rPr lang="en-GB" baseline="0" dirty="0" err="1" smtClean="0"/>
              <a:t>coba</a:t>
            </a:r>
            <a:r>
              <a:rPr lang="en-GB" baseline="0" dirty="0" smtClean="0"/>
              <a:t> membership, low food security  and living far from access points has only 5% chance of being identified as a PAP whereas someone with high food security, living close to the access point and a decision making member of the COBA has an 85%chance of being identified.</a:t>
            </a:r>
            <a:endParaRPr lang="en-GB" dirty="0"/>
          </a:p>
        </p:txBody>
      </p:sp>
      <p:sp>
        <p:nvSpPr>
          <p:cNvPr id="4" name="Slide Number Placeholder 3"/>
          <p:cNvSpPr>
            <a:spLocks noGrp="1"/>
          </p:cNvSpPr>
          <p:nvPr>
            <p:ph type="sldNum" sz="quarter" idx="10"/>
          </p:nvPr>
        </p:nvSpPr>
        <p:spPr/>
        <p:txBody>
          <a:bodyPr/>
          <a:lstStyle/>
          <a:p>
            <a:fld id="{88F7346F-1E77-42F7-AAA7-F14453B26EA2}" type="slidenum">
              <a:rPr lang="en-GB" smtClean="0"/>
              <a:t>24</a:t>
            </a:fld>
            <a:endParaRPr lang="en-GB"/>
          </a:p>
        </p:txBody>
      </p:sp>
    </p:spTree>
    <p:extLst>
      <p:ext uri="{BB962C8B-B14F-4D97-AF65-F5344CB8AC3E}">
        <p14:creationId xmlns:p14="http://schemas.microsoft.com/office/powerpoint/2010/main" val="541927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266150-FA26-45B5-BF0B-186B42A09DC9}" type="slidenum">
              <a:rPr lang="en-US" smtClean="0"/>
              <a:t>25</a:t>
            </a:fld>
            <a:endParaRPr lang="en-US"/>
          </a:p>
        </p:txBody>
      </p:sp>
    </p:spTree>
    <p:extLst>
      <p:ext uri="{BB962C8B-B14F-4D97-AF65-F5344CB8AC3E}">
        <p14:creationId xmlns:p14="http://schemas.microsoft.com/office/powerpoint/2010/main" val="899029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266150-FA26-45B5-BF0B-186B42A09DC9}" type="slidenum">
              <a:rPr lang="en-US" smtClean="0"/>
              <a:t>26</a:t>
            </a:fld>
            <a:endParaRPr lang="en-US"/>
          </a:p>
        </p:txBody>
      </p:sp>
    </p:spTree>
    <p:extLst>
      <p:ext uri="{BB962C8B-B14F-4D97-AF65-F5344CB8AC3E}">
        <p14:creationId xmlns:p14="http://schemas.microsoft.com/office/powerpoint/2010/main" val="180295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aseline="0" dirty="0" smtClean="0"/>
              <a:t> </a:t>
            </a:r>
            <a:endParaRPr lang="en-GB"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2"/>
                </a:solidFill>
                <a:latin typeface="Corbel" panose="020B0503020204020204" pitchFamily="34" charset="0"/>
              </a:defRPr>
            </a:lvl1pPr>
            <a:lvl2pPr marL="742950" indent="-285750">
              <a:spcBef>
                <a:spcPct val="30000"/>
              </a:spcBef>
              <a:defRPr sz="1200">
                <a:solidFill>
                  <a:schemeClr val="tx2"/>
                </a:solidFill>
                <a:latin typeface="Corbel" panose="020B0503020204020204" pitchFamily="34" charset="0"/>
              </a:defRPr>
            </a:lvl2pPr>
            <a:lvl3pPr marL="1143000" indent="-228600">
              <a:spcBef>
                <a:spcPct val="30000"/>
              </a:spcBef>
              <a:defRPr sz="1200">
                <a:solidFill>
                  <a:schemeClr val="tx2"/>
                </a:solidFill>
                <a:latin typeface="Corbel" panose="020B0503020204020204" pitchFamily="34" charset="0"/>
              </a:defRPr>
            </a:lvl3pPr>
            <a:lvl4pPr marL="1600200" indent="-228600">
              <a:spcBef>
                <a:spcPct val="30000"/>
              </a:spcBef>
              <a:defRPr sz="1200">
                <a:solidFill>
                  <a:schemeClr val="tx2"/>
                </a:solidFill>
                <a:latin typeface="Corbel" panose="020B0503020204020204" pitchFamily="34" charset="0"/>
              </a:defRPr>
            </a:lvl4pPr>
            <a:lvl5pPr marL="2057400" indent="-228600">
              <a:spcBef>
                <a:spcPct val="30000"/>
              </a:spcBef>
              <a:defRPr sz="1200">
                <a:solidFill>
                  <a:schemeClr val="tx2"/>
                </a:solidFill>
                <a:latin typeface="Corbel" panose="020B0503020204020204" pitchFamily="34" charset="0"/>
              </a:defRPr>
            </a:lvl5pPr>
            <a:lvl6pPr marL="2514600" indent="-228600" eaLnBrk="0" fontAlgn="base" hangingPunct="0">
              <a:spcBef>
                <a:spcPct val="30000"/>
              </a:spcBef>
              <a:spcAft>
                <a:spcPct val="0"/>
              </a:spcAft>
              <a:defRPr sz="1200">
                <a:solidFill>
                  <a:schemeClr val="tx2"/>
                </a:solidFill>
                <a:latin typeface="Corbel" panose="020B0503020204020204" pitchFamily="34" charset="0"/>
              </a:defRPr>
            </a:lvl6pPr>
            <a:lvl7pPr marL="2971800" indent="-228600" eaLnBrk="0" fontAlgn="base" hangingPunct="0">
              <a:spcBef>
                <a:spcPct val="30000"/>
              </a:spcBef>
              <a:spcAft>
                <a:spcPct val="0"/>
              </a:spcAft>
              <a:defRPr sz="1200">
                <a:solidFill>
                  <a:schemeClr val="tx2"/>
                </a:solidFill>
                <a:latin typeface="Corbel" panose="020B0503020204020204" pitchFamily="34" charset="0"/>
              </a:defRPr>
            </a:lvl7pPr>
            <a:lvl8pPr marL="3429000" indent="-228600" eaLnBrk="0" fontAlgn="base" hangingPunct="0">
              <a:spcBef>
                <a:spcPct val="30000"/>
              </a:spcBef>
              <a:spcAft>
                <a:spcPct val="0"/>
              </a:spcAft>
              <a:defRPr sz="1200">
                <a:solidFill>
                  <a:schemeClr val="tx2"/>
                </a:solidFill>
                <a:latin typeface="Corbel" panose="020B0503020204020204" pitchFamily="34" charset="0"/>
              </a:defRPr>
            </a:lvl8pPr>
            <a:lvl9pPr marL="3886200" indent="-228600" eaLnBrk="0" fontAlgn="base" hangingPunct="0">
              <a:spcBef>
                <a:spcPct val="30000"/>
              </a:spcBef>
              <a:spcAft>
                <a:spcPct val="0"/>
              </a:spcAft>
              <a:defRPr sz="1200">
                <a:solidFill>
                  <a:schemeClr val="tx2"/>
                </a:solidFill>
                <a:latin typeface="Corbel" panose="020B0503020204020204" pitchFamily="34" charset="0"/>
              </a:defRPr>
            </a:lvl9pPr>
          </a:lstStyle>
          <a:p>
            <a:pPr>
              <a:spcBef>
                <a:spcPct val="0"/>
              </a:spcBef>
            </a:pPr>
            <a:fld id="{BD9807A0-2F2A-4D5F-A281-02EC68CEC419}" type="slidenum">
              <a:rPr lang="en-GB" altLang="en-US">
                <a:solidFill>
                  <a:schemeClr val="tx1"/>
                </a:solidFill>
              </a:rPr>
              <a:pPr>
                <a:spcBef>
                  <a:spcPct val="0"/>
                </a:spcBef>
              </a:pPr>
              <a:t>7</a:t>
            </a:fld>
            <a:endParaRPr lang="en-GB" altLang="en-US">
              <a:solidFill>
                <a:schemeClr val="tx1"/>
              </a:solidFill>
            </a:endParaRPr>
          </a:p>
        </p:txBody>
      </p:sp>
    </p:spTree>
    <p:extLst>
      <p:ext uri="{BB962C8B-B14F-4D97-AF65-F5344CB8AC3E}">
        <p14:creationId xmlns:p14="http://schemas.microsoft.com/office/powerpoint/2010/main" val="2590628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avoided</a:t>
            </a:r>
            <a:r>
              <a:rPr lang="en-US" baseline="0" dirty="0" smtClean="0"/>
              <a:t> deforestation/forest restoration and biodiversity conservation (though REDD+ or other forest conservation funding) can change the relative amounts of different land uses in the landscape (forest, </a:t>
            </a:r>
            <a:r>
              <a:rPr lang="en-US" baseline="0" dirty="0" err="1" smtClean="0"/>
              <a:t>savoka</a:t>
            </a:r>
            <a:r>
              <a:rPr lang="en-US" baseline="0" dirty="0" smtClean="0"/>
              <a:t>. </a:t>
            </a:r>
            <a:r>
              <a:rPr lang="en-US" baseline="0" dirty="0" err="1" smtClean="0"/>
              <a:t>tany</a:t>
            </a:r>
            <a:r>
              <a:rPr lang="en-US" baseline="0" dirty="0" smtClean="0"/>
              <a:t> </a:t>
            </a:r>
            <a:r>
              <a:rPr lang="en-US" baseline="0" dirty="0" err="1" smtClean="0"/>
              <a:t>maty</a:t>
            </a:r>
            <a:r>
              <a:rPr lang="en-US" baseline="0" dirty="0" smtClean="0"/>
              <a:t>, agricultural land)</a:t>
            </a:r>
          </a:p>
          <a:p>
            <a:endParaRPr lang="en-US" baseline="0" dirty="0" smtClean="0"/>
          </a:p>
          <a:p>
            <a:r>
              <a:rPr lang="en-US" baseline="0" dirty="0" smtClean="0"/>
              <a:t>REDD+ can influence the welfare of local people (at the forest frontier) in two ways:</a:t>
            </a:r>
          </a:p>
          <a:p>
            <a:r>
              <a:rPr lang="en-US" baseline="0" dirty="0" smtClean="0"/>
              <a:t>1) Though </a:t>
            </a:r>
            <a:endParaRPr lang="en-US" dirty="0"/>
          </a:p>
        </p:txBody>
      </p:sp>
      <p:sp>
        <p:nvSpPr>
          <p:cNvPr id="4" name="Slide Number Placeholder 3"/>
          <p:cNvSpPr>
            <a:spLocks noGrp="1"/>
          </p:cNvSpPr>
          <p:nvPr>
            <p:ph type="sldNum" sz="quarter" idx="10"/>
          </p:nvPr>
        </p:nvSpPr>
        <p:spPr/>
        <p:txBody>
          <a:bodyPr/>
          <a:lstStyle/>
          <a:p>
            <a:fld id="{88F7346F-1E77-42F7-AAA7-F14453B26EA2}" type="slidenum">
              <a:rPr lang="en-GB" smtClean="0"/>
              <a:pPr/>
              <a:t>8</a:t>
            </a:fld>
            <a:endParaRPr lang="en-GB"/>
          </a:p>
        </p:txBody>
      </p:sp>
    </p:spTree>
    <p:extLst>
      <p:ext uri="{BB962C8B-B14F-4D97-AF65-F5344CB8AC3E}">
        <p14:creationId xmlns:p14="http://schemas.microsoft.com/office/powerpoint/2010/main" val="3356533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looking at how different land uses</a:t>
            </a:r>
            <a:r>
              <a:rPr lang="en-GB" baseline="0" dirty="0" smtClean="0"/>
              <a:t> affect the water available for agriculture and risk of flooding (see presentation by </a:t>
            </a:r>
            <a:r>
              <a:rPr lang="en-GB" baseline="0" dirty="0" err="1" smtClean="0"/>
              <a:t>Maafaka</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88F7346F-1E77-42F7-AAA7-F14453B26EA2}" type="slidenum">
              <a:rPr lang="en-GB" smtClean="0"/>
              <a:pPr/>
              <a:t>9</a:t>
            </a:fld>
            <a:endParaRPr lang="en-GB"/>
          </a:p>
        </p:txBody>
      </p:sp>
    </p:spTree>
    <p:extLst>
      <p:ext uri="{BB962C8B-B14F-4D97-AF65-F5344CB8AC3E}">
        <p14:creationId xmlns:p14="http://schemas.microsoft.com/office/powerpoint/2010/main" val="257070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looking at how different land uses contribute to carbon storage (thus slowing climate change)</a:t>
            </a:r>
            <a:endParaRPr lang="en-GB" dirty="0"/>
          </a:p>
        </p:txBody>
      </p:sp>
      <p:sp>
        <p:nvSpPr>
          <p:cNvPr id="4" name="Slide Number Placeholder 3"/>
          <p:cNvSpPr>
            <a:spLocks noGrp="1"/>
          </p:cNvSpPr>
          <p:nvPr>
            <p:ph type="sldNum" sz="quarter" idx="10"/>
          </p:nvPr>
        </p:nvSpPr>
        <p:spPr/>
        <p:txBody>
          <a:bodyPr/>
          <a:lstStyle/>
          <a:p>
            <a:fld id="{88F7346F-1E77-42F7-AAA7-F14453B26EA2}" type="slidenum">
              <a:rPr lang="en-GB" smtClean="0"/>
              <a:pPr/>
              <a:t>10</a:t>
            </a:fld>
            <a:endParaRPr lang="en-GB"/>
          </a:p>
        </p:txBody>
      </p:sp>
    </p:spTree>
    <p:extLst>
      <p:ext uri="{BB962C8B-B14F-4D97-AF65-F5344CB8AC3E}">
        <p14:creationId xmlns:p14="http://schemas.microsoft.com/office/powerpoint/2010/main" val="1269582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looking</a:t>
            </a:r>
            <a:r>
              <a:rPr lang="en-GB" baseline="0" dirty="0" smtClean="0"/>
              <a:t> to see how different land uses influence how many of Madagascar’s rare species are present</a:t>
            </a:r>
            <a:endParaRPr lang="en-GB" dirty="0"/>
          </a:p>
        </p:txBody>
      </p:sp>
      <p:sp>
        <p:nvSpPr>
          <p:cNvPr id="4" name="Slide Number Placeholder 3"/>
          <p:cNvSpPr>
            <a:spLocks noGrp="1"/>
          </p:cNvSpPr>
          <p:nvPr>
            <p:ph type="sldNum" sz="quarter" idx="10"/>
          </p:nvPr>
        </p:nvSpPr>
        <p:spPr/>
        <p:txBody>
          <a:bodyPr/>
          <a:lstStyle/>
          <a:p>
            <a:fld id="{88F7346F-1E77-42F7-AAA7-F14453B26EA2}" type="slidenum">
              <a:rPr lang="en-GB" smtClean="0"/>
              <a:pPr/>
              <a:t>11</a:t>
            </a:fld>
            <a:endParaRPr lang="en-GB"/>
          </a:p>
        </p:txBody>
      </p:sp>
    </p:spTree>
    <p:extLst>
      <p:ext uri="{BB962C8B-B14F-4D97-AF65-F5344CB8AC3E}">
        <p14:creationId xmlns:p14="http://schemas.microsoft.com/office/powerpoint/2010/main" val="158277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We</a:t>
            </a:r>
            <a:r>
              <a:rPr lang="fr-FR" dirty="0" smtClean="0"/>
              <a:t> are </a:t>
            </a:r>
            <a:r>
              <a:rPr lang="fr-FR" dirty="0" err="1" smtClean="0"/>
              <a:t>looking</a:t>
            </a:r>
            <a:r>
              <a:rPr lang="fr-FR" dirty="0" smtClean="0"/>
              <a:t> at how </a:t>
            </a:r>
            <a:r>
              <a:rPr lang="fr-FR" dirty="0" err="1" smtClean="0"/>
              <a:t>different</a:t>
            </a:r>
            <a:r>
              <a:rPr lang="fr-FR" dirty="0" smtClean="0"/>
              <a:t> land uses affect the </a:t>
            </a:r>
            <a:r>
              <a:rPr lang="fr-FR" dirty="0" err="1" smtClean="0"/>
              <a:t>availibity</a:t>
            </a:r>
            <a:r>
              <a:rPr lang="fr-FR" baseline="0" dirty="0" smtClean="0"/>
              <a:t> of </a:t>
            </a:r>
            <a:r>
              <a:rPr lang="fr-FR" baseline="0" dirty="0" err="1" smtClean="0"/>
              <a:t>locally</a:t>
            </a:r>
            <a:r>
              <a:rPr lang="fr-FR" baseline="0" dirty="0" smtClean="0"/>
              <a:t> </a:t>
            </a:r>
            <a:r>
              <a:rPr lang="fr-FR" baseline="0" dirty="0" err="1" smtClean="0"/>
              <a:t>valued</a:t>
            </a:r>
            <a:r>
              <a:rPr lang="fr-FR" baseline="0" dirty="0" smtClean="0"/>
              <a:t> </a:t>
            </a:r>
            <a:r>
              <a:rPr lang="fr-FR" baseline="0" dirty="0" err="1" smtClean="0"/>
              <a:t>wild</a:t>
            </a:r>
            <a:r>
              <a:rPr lang="fr-FR" baseline="0" dirty="0" smtClean="0"/>
              <a:t> </a:t>
            </a:r>
            <a:r>
              <a:rPr lang="fr-FR" baseline="0" dirty="0" err="1" smtClean="0"/>
              <a:t>harvested</a:t>
            </a:r>
            <a:r>
              <a:rPr lang="fr-FR" baseline="0" dirty="0" smtClean="0"/>
              <a:t> </a:t>
            </a:r>
            <a:r>
              <a:rPr lang="fr-FR" baseline="0" dirty="0" err="1" smtClean="0"/>
              <a:t>products</a:t>
            </a:r>
            <a:r>
              <a:rPr lang="fr-FR" baseline="0" dirty="0" smtClean="0"/>
              <a:t> (</a:t>
            </a:r>
            <a:r>
              <a:rPr lang="fr-FR" baseline="0" dirty="0" err="1" smtClean="0"/>
              <a:t>such</a:t>
            </a:r>
            <a:r>
              <a:rPr lang="fr-FR" baseline="0" dirty="0" smtClean="0"/>
              <a:t> as </a:t>
            </a:r>
            <a:r>
              <a:rPr lang="fr-FR" baseline="0" dirty="0" err="1" smtClean="0"/>
              <a:t>weaving</a:t>
            </a:r>
            <a:r>
              <a:rPr lang="fr-FR" baseline="0" dirty="0" smtClean="0"/>
              <a:t> </a:t>
            </a:r>
            <a:r>
              <a:rPr lang="fr-FR" baseline="0" dirty="0" err="1" smtClean="0"/>
              <a:t>materials</a:t>
            </a:r>
            <a:r>
              <a:rPr lang="fr-FR" baseline="0" dirty="0" smtClean="0"/>
              <a:t>, </a:t>
            </a:r>
            <a:r>
              <a:rPr lang="fr-FR" baseline="0" dirty="0" err="1" smtClean="0"/>
              <a:t>food</a:t>
            </a:r>
            <a:r>
              <a:rPr lang="fr-FR" baseline="0" dirty="0" smtClean="0"/>
              <a:t>, </a:t>
            </a:r>
            <a:r>
              <a:rPr lang="fr-FR" baseline="0" dirty="0" err="1" smtClean="0"/>
              <a:t>medecines</a:t>
            </a:r>
            <a:r>
              <a:rPr lang="fr-FR" baseline="0" dirty="0" smtClean="0"/>
              <a:t> </a:t>
            </a:r>
            <a:r>
              <a:rPr lang="fr-FR" baseline="0" dirty="0" err="1" smtClean="0"/>
              <a:t>etc</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88F7346F-1E77-42F7-AAA7-F14453B26EA2}" type="slidenum">
              <a:rPr lang="en-GB" smtClean="0"/>
              <a:pPr/>
              <a:t>12</a:t>
            </a:fld>
            <a:endParaRPr lang="en-GB"/>
          </a:p>
        </p:txBody>
      </p:sp>
    </p:spTree>
    <p:extLst>
      <p:ext uri="{BB962C8B-B14F-4D97-AF65-F5344CB8AC3E}">
        <p14:creationId xmlns:p14="http://schemas.microsoft.com/office/powerpoint/2010/main" val="356347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We</a:t>
            </a:r>
            <a:r>
              <a:rPr lang="fr-FR" dirty="0" smtClean="0"/>
              <a:t> are </a:t>
            </a:r>
            <a:r>
              <a:rPr lang="fr-FR" dirty="0" err="1" smtClean="0"/>
              <a:t>looking</a:t>
            </a:r>
            <a:r>
              <a:rPr lang="fr-FR" dirty="0" smtClean="0"/>
              <a:t> at how conservation</a:t>
            </a:r>
            <a:r>
              <a:rPr lang="fr-FR" baseline="0" dirty="0" smtClean="0"/>
              <a:t> </a:t>
            </a:r>
            <a:r>
              <a:rPr lang="fr-FR" baseline="0" dirty="0" err="1" smtClean="0"/>
              <a:t>projects</a:t>
            </a:r>
            <a:r>
              <a:rPr lang="fr-FR" baseline="0" dirty="0" smtClean="0"/>
              <a:t> </a:t>
            </a:r>
            <a:r>
              <a:rPr lang="fr-FR" baseline="0" dirty="0" err="1" smtClean="0"/>
              <a:t>can</a:t>
            </a:r>
            <a:r>
              <a:rPr lang="fr-FR" baseline="0" dirty="0" smtClean="0"/>
              <a:t> </a:t>
            </a:r>
            <a:r>
              <a:rPr lang="fr-FR" baseline="0" dirty="0" err="1" smtClean="0"/>
              <a:t>bring</a:t>
            </a:r>
            <a:r>
              <a:rPr lang="fr-FR" baseline="0" dirty="0" smtClean="0"/>
              <a:t> </a:t>
            </a:r>
            <a:r>
              <a:rPr lang="fr-FR" baseline="0" dirty="0" err="1" smtClean="0"/>
              <a:t>costs</a:t>
            </a:r>
            <a:r>
              <a:rPr lang="fr-FR" baseline="0" dirty="0" smtClean="0"/>
              <a:t> and </a:t>
            </a:r>
            <a:r>
              <a:rPr lang="fr-FR" baseline="0" dirty="0" err="1" smtClean="0"/>
              <a:t>benefist</a:t>
            </a:r>
            <a:r>
              <a:rPr lang="fr-FR" baseline="0" dirty="0" smtClean="0"/>
              <a:t> for local people and how </a:t>
            </a:r>
            <a:r>
              <a:rPr lang="fr-FR" baseline="0" dirty="0" err="1" smtClean="0"/>
              <a:t>these</a:t>
            </a:r>
            <a:r>
              <a:rPr lang="fr-FR" baseline="0" dirty="0" smtClean="0"/>
              <a:t> are </a:t>
            </a:r>
            <a:r>
              <a:rPr lang="fr-FR" baseline="0" dirty="0" err="1" smtClean="0"/>
              <a:t>distributed</a:t>
            </a:r>
            <a:endParaRPr lang="fr-FR" dirty="0"/>
          </a:p>
        </p:txBody>
      </p:sp>
      <p:sp>
        <p:nvSpPr>
          <p:cNvPr id="4" name="Espace réservé du numéro de diapositive 3"/>
          <p:cNvSpPr>
            <a:spLocks noGrp="1"/>
          </p:cNvSpPr>
          <p:nvPr>
            <p:ph type="sldNum" sz="quarter" idx="10"/>
          </p:nvPr>
        </p:nvSpPr>
        <p:spPr/>
        <p:txBody>
          <a:bodyPr/>
          <a:lstStyle/>
          <a:p>
            <a:fld id="{88F7346F-1E77-42F7-AAA7-F14453B26EA2}" type="slidenum">
              <a:rPr lang="en-GB" smtClean="0"/>
              <a:pPr/>
              <a:t>13</a:t>
            </a:fld>
            <a:endParaRPr lang="en-GB"/>
          </a:p>
        </p:txBody>
      </p:sp>
    </p:spTree>
    <p:extLst>
      <p:ext uri="{BB962C8B-B14F-4D97-AF65-F5344CB8AC3E}">
        <p14:creationId xmlns:p14="http://schemas.microsoft.com/office/powerpoint/2010/main" val="43609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We</a:t>
            </a:r>
            <a:r>
              <a:rPr lang="fr-FR" dirty="0" smtClean="0"/>
              <a:t> are </a:t>
            </a:r>
            <a:r>
              <a:rPr lang="fr-FR" dirty="0" err="1" smtClean="0"/>
              <a:t>looking</a:t>
            </a:r>
            <a:r>
              <a:rPr lang="fr-FR" dirty="0" smtClean="0"/>
              <a:t> at </a:t>
            </a:r>
            <a:r>
              <a:rPr lang="fr-FR" sz="1200" b="1" dirty="0" smtClean="0">
                <a:solidFill>
                  <a:srgbClr val="000000"/>
                </a:solidFill>
              </a:rPr>
              <a:t>the </a:t>
            </a:r>
            <a:r>
              <a:rPr lang="fr-FR" sz="1200" b="1" dirty="0" err="1" smtClean="0">
                <a:solidFill>
                  <a:srgbClr val="000000"/>
                </a:solidFill>
              </a:rPr>
              <a:t>role</a:t>
            </a:r>
            <a:r>
              <a:rPr lang="fr-FR" sz="1200" b="1" dirty="0" smtClean="0">
                <a:solidFill>
                  <a:srgbClr val="000000"/>
                </a:solidFill>
              </a:rPr>
              <a:t> </a:t>
            </a:r>
            <a:r>
              <a:rPr lang="fr-FR" sz="1200" b="1" dirty="0" err="1" smtClean="0">
                <a:solidFill>
                  <a:srgbClr val="000000"/>
                </a:solidFill>
              </a:rPr>
              <a:t>that</a:t>
            </a:r>
            <a:r>
              <a:rPr lang="fr-FR" sz="1200" b="1" dirty="0" smtClean="0">
                <a:solidFill>
                  <a:srgbClr val="000000"/>
                </a:solidFill>
              </a:rPr>
              <a:t> local institutions </a:t>
            </a:r>
            <a:r>
              <a:rPr lang="fr-FR" sz="1200" b="1" dirty="0" err="1" smtClean="0">
                <a:solidFill>
                  <a:srgbClr val="000000"/>
                </a:solidFill>
              </a:rPr>
              <a:t>play</a:t>
            </a:r>
            <a:r>
              <a:rPr lang="fr-FR" sz="1200" b="1" dirty="0" smtClean="0">
                <a:solidFill>
                  <a:srgbClr val="000000"/>
                </a:solidFill>
              </a:rPr>
              <a:t> in </a:t>
            </a:r>
            <a:r>
              <a:rPr lang="fr-FR" sz="1200" b="1" dirty="0" err="1" smtClean="0">
                <a:solidFill>
                  <a:srgbClr val="000000"/>
                </a:solidFill>
              </a:rPr>
              <a:t>making</a:t>
            </a:r>
            <a:r>
              <a:rPr lang="fr-FR" sz="1200" b="1" dirty="0" smtClean="0">
                <a:solidFill>
                  <a:srgbClr val="000000"/>
                </a:solidFill>
              </a:rPr>
              <a:t> </a:t>
            </a:r>
            <a:r>
              <a:rPr lang="fr-FR" sz="1200" b="1" dirty="0" err="1" smtClean="0">
                <a:solidFill>
                  <a:srgbClr val="000000"/>
                </a:solidFill>
              </a:rPr>
              <a:t>decisions</a:t>
            </a:r>
            <a:r>
              <a:rPr lang="fr-FR" sz="1200" b="1" dirty="0" smtClean="0">
                <a:solidFill>
                  <a:srgbClr val="000000"/>
                </a:solidFill>
              </a:rPr>
              <a:t> about land use and </a:t>
            </a:r>
            <a:r>
              <a:rPr lang="fr-FR" sz="1200" b="1" dirty="0" err="1" smtClean="0">
                <a:solidFill>
                  <a:srgbClr val="000000"/>
                </a:solidFill>
              </a:rPr>
              <a:t>distributing</a:t>
            </a:r>
            <a:r>
              <a:rPr lang="fr-FR" sz="1200" b="1" dirty="0" smtClean="0">
                <a:solidFill>
                  <a:srgbClr val="000000"/>
                </a:solidFill>
              </a:rPr>
              <a:t> </a:t>
            </a:r>
            <a:r>
              <a:rPr lang="fr-FR" sz="1200" b="1" dirty="0" err="1" smtClean="0">
                <a:solidFill>
                  <a:srgbClr val="000000"/>
                </a:solidFill>
              </a:rPr>
              <a:t>benefits</a:t>
            </a:r>
            <a:r>
              <a:rPr lang="fr-FR" sz="1200" b="1" dirty="0" smtClean="0">
                <a:solidFill>
                  <a:srgbClr val="000000"/>
                </a:solidFill>
              </a:rPr>
              <a:t> </a:t>
            </a:r>
            <a:r>
              <a:rPr lang="fr-FR" sz="1200" b="1" dirty="0" err="1" smtClean="0">
                <a:solidFill>
                  <a:srgbClr val="000000"/>
                </a:solidFill>
              </a:rPr>
              <a:t>from</a:t>
            </a:r>
            <a:r>
              <a:rPr lang="fr-FR" sz="1200" b="1" dirty="0" smtClean="0">
                <a:solidFill>
                  <a:srgbClr val="000000"/>
                </a:solidFill>
              </a:rPr>
              <a:t> </a:t>
            </a:r>
            <a:r>
              <a:rPr lang="fr-FR" sz="1200" b="1" dirty="0" err="1" smtClean="0">
                <a:solidFill>
                  <a:srgbClr val="000000"/>
                </a:solidFill>
              </a:rPr>
              <a:t>projects</a:t>
            </a:r>
            <a:endParaRPr lang="fr-FR" sz="1200" b="1" dirty="0" smtClean="0">
              <a:solidFill>
                <a:srgbClr val="000000"/>
              </a:solidFill>
            </a:endParaRPr>
          </a:p>
          <a:p>
            <a:endParaRPr lang="fr-FR" dirty="0"/>
          </a:p>
        </p:txBody>
      </p:sp>
      <p:sp>
        <p:nvSpPr>
          <p:cNvPr id="4" name="Espace réservé du numéro de diapositive 3"/>
          <p:cNvSpPr>
            <a:spLocks noGrp="1"/>
          </p:cNvSpPr>
          <p:nvPr>
            <p:ph type="sldNum" sz="quarter" idx="10"/>
          </p:nvPr>
        </p:nvSpPr>
        <p:spPr/>
        <p:txBody>
          <a:bodyPr/>
          <a:lstStyle/>
          <a:p>
            <a:fld id="{88F7346F-1E77-42F7-AAA7-F14453B26EA2}" type="slidenum">
              <a:rPr lang="en-GB" smtClean="0"/>
              <a:pPr/>
              <a:t>14</a:t>
            </a:fld>
            <a:endParaRPr lang="en-GB"/>
          </a:p>
        </p:txBody>
      </p:sp>
    </p:spTree>
    <p:extLst>
      <p:ext uri="{BB962C8B-B14F-4D97-AF65-F5344CB8AC3E}">
        <p14:creationId xmlns:p14="http://schemas.microsoft.com/office/powerpoint/2010/main" val="26854784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gif"/><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93" y="2034721"/>
            <a:ext cx="9142413" cy="1640921"/>
          </a:xfrm>
          <a:solidFill>
            <a:srgbClr val="1A804F"/>
          </a:solidFill>
        </p:spPr>
        <p:txBody>
          <a:bodyPr anchor="ctr">
            <a:normAutofit/>
          </a:bodyPr>
          <a:lstStyle>
            <a:lvl1pPr>
              <a:lnSpc>
                <a:spcPct val="80000"/>
              </a:lnSpc>
              <a:defRPr sz="4000" b="1">
                <a:solidFill>
                  <a:schemeClr val="bg1"/>
                </a:solidFill>
              </a:defRPr>
            </a:lvl1pPr>
          </a:lstStyle>
          <a:p>
            <a:r>
              <a:rPr lang="en-US" dirty="0" smtClean="0"/>
              <a:t>Click to edit Master title style</a:t>
            </a:r>
            <a:endParaRPr dirty="0"/>
          </a:p>
        </p:txBody>
      </p:sp>
      <p:sp>
        <p:nvSpPr>
          <p:cNvPr id="3" name="Subtitle 2"/>
          <p:cNvSpPr>
            <a:spLocks noGrp="1"/>
          </p:cNvSpPr>
          <p:nvPr>
            <p:ph type="subTitle" idx="1"/>
          </p:nvPr>
        </p:nvSpPr>
        <p:spPr>
          <a:xfrm>
            <a:off x="793" y="3675642"/>
            <a:ext cx="9142413" cy="840695"/>
          </a:xfrm>
          <a:solidFill>
            <a:srgbClr val="1A804F"/>
          </a:solidFill>
        </p:spPr>
        <p:txBody>
          <a:bodyPr anchor="b">
            <a:normAutofit/>
          </a:bodyPr>
          <a:lstStyle>
            <a:lvl1pPr marL="0" indent="0" algn="l">
              <a:spcBef>
                <a:spcPts val="0"/>
              </a:spcBef>
              <a:buNone/>
              <a:defRPr sz="2000">
                <a:solidFill>
                  <a:schemeClr val="bg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dirty="0" smtClean="0"/>
              <a:t>Click to edit Master subtitle style</a:t>
            </a:r>
            <a:endParaRPr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93" y="2307"/>
            <a:ext cx="9143244" cy="2023705"/>
          </a:xfrm>
          <a:prstGeom prst="rect">
            <a:avLst/>
          </a:prstGeom>
        </p:spPr>
      </p:pic>
      <p:sp>
        <p:nvSpPr>
          <p:cNvPr id="16" name="Rectangle 15"/>
          <p:cNvSpPr/>
          <p:nvPr userDrawn="1"/>
        </p:nvSpPr>
        <p:spPr>
          <a:xfrm>
            <a:off x="0" y="4536110"/>
            <a:ext cx="9144000" cy="2349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55787" y="5524852"/>
            <a:ext cx="1013442" cy="1227059"/>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313571" y="4738692"/>
            <a:ext cx="1469895" cy="605380"/>
          </a:xfrm>
          <a:prstGeom prst="rect">
            <a:avLst/>
          </a:prstGeom>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3983347" y="4809743"/>
            <a:ext cx="1280068" cy="1961628"/>
          </a:xfrm>
          <a:prstGeom prst="rect">
            <a:avLst/>
          </a:prstGeom>
        </p:spPr>
      </p:pic>
      <p:pic>
        <p:nvPicPr>
          <p:cNvPr id="29" name="Picture 28"/>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126793" y="6051497"/>
            <a:ext cx="1936224" cy="617803"/>
          </a:xfrm>
          <a:prstGeom prst="rect">
            <a:avLst/>
          </a:prstGeom>
        </p:spPr>
      </p:pic>
      <p:pic>
        <p:nvPicPr>
          <p:cNvPr id="1025" name="Picture 10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36190" y="6320336"/>
            <a:ext cx="2108226" cy="431316"/>
          </a:xfrm>
          <a:prstGeom prst="rect">
            <a:avLst/>
          </a:prstGeom>
        </p:spPr>
      </p:pic>
      <p:pic>
        <p:nvPicPr>
          <p:cNvPr id="1027" name="Picture 1026"/>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5763812" y="4697117"/>
            <a:ext cx="1362981" cy="1226683"/>
          </a:xfrm>
          <a:prstGeom prst="rect">
            <a:avLst/>
          </a:prstGeom>
        </p:spPr>
      </p:pic>
      <p:pic>
        <p:nvPicPr>
          <p:cNvPr id="1029" name="Picture 102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12391" y="6078032"/>
            <a:ext cx="1314284" cy="657142"/>
          </a:xfrm>
          <a:prstGeom prst="rect">
            <a:avLst/>
          </a:prstGeom>
        </p:spPr>
      </p:pic>
      <p:pic>
        <p:nvPicPr>
          <p:cNvPr id="1030" name="Picture 1029"/>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531283" y="4738692"/>
            <a:ext cx="1201123" cy="1185108"/>
          </a:xfrm>
          <a:prstGeom prst="rect">
            <a:avLst/>
          </a:prstGeom>
        </p:spPr>
      </p:pic>
      <p:pic>
        <p:nvPicPr>
          <p:cNvPr id="17" name="Picture 16" descr="southampton.jpg"/>
          <p:cNvPicPr>
            <a:picLocks noChangeAspect="1"/>
          </p:cNvPicPr>
          <p:nvPr userDrawn="1"/>
        </p:nvPicPr>
        <p:blipFill rotWithShape="1">
          <a:blip r:embed="rId11" cstate="email">
            <a:extLst>
              <a:ext uri="{28A0092B-C50C-407E-A947-70E740481C1C}">
                <a14:useLocalDpi xmlns:a14="http://schemas.microsoft.com/office/drawing/2010/main" val="0"/>
              </a:ext>
            </a:extLst>
          </a:blip>
          <a:srcRect/>
          <a:stretch/>
        </p:blipFill>
        <p:spPr>
          <a:xfrm>
            <a:off x="1986" y="5557130"/>
            <a:ext cx="2587614" cy="510537"/>
          </a:xfrm>
          <a:prstGeom prst="rect">
            <a:avLst/>
          </a:prstGeom>
        </p:spPr>
      </p:pic>
      <p:pic>
        <p:nvPicPr>
          <p:cNvPr id="1026" name="Picture 2" descr="University of Zurich"/>
          <p:cNvPicPr>
            <a:picLocks noChangeAspect="1" noChangeArrowheads="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155576" y="4755232"/>
            <a:ext cx="1847486" cy="588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lvl1pPr>
              <a:defRPr sz="3200" b="1"/>
            </a:lvl1pPr>
          </a:lstStyle>
          <a:p>
            <a:pPr lvl="0"/>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0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39552" y="685800"/>
            <a:ext cx="6829183" cy="5486400"/>
          </a:xfrm>
        </p:spPr>
        <p:txBody>
          <a:bodyPr vert="eaVert">
            <a:normAutofit/>
          </a:bodyPr>
          <a:lstStyle>
            <a:lvl1pPr>
              <a:defRPr sz="20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2" name="Vertical Title 1"/>
          <p:cNvSpPr>
            <a:spLocks noGrp="1"/>
          </p:cNvSpPr>
          <p:nvPr>
            <p:ph type="title" orient="vert"/>
          </p:nvPr>
        </p:nvSpPr>
        <p:spPr>
          <a:xfrm>
            <a:off x="7632644" y="685800"/>
            <a:ext cx="971804" cy="5486400"/>
          </a:xfrm>
        </p:spPr>
        <p:txBody>
          <a:bodyPr vert="eaVert"/>
          <a:lstStyle>
            <a:lvl1pPr>
              <a:defRPr b="1"/>
            </a:lvl1pPr>
          </a:lstStyle>
          <a:p>
            <a:r>
              <a:rPr lang="en-US" smtClean="0"/>
              <a:t>Click to edit Master title style</a:t>
            </a:r>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399" y="188640"/>
            <a:ext cx="8071049" cy="1144556"/>
          </a:xfrm>
        </p:spPr>
        <p:txBody>
          <a:bodyPr>
            <a:normAutofit/>
          </a:bodyPr>
          <a:lstStyle>
            <a:lvl1pPr>
              <a:defRPr sz="3200" b="1"/>
            </a:lvl1pPr>
          </a:lstStyle>
          <a:p>
            <a:r>
              <a:rPr lang="en-US" dirty="0" smtClean="0"/>
              <a:t>Click to edit Master title style</a:t>
            </a:r>
            <a:endParaRPr dirty="0"/>
          </a:p>
        </p:txBody>
      </p:sp>
      <p:sp>
        <p:nvSpPr>
          <p:cNvPr id="3" name="Content Placeholder 2"/>
          <p:cNvSpPr>
            <a:spLocks noGrp="1"/>
          </p:cNvSpPr>
          <p:nvPr>
            <p:ph idx="1"/>
          </p:nvPr>
        </p:nvSpPr>
        <p:spPr>
          <a:xfrm>
            <a:off x="533400" y="1907307"/>
            <a:ext cx="8071048" cy="4255368"/>
          </a:xfrm>
        </p:spPr>
        <p:txBody>
          <a:bodyPr>
            <a:normAutofit/>
          </a:bodyPr>
          <a:lstStyle>
            <a:lvl1pPr>
              <a:defRPr sz="2400"/>
            </a:lvl1pPr>
            <a:lvl2pPr>
              <a:defRPr sz="1800"/>
            </a:lvl2pPr>
            <a:lvl3pPr>
              <a:defRPr sz="1600"/>
            </a:lvl3pPr>
            <a:lvl4pPr>
              <a:defRPr sz="1600"/>
            </a:lvl4pPr>
            <a:lvl5pPr>
              <a:defRPr sz="1600"/>
            </a:lvl5pPr>
            <a:lvl6pPr>
              <a:defRPr/>
            </a:lvl6pPr>
            <a:lvl7pPr>
              <a:defRPr/>
            </a:lvl7pPr>
            <a:lvl8pPr>
              <a:defRPr baseline="0"/>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8" name="Footer Placeholder 7"/>
          <p:cNvSpPr>
            <a:spLocks noGrp="1"/>
          </p:cNvSpPr>
          <p:nvPr>
            <p:ph type="ftr" sz="quarter" idx="11"/>
          </p:nvPr>
        </p:nvSpPr>
        <p:spPr>
          <a:xfrm>
            <a:off x="2109566" y="6446116"/>
            <a:ext cx="5259169" cy="236030"/>
          </a:xfrm>
        </p:spPr>
        <p:txBody>
          <a:bodyPr/>
          <a:lstStyle/>
          <a:p>
            <a:endParaRPr dirty="0"/>
          </a:p>
        </p:txBody>
      </p:sp>
      <p:sp>
        <p:nvSpPr>
          <p:cNvPr id="9" name="Slide Number Placeholder 8"/>
          <p:cNvSpPr>
            <a:spLocks noGrp="1"/>
          </p:cNvSpPr>
          <p:nvPr>
            <p:ph type="sldNum" sz="quarter" idx="12"/>
          </p:nvPr>
        </p:nvSpPr>
        <p:spPr>
          <a:xfrm>
            <a:off x="8125454" y="6446116"/>
            <a:ext cx="478994" cy="236030"/>
          </a:xfrm>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544" y="2132856"/>
            <a:ext cx="8064896" cy="2439144"/>
          </a:xfrm>
        </p:spPr>
        <p:txBody>
          <a:bodyPr anchor="ctr">
            <a:noAutofit/>
          </a:bodyPr>
          <a:lstStyle>
            <a:lvl1pPr algn="l">
              <a:defRPr sz="3601" b="0" cap="none" baseline="0"/>
            </a:lvl1pPr>
          </a:lstStyle>
          <a:p>
            <a:r>
              <a:rPr lang="en-US" dirty="0" smtClean="0"/>
              <a:t>Click to edit Master title style</a:t>
            </a:r>
            <a:endParaRPr dirty="0"/>
          </a:p>
        </p:txBody>
      </p:sp>
      <p:sp>
        <p:nvSpPr>
          <p:cNvPr id="3" name="Text Placeholder 2"/>
          <p:cNvSpPr>
            <a:spLocks noGrp="1"/>
          </p:cNvSpPr>
          <p:nvPr>
            <p:ph type="body" idx="1"/>
          </p:nvPr>
        </p:nvSpPr>
        <p:spPr>
          <a:xfrm>
            <a:off x="466651" y="4797152"/>
            <a:ext cx="8137797" cy="1143000"/>
          </a:xfrm>
        </p:spPr>
        <p:txBody>
          <a:bodyPr anchor="ctr">
            <a:normAutofit/>
          </a:bodyPr>
          <a:lstStyle>
            <a:lvl1pPr marL="0" indent="0">
              <a:spcBef>
                <a:spcPts val="0"/>
              </a:spcBef>
              <a:buNone/>
              <a:defRPr sz="1800">
                <a:solidFill>
                  <a:schemeClr val="bg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dirty="0" smtClean="0"/>
              <a:t>Click to 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93" y="2307"/>
            <a:ext cx="9143244" cy="2023705"/>
          </a:xfrm>
          <a:prstGeom prst="rect">
            <a:avLst/>
          </a:prstGeom>
        </p:spPr>
      </p:pic>
      <p:sp>
        <p:nvSpPr>
          <p:cNvPr id="17" name="Footer Placeholder 7"/>
          <p:cNvSpPr>
            <a:spLocks noGrp="1"/>
          </p:cNvSpPr>
          <p:nvPr>
            <p:ph type="ftr" sz="quarter" idx="11"/>
          </p:nvPr>
        </p:nvSpPr>
        <p:spPr>
          <a:xfrm>
            <a:off x="2109566" y="6446116"/>
            <a:ext cx="5259169" cy="236030"/>
          </a:xfrm>
        </p:spPr>
        <p:txBody>
          <a:bodyPr/>
          <a:lstStyle/>
          <a:p>
            <a:endParaRPr dirty="0"/>
          </a:p>
        </p:txBody>
      </p:sp>
      <p:sp>
        <p:nvSpPr>
          <p:cNvPr id="19" name="Slide Number Placeholder 8"/>
          <p:cNvSpPr>
            <a:spLocks noGrp="1"/>
          </p:cNvSpPr>
          <p:nvPr>
            <p:ph type="sldNum" sz="quarter" idx="12"/>
          </p:nvPr>
        </p:nvSpPr>
        <p:spPr>
          <a:xfrm>
            <a:off x="8125454" y="6446116"/>
            <a:ext cx="478994" cy="236030"/>
          </a:xfrm>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9551" y="189723"/>
            <a:ext cx="8064897" cy="1143509"/>
          </a:xfrm>
        </p:spPr>
        <p:txBody>
          <a:bodyPr vert="horz" lIns="91440" tIns="45720" rIns="91440" bIns="45720" rtlCol="0" anchor="b">
            <a:normAutofit/>
          </a:bodyPr>
          <a:lstStyle>
            <a:lvl1pPr>
              <a:defRPr sz="3200" b="1" dirty="0"/>
            </a:lvl1pPr>
          </a:lstStyle>
          <a:p>
            <a:pPr lvl="0"/>
            <a:r>
              <a:rPr lang="en-US" dirty="0" smtClean="0"/>
              <a:t>Click to edit Master title style</a:t>
            </a:r>
            <a:endParaRPr dirty="0"/>
          </a:p>
        </p:txBody>
      </p:sp>
      <p:sp>
        <p:nvSpPr>
          <p:cNvPr id="3" name="Content Placeholder 2"/>
          <p:cNvSpPr>
            <a:spLocks noGrp="1"/>
          </p:cNvSpPr>
          <p:nvPr>
            <p:ph sz="half" idx="1"/>
          </p:nvPr>
        </p:nvSpPr>
        <p:spPr>
          <a:xfrm>
            <a:off x="539552" y="1752990"/>
            <a:ext cx="3744416" cy="4349831"/>
          </a:xfrm>
        </p:spPr>
        <p:txBody>
          <a:bodyPr>
            <a:normAutofit/>
          </a:bodyPr>
          <a:lstStyle>
            <a:lvl1pPr>
              <a:defRPr sz="2000"/>
            </a:lvl1pPr>
            <a:lvl2pPr>
              <a:defRPr sz="1600"/>
            </a:lvl2pPr>
            <a:lvl3pPr>
              <a:defRPr sz="1400"/>
            </a:lvl3pPr>
            <a:lvl4pPr>
              <a:defRPr sz="1400"/>
            </a:lvl4pPr>
            <a:lvl5pPr>
              <a:defRPr sz="1400"/>
            </a:lvl5pPr>
            <a:lvl6pPr marL="1440564">
              <a:defRPr sz="1200"/>
            </a:lvl6pPr>
            <a:lvl7pPr marL="1440564">
              <a:defRPr sz="1200"/>
            </a:lvl7pPr>
            <a:lvl8pPr marL="1440564">
              <a:defRPr sz="1200"/>
            </a:lvl8pPr>
            <a:lvl9pPr marL="1440564">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860032" y="1752989"/>
            <a:ext cx="3744416" cy="4349831"/>
          </a:xfrm>
        </p:spPr>
        <p:txBody>
          <a:bodyPr>
            <a:normAutofit/>
          </a:bodyPr>
          <a:lstStyle>
            <a:lvl1pPr>
              <a:defRPr sz="2000"/>
            </a:lvl1pPr>
            <a:lvl2pPr>
              <a:defRPr sz="1600"/>
            </a:lvl2pPr>
            <a:lvl3pPr>
              <a:defRPr sz="1400"/>
            </a:lvl3pPr>
            <a:lvl4pPr>
              <a:defRPr sz="1400"/>
            </a:lvl4pPr>
            <a:lvl5pPr marL="1440564">
              <a:defRPr sz="1400"/>
            </a:lvl5pPr>
            <a:lvl6pPr marL="1440564">
              <a:defRPr sz="1200"/>
            </a:lvl6pPr>
            <a:lvl7pPr marL="1440564">
              <a:defRPr sz="1200"/>
            </a:lvl7pPr>
            <a:lvl8pPr marL="1440564">
              <a:defRPr sz="1200"/>
            </a:lvl8pPr>
            <a:lvl9pPr marL="1440564">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4" name="Footer Placeholder 7"/>
          <p:cNvSpPr>
            <a:spLocks noGrp="1"/>
          </p:cNvSpPr>
          <p:nvPr>
            <p:ph type="ftr" sz="quarter" idx="11"/>
          </p:nvPr>
        </p:nvSpPr>
        <p:spPr>
          <a:xfrm>
            <a:off x="2109566" y="6446116"/>
            <a:ext cx="5259169" cy="236030"/>
          </a:xfrm>
        </p:spPr>
        <p:txBody>
          <a:bodyPr/>
          <a:lstStyle/>
          <a:p>
            <a:endParaRPr dirty="0"/>
          </a:p>
        </p:txBody>
      </p:sp>
      <p:sp>
        <p:nvSpPr>
          <p:cNvPr id="15" name="Slide Number Placeholder 8"/>
          <p:cNvSpPr>
            <a:spLocks noGrp="1"/>
          </p:cNvSpPr>
          <p:nvPr>
            <p:ph type="sldNum" sz="quarter" idx="12"/>
          </p:nvPr>
        </p:nvSpPr>
        <p:spPr>
          <a:xfrm>
            <a:off x="8125454" y="6446116"/>
            <a:ext cx="478994" cy="236030"/>
          </a:xfrm>
        </p:spPr>
        <p:txBody>
          <a:bodyPr/>
          <a:lstStyle/>
          <a:p>
            <a:fld id="{693B167E-EA96-4147-81DE-549160052C22}" type="slidenum">
              <a:rPr/>
              <a:t>‹#›</a:t>
            </a:fld>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lvl1pPr>
              <a:defRPr sz="3200" b="1"/>
            </a:lvl1pPr>
          </a:lstStyle>
          <a:p>
            <a:pPr lvl="0"/>
            <a:r>
              <a:rPr lang="en-US" smtClean="0"/>
              <a:t>Click to edit Master title style</a:t>
            </a:r>
            <a:endParaRPr/>
          </a:p>
        </p:txBody>
      </p:sp>
      <p:sp>
        <p:nvSpPr>
          <p:cNvPr id="3" name="Text Placeholder 2"/>
          <p:cNvSpPr>
            <a:spLocks noGrp="1"/>
          </p:cNvSpPr>
          <p:nvPr>
            <p:ph type="body" idx="1"/>
          </p:nvPr>
        </p:nvSpPr>
        <p:spPr>
          <a:xfrm>
            <a:off x="539552" y="1648215"/>
            <a:ext cx="3744416" cy="762000"/>
          </a:xfrm>
        </p:spPr>
        <p:txBody>
          <a:bodyPr anchor="ctr">
            <a:normAutofit/>
          </a:bodyPr>
          <a:lstStyle>
            <a:lvl1pPr marL="0" indent="0">
              <a:buNone/>
              <a:defRPr sz="20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39551" y="2667000"/>
            <a:ext cx="3744417" cy="3429001"/>
          </a:xfrm>
        </p:spPr>
        <p:txBody>
          <a:bodyPr>
            <a:normAutofit/>
          </a:bodyPr>
          <a:lstStyle>
            <a:lvl1pPr>
              <a:defRPr sz="2000"/>
            </a:lvl1pPr>
            <a:lvl2pPr>
              <a:defRPr sz="1600"/>
            </a:lvl2pPr>
            <a:lvl3pPr>
              <a:defRPr sz="1400"/>
            </a:lvl3pPr>
            <a:lvl4pPr>
              <a:defRPr sz="1400"/>
            </a:lvl4pPr>
            <a:lvl5pPr>
              <a:defRPr sz="1400"/>
            </a:lvl5pPr>
            <a:lvl6pPr marL="1440564">
              <a:defRPr sz="1200"/>
            </a:lvl6pPr>
            <a:lvl7pPr marL="1440564">
              <a:defRPr sz="1200"/>
            </a:lvl7pPr>
            <a:lvl8pPr marL="1440564">
              <a:defRPr sz="1200" baseline="0"/>
            </a:lvl8pPr>
            <a:lvl9pPr marL="1440564">
              <a:defRPr sz="1200"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860033" y="1648215"/>
            <a:ext cx="3744416" cy="762000"/>
          </a:xfrm>
        </p:spPr>
        <p:txBody>
          <a:bodyPr anchor="ctr">
            <a:normAutofit/>
          </a:bodyPr>
          <a:lstStyle>
            <a:lvl1pPr marL="0" indent="0">
              <a:buNone/>
              <a:defRPr sz="20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60034" y="2667000"/>
            <a:ext cx="3744414" cy="3429001"/>
          </a:xfrm>
        </p:spPr>
        <p:txBody>
          <a:bodyPr>
            <a:normAutofit/>
          </a:bodyPr>
          <a:lstStyle>
            <a:lvl1pPr>
              <a:defRPr sz="2000"/>
            </a:lvl1pPr>
            <a:lvl2pPr>
              <a:defRPr sz="1600"/>
            </a:lvl2pPr>
            <a:lvl3pPr>
              <a:defRPr sz="1400"/>
            </a:lvl3pPr>
            <a:lvl4pPr>
              <a:defRPr sz="1400"/>
            </a:lvl4pPr>
            <a:lvl5pPr marL="1440564">
              <a:defRPr sz="1400"/>
            </a:lvl5pPr>
            <a:lvl6pPr marL="1440564">
              <a:defRPr sz="1200"/>
            </a:lvl6pPr>
            <a:lvl7pPr marL="1440564">
              <a:defRPr sz="1200"/>
            </a:lvl7pPr>
            <a:lvl8pPr marL="1440564">
              <a:defRPr sz="1200"/>
            </a:lvl8pPr>
            <a:lvl9pPr marL="1440564">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lvl1pPr>
              <a:defRPr sz="3200" b="1"/>
            </a:lvl1pPr>
          </a:lstStyle>
          <a:p>
            <a:pPr lvl="0"/>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3371537" y="1905000"/>
            <a:ext cx="4616636"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noFill/>
          <a:ln>
            <a:noFill/>
          </a:ln>
        </p:spPr>
        <p:txBody>
          <a:bodyPr vert="horz" wrap="square" lIns="68598" tIns="34299" rIns="68598" bIns="34299" numCol="1" anchor="t" anchorCtr="0" compatLnSpc="1">
            <a:prstTxWarp prst="textNoShape">
              <a:avLst/>
            </a:prstTxWarp>
          </a:bodyPr>
          <a:lstStyle/>
          <a:p>
            <a:endParaRPr sz="1400"/>
          </a:p>
        </p:txBody>
      </p:sp>
      <p:sp>
        <p:nvSpPr>
          <p:cNvPr id="2" name="Title 1"/>
          <p:cNvSpPr>
            <a:spLocks noGrp="1"/>
          </p:cNvSpPr>
          <p:nvPr>
            <p:ph type="title"/>
          </p:nvPr>
        </p:nvSpPr>
        <p:spPr/>
        <p:txBody>
          <a:bodyPr vert="horz" lIns="91440" tIns="45720" rIns="91440" bIns="45720" rtlCol="0" anchor="b">
            <a:normAutofit/>
          </a:bodyPr>
          <a:lstStyle>
            <a:lvl1pPr>
              <a:defRPr sz="3200" b="1"/>
            </a:lvl1pPr>
          </a:lstStyle>
          <a:p>
            <a:pPr lvl="0"/>
            <a:r>
              <a:rPr lang="en-US" smtClean="0"/>
              <a:t>Click to edit Master title style</a:t>
            </a:r>
            <a:endParaRPr/>
          </a:p>
        </p:txBody>
      </p:sp>
      <p:sp>
        <p:nvSpPr>
          <p:cNvPr id="4" name="Text Placeholder 3"/>
          <p:cNvSpPr>
            <a:spLocks noGrp="1"/>
          </p:cNvSpPr>
          <p:nvPr>
            <p:ph type="body" sz="half" idx="2"/>
          </p:nvPr>
        </p:nvSpPr>
        <p:spPr>
          <a:xfrm>
            <a:off x="539552" y="2708920"/>
            <a:ext cx="2592288" cy="3265160"/>
          </a:xfrm>
        </p:spPr>
        <p:txBody>
          <a:bodyPr>
            <a:normAutofit/>
          </a:bodyPr>
          <a:lstStyle>
            <a:lvl1pPr marL="0" indent="0">
              <a:spcBef>
                <a:spcPts val="900"/>
              </a:spcBef>
              <a:buNone/>
              <a:defRPr sz="16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
        <p:nvSpPr>
          <p:cNvPr id="3" name="Content Placeholder 2"/>
          <p:cNvSpPr>
            <a:spLocks noGrp="1"/>
          </p:cNvSpPr>
          <p:nvPr>
            <p:ph idx="1"/>
          </p:nvPr>
        </p:nvSpPr>
        <p:spPr>
          <a:xfrm>
            <a:off x="4259917" y="1988840"/>
            <a:ext cx="4344531" cy="3985240"/>
          </a:xfrm>
        </p:spPr>
        <p:txBody>
          <a:bodyPr>
            <a:normAutofit/>
          </a:bodyPr>
          <a:lstStyle>
            <a:lvl1pPr>
              <a:defRPr sz="20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142107" y="1905000"/>
            <a:ext cx="4616636"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noFill/>
          <a:ln>
            <a:noFill/>
          </a:ln>
        </p:spPr>
        <p:txBody>
          <a:bodyPr vert="horz" wrap="square" lIns="68598" tIns="34299" rIns="68598" bIns="34299" numCol="1" anchor="t" anchorCtr="0" compatLnSpc="1">
            <a:prstTxWarp prst="textNoShape">
              <a:avLst/>
            </a:prstTxWarp>
          </a:bodyPr>
          <a:lstStyle/>
          <a:p>
            <a:endParaRPr sz="1350"/>
          </a:p>
        </p:txBody>
      </p:sp>
      <p:sp>
        <p:nvSpPr>
          <p:cNvPr id="2" name="Title 1"/>
          <p:cNvSpPr>
            <a:spLocks noGrp="1"/>
          </p:cNvSpPr>
          <p:nvPr>
            <p:ph type="title"/>
          </p:nvPr>
        </p:nvSpPr>
        <p:spPr/>
        <p:txBody>
          <a:bodyPr vert="horz" lIns="91440" tIns="45720" rIns="91440" bIns="45720" rtlCol="0" anchor="b">
            <a:normAutofit/>
          </a:bodyPr>
          <a:lstStyle>
            <a:lvl1pPr>
              <a:defRPr sz="3200" b="1"/>
            </a:lvl1pPr>
          </a:lstStyle>
          <a:p>
            <a:pPr lvl="0"/>
            <a:r>
              <a:rPr lang="en-US" smtClean="0"/>
              <a:t>Click to edit Master title style</a:t>
            </a:r>
            <a:endParaRPr/>
          </a:p>
        </p:txBody>
      </p:sp>
      <p:sp>
        <p:nvSpPr>
          <p:cNvPr id="4" name="Text Placeholder 3"/>
          <p:cNvSpPr>
            <a:spLocks noGrp="1"/>
          </p:cNvSpPr>
          <p:nvPr>
            <p:ph type="body" sz="half" idx="2"/>
          </p:nvPr>
        </p:nvSpPr>
        <p:spPr>
          <a:xfrm>
            <a:off x="6546512" y="2708920"/>
            <a:ext cx="2057936" cy="3265160"/>
          </a:xfrm>
        </p:spPr>
        <p:txBody>
          <a:bodyPr>
            <a:normAutofit/>
          </a:bodyPr>
          <a:lstStyle>
            <a:lvl1pPr marL="0" indent="0">
              <a:spcBef>
                <a:spcPts val="900"/>
              </a:spcBef>
              <a:buNone/>
              <a:defRPr sz="16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
        <p:nvSpPr>
          <p:cNvPr id="3" name="Picture Placeholder 2"/>
          <p:cNvSpPr>
            <a:spLocks noGrp="1"/>
          </p:cNvSpPr>
          <p:nvPr>
            <p:ph type="pic" idx="1"/>
          </p:nvPr>
        </p:nvSpPr>
        <p:spPr>
          <a:xfrm>
            <a:off x="539551" y="1988840"/>
            <a:ext cx="5219192" cy="3985240"/>
          </a:xfrm>
          <a:noFill/>
        </p:spPr>
        <p:txBody>
          <a:bodyPr>
            <a:normAutofit/>
          </a:bodyPr>
          <a:lstStyle>
            <a:lvl1pPr marL="0" indent="0" algn="ctr">
              <a:buNone/>
              <a:defRPr sz="21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1A804F">
            <a:alpha val="25000"/>
          </a:srgbClr>
        </a:solidFill>
        <a:effectLst/>
      </p:bgPr>
    </p:bg>
    <p:spTree>
      <p:nvGrpSpPr>
        <p:cNvPr id="1" name=""/>
        <p:cNvGrpSpPr/>
        <p:nvPr/>
      </p:nvGrpSpPr>
      <p:grpSpPr>
        <a:xfrm>
          <a:off x="0" y="0"/>
          <a:ext cx="0" cy="0"/>
          <a:chOff x="0" y="0"/>
          <a:chExt cx="0" cy="0"/>
        </a:xfrm>
      </p:grpSpPr>
      <p:sp>
        <p:nvSpPr>
          <p:cNvPr id="7" name="TextBox 6"/>
          <p:cNvSpPr txBox="1"/>
          <p:nvPr userDrawn="1"/>
        </p:nvSpPr>
        <p:spPr>
          <a:xfrm>
            <a:off x="0" y="0"/>
            <a:ext cx="9144000" cy="6309320"/>
          </a:xfrm>
          <a:prstGeom prst="rect">
            <a:avLst/>
          </a:prstGeom>
          <a:solidFill>
            <a:srgbClr val="1A804F"/>
          </a:solidFill>
        </p:spPr>
        <p:txBody>
          <a:bodyPr wrap="square" rtlCol="0">
            <a:spAutoFit/>
          </a:bodyPr>
          <a:lstStyle/>
          <a:p>
            <a:endParaRPr lang="en-GB" dirty="0"/>
          </a:p>
        </p:txBody>
      </p:sp>
      <p:sp>
        <p:nvSpPr>
          <p:cNvPr id="2" name="Title Placeholder 1"/>
          <p:cNvSpPr>
            <a:spLocks noGrp="1"/>
          </p:cNvSpPr>
          <p:nvPr>
            <p:ph type="title"/>
          </p:nvPr>
        </p:nvSpPr>
        <p:spPr>
          <a:xfrm>
            <a:off x="534269" y="189723"/>
            <a:ext cx="8070179" cy="1144556"/>
          </a:xfrm>
          <a:prstGeom prst="rect">
            <a:avLst/>
          </a:prstGeom>
        </p:spPr>
        <p:txBody>
          <a:bodyPr vert="horz" lIns="91440" tIns="45720" rIns="9144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534269" y="1905000"/>
            <a:ext cx="8070179"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3"/>
          </p:nvPr>
        </p:nvSpPr>
        <p:spPr>
          <a:xfrm>
            <a:off x="2109566" y="6446116"/>
            <a:ext cx="5259169" cy="236030"/>
          </a:xfrm>
          <a:prstGeom prst="rect">
            <a:avLst/>
          </a:prstGeom>
        </p:spPr>
        <p:txBody>
          <a:bodyPr vert="horz" lIns="91440" tIns="45720" rIns="91440" bIns="45720" rtlCol="0" anchor="ctr"/>
          <a:lstStyle>
            <a:lvl1pPr algn="l">
              <a:defRPr sz="800">
                <a:solidFill>
                  <a:schemeClr val="tx1"/>
                </a:solidFill>
                <a:latin typeface="Century Gothic" panose="020B0502020202020204" pitchFamily="34" charset="0"/>
              </a:defRPr>
            </a:lvl1pPr>
          </a:lstStyle>
          <a:p>
            <a:endParaRPr lang="en-GB" dirty="0"/>
          </a:p>
        </p:txBody>
      </p:sp>
      <p:sp>
        <p:nvSpPr>
          <p:cNvPr id="6" name="Slide Number Placeholder 5"/>
          <p:cNvSpPr>
            <a:spLocks noGrp="1"/>
          </p:cNvSpPr>
          <p:nvPr>
            <p:ph type="sldNum" sz="quarter" idx="4"/>
          </p:nvPr>
        </p:nvSpPr>
        <p:spPr>
          <a:xfrm>
            <a:off x="8125454" y="6446116"/>
            <a:ext cx="478994" cy="236030"/>
          </a:xfrm>
          <a:prstGeom prst="rect">
            <a:avLst/>
          </a:prstGeom>
        </p:spPr>
        <p:txBody>
          <a:bodyPr vert="horz" lIns="91440" tIns="45720" rIns="91440" bIns="45720" rtlCol="0" anchor="ctr"/>
          <a:lstStyle>
            <a:lvl1pPr algn="r">
              <a:defRPr sz="800">
                <a:solidFill>
                  <a:schemeClr val="tx1"/>
                </a:solidFill>
                <a:latin typeface="Century Gothic" panose="020B0502020202020204" pitchFamily="34" charset="0"/>
              </a:defRPr>
            </a:lvl1pPr>
          </a:lstStyle>
          <a:p>
            <a:fld id="{693B167E-EA96-4147-81DE-549160052C22}" type="slidenum">
              <a:rPr lang="en-GB" smtClean="0"/>
              <a:pPr/>
              <a:t>‹#›</a:t>
            </a:fld>
            <a:endParaRPr lang="en-GB"/>
          </a:p>
        </p:txBody>
      </p:sp>
      <p:pic>
        <p:nvPicPr>
          <p:cNvPr id="10" name="Picture 9"/>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534269" y="6385341"/>
            <a:ext cx="818579" cy="3575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685983" rtl="0" eaLnBrk="1" latinLnBrk="0" hangingPunct="1">
        <a:lnSpc>
          <a:spcPct val="90000"/>
        </a:lnSpc>
        <a:spcBef>
          <a:spcPct val="0"/>
        </a:spcBef>
        <a:buNone/>
        <a:defRPr sz="32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95" indent="-205795" algn="l" defTabSz="685983" rtl="0" eaLnBrk="1" latinLnBrk="0" hangingPunct="1">
        <a:lnSpc>
          <a:spcPct val="90000"/>
        </a:lnSpc>
        <a:spcBef>
          <a:spcPts val="1350"/>
        </a:spcBef>
        <a:buSzPct val="110000"/>
        <a:buFont typeface="Arial" pitchFamily="34" charset="0"/>
        <a:buChar char="▪"/>
        <a:defRPr sz="2400" kern="1200">
          <a:solidFill>
            <a:schemeClr val="bg1"/>
          </a:solidFill>
          <a:latin typeface="+mn-lt"/>
          <a:ea typeface="+mn-ea"/>
          <a:cs typeface="+mn-cs"/>
        </a:defRPr>
      </a:lvl1pPr>
      <a:lvl2pPr marL="512105" indent="-205795" algn="l" defTabSz="685983" rtl="0" eaLnBrk="1" latinLnBrk="0" hangingPunct="1">
        <a:lnSpc>
          <a:spcPct val="90000"/>
        </a:lnSpc>
        <a:spcBef>
          <a:spcPts val="450"/>
        </a:spcBef>
        <a:buSzPct val="110000"/>
        <a:buFont typeface="Arial" pitchFamily="34" charset="0"/>
        <a:buChar char="▪"/>
        <a:defRPr sz="1800" kern="1200">
          <a:solidFill>
            <a:schemeClr val="bg1"/>
          </a:solidFill>
          <a:latin typeface="+mn-lt"/>
          <a:ea typeface="+mn-ea"/>
          <a:cs typeface="+mn-cs"/>
        </a:defRPr>
      </a:lvl2pPr>
      <a:lvl3pPr marL="823179" indent="-205795" algn="l" defTabSz="685983" rtl="0" eaLnBrk="1" latinLnBrk="0" hangingPunct="1">
        <a:lnSpc>
          <a:spcPct val="90000"/>
        </a:lnSpc>
        <a:spcBef>
          <a:spcPts val="450"/>
        </a:spcBef>
        <a:buSzPct val="110000"/>
        <a:buFont typeface="Arial" pitchFamily="34" charset="0"/>
        <a:buChar char="▪"/>
        <a:defRPr sz="1600" kern="1200">
          <a:solidFill>
            <a:schemeClr val="bg1"/>
          </a:solidFill>
          <a:latin typeface="+mn-lt"/>
          <a:ea typeface="+mn-ea"/>
          <a:cs typeface="+mn-cs"/>
        </a:defRPr>
      </a:lvl3pPr>
      <a:lvl4pPr marL="1131872" indent="-205795" algn="l" defTabSz="685983" rtl="0" eaLnBrk="1" latinLnBrk="0" hangingPunct="1">
        <a:lnSpc>
          <a:spcPct val="90000"/>
        </a:lnSpc>
        <a:spcBef>
          <a:spcPts val="450"/>
        </a:spcBef>
        <a:buSzPct val="110000"/>
        <a:buFont typeface="Arial" pitchFamily="34" charset="0"/>
        <a:buChar char="▪"/>
        <a:defRPr sz="1600" kern="1200">
          <a:solidFill>
            <a:schemeClr val="bg1"/>
          </a:solidFill>
          <a:latin typeface="+mn-lt"/>
          <a:ea typeface="+mn-ea"/>
          <a:cs typeface="+mn-cs"/>
        </a:defRPr>
      </a:lvl4pPr>
      <a:lvl5pPr marL="1440564" indent="-205795" algn="l" defTabSz="685983" rtl="0" eaLnBrk="1" latinLnBrk="0" hangingPunct="1">
        <a:lnSpc>
          <a:spcPct val="90000"/>
        </a:lnSpc>
        <a:spcBef>
          <a:spcPts val="450"/>
        </a:spcBef>
        <a:buSzPct val="110000"/>
        <a:buFont typeface="Arial" pitchFamily="34" charset="0"/>
        <a:buChar char="▪"/>
        <a:defRPr sz="1600" kern="1200">
          <a:solidFill>
            <a:schemeClr val="bg1"/>
          </a:solidFill>
          <a:latin typeface="+mn-lt"/>
          <a:ea typeface="+mn-ea"/>
          <a:cs typeface="+mn-cs"/>
        </a:defRPr>
      </a:lvl5pPr>
      <a:lvl6pPr marL="1749256" indent="-205795" algn="l" defTabSz="685983" rtl="0" eaLnBrk="1" latinLnBrk="0" hangingPunct="1">
        <a:lnSpc>
          <a:spcPct val="90000"/>
        </a:lnSpc>
        <a:spcBef>
          <a:spcPts val="450"/>
        </a:spcBef>
        <a:buSzPct val="110000"/>
        <a:buFont typeface="Arial" pitchFamily="34" charset="0"/>
        <a:buChar char="▪"/>
        <a:defRPr sz="1200" kern="1200">
          <a:solidFill>
            <a:schemeClr val="tx1"/>
          </a:solidFill>
          <a:latin typeface="+mn-lt"/>
          <a:ea typeface="+mn-ea"/>
          <a:cs typeface="+mn-cs"/>
        </a:defRPr>
      </a:lvl6pPr>
      <a:lvl7pPr marL="2057949" indent="-205795" algn="l" defTabSz="685983" rtl="0" eaLnBrk="1" latinLnBrk="0" hangingPunct="1">
        <a:lnSpc>
          <a:spcPct val="90000"/>
        </a:lnSpc>
        <a:spcBef>
          <a:spcPts val="450"/>
        </a:spcBef>
        <a:buSzPct val="110000"/>
        <a:buFont typeface="Arial" pitchFamily="34" charset="0"/>
        <a:buChar char="▪"/>
        <a:defRPr sz="1200" kern="1200">
          <a:solidFill>
            <a:schemeClr val="tx1"/>
          </a:solidFill>
          <a:latin typeface="+mn-lt"/>
          <a:ea typeface="+mn-ea"/>
          <a:cs typeface="+mn-cs"/>
        </a:defRPr>
      </a:lvl7pPr>
      <a:lvl8pPr marL="2366641" indent="-205795" algn="l" defTabSz="685983" rtl="0" eaLnBrk="1" latinLnBrk="0" hangingPunct="1">
        <a:lnSpc>
          <a:spcPct val="90000"/>
        </a:lnSpc>
        <a:spcBef>
          <a:spcPts val="450"/>
        </a:spcBef>
        <a:buSzPct val="110000"/>
        <a:buFont typeface="Arial" pitchFamily="34" charset="0"/>
        <a:buChar char="▪"/>
        <a:defRPr sz="1200" kern="1200">
          <a:solidFill>
            <a:schemeClr val="tx1"/>
          </a:solidFill>
          <a:latin typeface="+mn-lt"/>
          <a:ea typeface="+mn-ea"/>
          <a:cs typeface="+mn-cs"/>
        </a:defRPr>
      </a:lvl8pPr>
      <a:lvl9pPr marL="2675333" indent="-205795" algn="l" defTabSz="685983" rtl="0" eaLnBrk="1" latinLnBrk="0" hangingPunct="1">
        <a:lnSpc>
          <a:spcPct val="90000"/>
        </a:lnSpc>
        <a:spcBef>
          <a:spcPts val="450"/>
        </a:spcBef>
        <a:buSzPct val="110000"/>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4.pn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jpe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6.png"/><Relationship Id="rId7"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jpeg"/><Relationship Id="rId4" Type="http://schemas.openxmlformats.org/officeDocument/2006/relationships/image" Target="../media/image50.png"/><Relationship Id="rId9" Type="http://schemas.openxmlformats.org/officeDocument/2006/relationships/image" Target="../media/image55.jpe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60.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65.jpeg"/><Relationship Id="rId4" Type="http://schemas.openxmlformats.org/officeDocument/2006/relationships/image" Target="../media/image64.jpeg"/></Relationships>
</file>

<file path=ppt/slides/_rels/slide17.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9.xml"/><Relationship Id="rId4" Type="http://schemas.openxmlformats.org/officeDocument/2006/relationships/image" Target="../media/image76.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9.xml"/><Relationship Id="rId4" Type="http://schemas.openxmlformats.org/officeDocument/2006/relationships/image" Target="../media/image79.jpeg"/></Relationships>
</file>

<file path=ppt/slides/_rels/slide2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3" y="2132856"/>
            <a:ext cx="9142413" cy="2042351"/>
          </a:xfrm>
        </p:spPr>
        <p:txBody>
          <a:bodyPr>
            <a:normAutofit/>
          </a:bodyPr>
          <a:lstStyle/>
          <a:p>
            <a:pPr algn="ctr"/>
            <a:r>
              <a:rPr lang="en-GB" dirty="0" smtClean="0"/>
              <a:t>Welcome</a:t>
            </a:r>
            <a:br>
              <a:rPr lang="en-GB" dirty="0" smtClean="0"/>
            </a:br>
            <a:r>
              <a:rPr lang="en-GB" sz="2800" dirty="0" smtClean="0"/>
              <a:t>11</a:t>
            </a:r>
            <a:r>
              <a:rPr lang="en-GB" sz="2800" baseline="30000" dirty="0" smtClean="0"/>
              <a:t>th</a:t>
            </a:r>
            <a:r>
              <a:rPr lang="en-GB" sz="2800" dirty="0" smtClean="0"/>
              <a:t> </a:t>
            </a:r>
            <a:r>
              <a:rPr lang="en-GB" sz="2800" dirty="0"/>
              <a:t>September </a:t>
            </a:r>
            <a:r>
              <a:rPr lang="en-GB" sz="2800" dirty="0" smtClean="0"/>
              <a:t>2015</a:t>
            </a:r>
            <a:r>
              <a:rPr lang="en-GB" sz="2800" dirty="0"/>
              <a:t/>
            </a:r>
            <a:br>
              <a:rPr lang="en-GB" sz="2800" dirty="0"/>
            </a:br>
            <a:endParaRPr lang="en-US" sz="2800" dirty="0"/>
          </a:p>
        </p:txBody>
      </p:sp>
      <p:sp>
        <p:nvSpPr>
          <p:cNvPr id="3" name="Subtitle 2"/>
          <p:cNvSpPr>
            <a:spLocks noGrp="1"/>
          </p:cNvSpPr>
          <p:nvPr>
            <p:ph type="subTitle" idx="1"/>
          </p:nvPr>
        </p:nvSpPr>
        <p:spPr/>
        <p:txBody>
          <a:bodyPr/>
          <a:lstStyle/>
          <a:p>
            <a:r>
              <a:rPr lang="en-US" dirty="0" smtClean="0"/>
              <a:t>Julia Jones Bangor University</a:t>
            </a:r>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Recherche sur le carbone (façon empirique et par </a:t>
            </a:r>
            <a:r>
              <a:rPr lang="fr-FR" dirty="0" err="1"/>
              <a:t>modelisation</a:t>
            </a:r>
            <a:r>
              <a:rPr lang="fr-FR" dirty="0" smtClean="0"/>
              <a:t>)</a:t>
            </a:r>
            <a:endParaRPr lang="en-GB" dirty="0"/>
          </a:p>
        </p:txBody>
      </p:sp>
      <p:pic>
        <p:nvPicPr>
          <p:cNvPr id="11" name="Image 11" descr="Logo LRI.ti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68019" y="1405814"/>
            <a:ext cx="848422" cy="82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71924" y="1483963"/>
            <a:ext cx="1572076" cy="57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utoShape 4"/>
          <p:cNvSpPr>
            <a:spLocks noChangeArrowheads="1"/>
          </p:cNvSpPr>
          <p:nvPr/>
        </p:nvSpPr>
        <p:spPr bwMode="auto">
          <a:xfrm>
            <a:off x="6949380" y="3452257"/>
            <a:ext cx="1943100" cy="857250"/>
          </a:xfrm>
          <a:prstGeom prst="parallelogram">
            <a:avLst>
              <a:gd name="adj" fmla="val 56667"/>
            </a:avLst>
          </a:prstGeom>
          <a:blipFill dpi="0" rotWithShape="1">
            <a:blip r:embed="rId5" cstate="email">
              <a:extLst>
                <a:ext uri="{28A0092B-C50C-407E-A947-70E740481C1C}">
                  <a14:useLocalDpi xmlns:a14="http://schemas.microsoft.com/office/drawing/2010/main" val="0"/>
                </a:ext>
              </a:extLst>
            </a:blip>
            <a:srcRect/>
            <a:stretch>
              <a:fillRect/>
            </a:stretch>
          </a:blipFill>
          <a:ln w="38100" cmpd="dbl">
            <a:solidFill>
              <a:schemeClr val="bg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AutoShape 5"/>
          <p:cNvSpPr>
            <a:spLocks noChangeArrowheads="1"/>
          </p:cNvSpPr>
          <p:nvPr/>
        </p:nvSpPr>
        <p:spPr bwMode="auto">
          <a:xfrm>
            <a:off x="6892230" y="3852307"/>
            <a:ext cx="1943100" cy="857250"/>
          </a:xfrm>
          <a:prstGeom prst="parallelogram">
            <a:avLst>
              <a:gd name="adj" fmla="val 56667"/>
            </a:avLst>
          </a:prstGeom>
          <a:blipFill dpi="0" rotWithShape="1">
            <a:blip r:embed="rId6" cstate="email">
              <a:extLst>
                <a:ext uri="{28A0092B-C50C-407E-A947-70E740481C1C}">
                  <a14:useLocalDpi xmlns:a14="http://schemas.microsoft.com/office/drawing/2010/main" val="0"/>
                </a:ext>
              </a:extLst>
            </a:blip>
            <a:srcRect/>
            <a:stretch>
              <a:fillRect/>
            </a:stretch>
          </a:blipFill>
          <a:ln w="38100" cmpd="dbl">
            <a:solidFill>
              <a:schemeClr val="bg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AutoShape 6"/>
          <p:cNvSpPr>
            <a:spLocks noChangeArrowheads="1"/>
          </p:cNvSpPr>
          <p:nvPr/>
        </p:nvSpPr>
        <p:spPr bwMode="auto">
          <a:xfrm>
            <a:off x="6949380" y="4309507"/>
            <a:ext cx="1943100" cy="857250"/>
          </a:xfrm>
          <a:prstGeom prst="parallelogram">
            <a:avLst>
              <a:gd name="adj" fmla="val 56667"/>
            </a:avLst>
          </a:prstGeom>
          <a:blipFill dpi="0" rotWithShape="1">
            <a:blip r:embed="rId7" cstate="email">
              <a:extLst>
                <a:ext uri="{28A0092B-C50C-407E-A947-70E740481C1C}">
                  <a14:useLocalDpi xmlns:a14="http://schemas.microsoft.com/office/drawing/2010/main" val="0"/>
                </a:ext>
              </a:extLst>
            </a:blip>
            <a:srcRect/>
            <a:stretch>
              <a:fillRect/>
            </a:stretch>
          </a:blipFill>
          <a:ln w="38100" cmpd="dbl">
            <a:solidFill>
              <a:schemeClr val="bg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AutoShape 7"/>
          <p:cNvSpPr>
            <a:spLocks noChangeArrowheads="1"/>
          </p:cNvSpPr>
          <p:nvPr/>
        </p:nvSpPr>
        <p:spPr bwMode="auto">
          <a:xfrm>
            <a:off x="6949380" y="4709557"/>
            <a:ext cx="1943100" cy="857250"/>
          </a:xfrm>
          <a:prstGeom prst="parallelogram">
            <a:avLst>
              <a:gd name="adj" fmla="val 56667"/>
            </a:avLst>
          </a:prstGeom>
          <a:blipFill dpi="0" rotWithShape="1">
            <a:blip r:embed="rId8" cstate="email">
              <a:extLst>
                <a:ext uri="{28A0092B-C50C-407E-A947-70E740481C1C}">
                  <a14:useLocalDpi xmlns:a14="http://schemas.microsoft.com/office/drawing/2010/main" val="0"/>
                </a:ext>
              </a:extLst>
            </a:blip>
            <a:srcRect/>
            <a:stretch>
              <a:fillRect/>
            </a:stretch>
          </a:blipFill>
          <a:ln w="38100" cmpd="dbl">
            <a:solidFill>
              <a:schemeClr val="bg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AutoShape 8"/>
          <p:cNvSpPr>
            <a:spLocks noChangeArrowheads="1"/>
          </p:cNvSpPr>
          <p:nvPr/>
        </p:nvSpPr>
        <p:spPr bwMode="auto">
          <a:xfrm>
            <a:off x="6949380" y="5166758"/>
            <a:ext cx="1943100" cy="857250"/>
          </a:xfrm>
          <a:prstGeom prst="parallelogram">
            <a:avLst>
              <a:gd name="adj" fmla="val 56667"/>
            </a:avLst>
          </a:prstGeom>
          <a:blipFill dpi="0" rotWithShape="1">
            <a:blip r:embed="rId9" cstate="email">
              <a:extLst>
                <a:ext uri="{28A0092B-C50C-407E-A947-70E740481C1C}">
                  <a14:useLocalDpi xmlns:a14="http://schemas.microsoft.com/office/drawing/2010/main" val="0"/>
                </a:ext>
              </a:extLst>
            </a:blip>
            <a:srcRect/>
            <a:stretch>
              <a:fillRect/>
            </a:stretch>
          </a:blipFill>
          <a:ln w="38100" cmpd="dbl">
            <a:solidFill>
              <a:schemeClr val="bg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AutoShape 9"/>
          <p:cNvSpPr>
            <a:spLocks noChangeArrowheads="1"/>
          </p:cNvSpPr>
          <p:nvPr/>
        </p:nvSpPr>
        <p:spPr bwMode="auto">
          <a:xfrm>
            <a:off x="6949380" y="5566808"/>
            <a:ext cx="1943100" cy="857250"/>
          </a:xfrm>
          <a:prstGeom prst="parallelogram">
            <a:avLst>
              <a:gd name="adj" fmla="val 56667"/>
            </a:avLst>
          </a:prstGeom>
          <a:blipFill dpi="0" rotWithShape="1">
            <a:blip r:embed="rId10" cstate="email">
              <a:extLst>
                <a:ext uri="{28A0092B-C50C-407E-A947-70E740481C1C}">
                  <a14:useLocalDpi xmlns:a14="http://schemas.microsoft.com/office/drawing/2010/main" val="0"/>
                </a:ext>
              </a:extLst>
            </a:blip>
            <a:srcRect/>
            <a:stretch>
              <a:fillRect/>
            </a:stretch>
          </a:blipFill>
          <a:ln w="38100" cmpd="dbl">
            <a:solidFill>
              <a:schemeClr val="bg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3" name="Picture 2"/>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26907" y="1647965"/>
            <a:ext cx="3318114" cy="2204342"/>
          </a:xfrm>
          <a:prstGeom prst="rect">
            <a:avLst/>
          </a:prstGeom>
        </p:spPr>
      </p:pic>
      <p:pic>
        <p:nvPicPr>
          <p:cNvPr id="20" name="Picture 19"/>
          <p:cNvPicPr>
            <a:picLocks noChangeAspect="1"/>
          </p:cNvPicPr>
          <p:nvPr/>
        </p:nvPicPr>
        <p:blipFill rotWithShape="1">
          <a:blip r:embed="rId12" cstate="email">
            <a:extLst>
              <a:ext uri="{28A0092B-C50C-407E-A947-70E740481C1C}">
                <a14:useLocalDpi xmlns:a14="http://schemas.microsoft.com/office/drawing/2010/main" val="0"/>
              </a:ext>
            </a:extLst>
          </a:blip>
          <a:srcRect/>
          <a:stretch/>
        </p:blipFill>
        <p:spPr>
          <a:xfrm>
            <a:off x="1173579" y="4142442"/>
            <a:ext cx="3464886" cy="2048629"/>
          </a:xfrm>
          <a:prstGeom prst="rect">
            <a:avLst/>
          </a:prstGeom>
        </p:spPr>
      </p:pic>
      <p:pic>
        <p:nvPicPr>
          <p:cNvPr id="21" name="Picture 20"/>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906022" y="1647965"/>
            <a:ext cx="3306514" cy="2204342"/>
          </a:xfrm>
          <a:prstGeom prst="rect">
            <a:avLst/>
          </a:prstGeom>
        </p:spPr>
      </p:pic>
    </p:spTree>
    <p:extLst>
      <p:ext uri="{BB962C8B-B14F-4D97-AF65-F5344CB8AC3E}">
        <p14:creationId xmlns:p14="http://schemas.microsoft.com/office/powerpoint/2010/main" val="301193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666" y="3841996"/>
            <a:ext cx="3241589" cy="243119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3913" y="1239616"/>
            <a:ext cx="3085458" cy="2314094"/>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779912" y="1239615"/>
            <a:ext cx="3031476" cy="2273607"/>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51520" y="3861048"/>
            <a:ext cx="3227851" cy="2420888"/>
          </a:xfrm>
          <a:prstGeom prst="rect">
            <a:avLst/>
          </a:prstGeom>
        </p:spPr>
      </p:pic>
      <p:pic>
        <p:nvPicPr>
          <p:cNvPr id="11" name="Picture 3"/>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7343229" y="2261876"/>
            <a:ext cx="1536915" cy="139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264359" y="1370023"/>
            <a:ext cx="1694653"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7"/>
          <p:cNvSpPr>
            <a:spLocks noGrp="1"/>
          </p:cNvSpPr>
          <p:nvPr>
            <p:ph type="title"/>
          </p:nvPr>
        </p:nvSpPr>
        <p:spPr>
          <a:xfrm>
            <a:off x="417171" y="344436"/>
            <a:ext cx="8070179" cy="563346"/>
          </a:xfrm>
        </p:spPr>
        <p:txBody>
          <a:bodyPr>
            <a:normAutofit/>
          </a:bodyPr>
          <a:lstStyle/>
          <a:p>
            <a:r>
              <a:rPr lang="fr-FR" dirty="0"/>
              <a:t>Recherche sur la </a:t>
            </a:r>
            <a:r>
              <a:rPr lang="fr-FR" dirty="0" smtClean="0"/>
              <a:t>biodiversité</a:t>
            </a:r>
            <a:endParaRPr lang="en-GB" dirty="0"/>
          </a:p>
        </p:txBody>
      </p:sp>
    </p:spTree>
    <p:extLst>
      <p:ext uri="{BB962C8B-B14F-4D97-AF65-F5344CB8AC3E}">
        <p14:creationId xmlns:p14="http://schemas.microsoft.com/office/powerpoint/2010/main" val="63715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fr-FR" dirty="0"/>
              <a:t>Recherche sur la collecte des ressources </a:t>
            </a:r>
            <a:r>
              <a:rPr lang="fr-FR" dirty="0" smtClean="0"/>
              <a:t>sauvages</a:t>
            </a:r>
            <a:endParaRPr lang="en-GB" dirty="0"/>
          </a:p>
        </p:txBody>
      </p:sp>
      <p:pic>
        <p:nvPicPr>
          <p:cNvPr id="7"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355565" y="1294825"/>
            <a:ext cx="1536915" cy="139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80111" y="1294825"/>
            <a:ext cx="909300" cy="139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7505" y="3429000"/>
            <a:ext cx="3737046" cy="2802785"/>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99992" y="3428999"/>
            <a:ext cx="3737046" cy="2802785"/>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374641" y="1124744"/>
            <a:ext cx="2939819" cy="2204864"/>
          </a:xfrm>
          <a:prstGeom prst="rect">
            <a:avLst/>
          </a:prstGeom>
        </p:spPr>
      </p:pic>
    </p:spTree>
    <p:extLst>
      <p:ext uri="{BB962C8B-B14F-4D97-AF65-F5344CB8AC3E}">
        <p14:creationId xmlns:p14="http://schemas.microsoft.com/office/powerpoint/2010/main" val="429270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4269" y="189723"/>
            <a:ext cx="8502227" cy="1144556"/>
          </a:xfrm>
        </p:spPr>
        <p:txBody>
          <a:bodyPr/>
          <a:lstStyle/>
          <a:p>
            <a:r>
              <a:rPr lang="fr-FR" dirty="0"/>
              <a:t>Recherche sur les coûts locaux et les bénéfices de la conservation </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88541" y="1254792"/>
            <a:ext cx="909300" cy="139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600681" y="1254792"/>
            <a:ext cx="1188959" cy="139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44446" y="2676876"/>
            <a:ext cx="1312469" cy="476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557627" y="3228304"/>
            <a:ext cx="2216350" cy="45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7505" y="1615406"/>
            <a:ext cx="3035472" cy="2276604"/>
          </a:xfrm>
          <a:prstGeom prst="rect">
            <a:avLst/>
          </a:prstGeom>
        </p:spPr>
      </p:pic>
      <p:pic>
        <p:nvPicPr>
          <p:cNvPr id="6" name="Picture 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796136" y="4116187"/>
            <a:ext cx="2915816" cy="2186862"/>
          </a:xfrm>
          <a:prstGeom prst="rect">
            <a:avLst/>
          </a:prstGeom>
        </p:spPr>
      </p:pic>
      <p:pic>
        <p:nvPicPr>
          <p:cNvPr id="15" name="Picture 14"/>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0" y="4075615"/>
            <a:ext cx="5439476" cy="2227434"/>
          </a:xfrm>
          <a:prstGeom prst="rect">
            <a:avLst/>
          </a:prstGeom>
        </p:spPr>
      </p:pic>
      <p:pic>
        <p:nvPicPr>
          <p:cNvPr id="19" name="Picture 18"/>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254535" y="1595740"/>
            <a:ext cx="3061694" cy="2296270"/>
          </a:xfrm>
          <a:prstGeom prst="rect">
            <a:avLst/>
          </a:prstGeom>
        </p:spPr>
      </p:pic>
    </p:spTree>
    <p:extLst>
      <p:ext uri="{BB962C8B-B14F-4D97-AF65-F5344CB8AC3E}">
        <p14:creationId xmlns:p14="http://schemas.microsoft.com/office/powerpoint/2010/main" val="120545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Recherche sur les rôles des institutions locales dans la prise de décisions sur l’utilisation des terres et la distribution des bénéfices du </a:t>
            </a:r>
            <a:r>
              <a:rPr lang="fr-FR" dirty="0" smtClean="0"/>
              <a:t>projet</a:t>
            </a:r>
            <a:endParaRPr lang="en-GB" dirty="0"/>
          </a:p>
        </p:txBody>
      </p:sp>
      <p:pic>
        <p:nvPicPr>
          <p:cNvPr id="11"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573570" y="1692276"/>
            <a:ext cx="1188959" cy="139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sociam.org/sites/default/files/university_southampton_white_on_blue_0.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93595" y="3212976"/>
            <a:ext cx="1801125" cy="6271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1520" y="3839524"/>
            <a:ext cx="3108273" cy="2331205"/>
          </a:xfrm>
          <a:prstGeom prst="rect">
            <a:avLst/>
          </a:prstGeom>
        </p:spPr>
      </p:pic>
      <p:pic>
        <p:nvPicPr>
          <p:cNvPr id="15" name="Picture 14" descr="\\soton.ac.uk\ude\personalfiles\users\ks1a08\mydocuments\ESPA-Madagascar\Photos\Antevibe from Hasina\P2160062.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4138816" y="3827919"/>
            <a:ext cx="2039048" cy="23054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30835" y="1359674"/>
            <a:ext cx="3108273" cy="2331205"/>
          </a:xfrm>
          <a:prstGeom prst="rect">
            <a:avLst/>
          </a:prstGeom>
        </p:spPr>
      </p:pic>
    </p:spTree>
    <p:extLst>
      <p:ext uri="{BB962C8B-B14F-4D97-AF65-F5344CB8AC3E}">
        <p14:creationId xmlns:p14="http://schemas.microsoft.com/office/powerpoint/2010/main" val="276995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17D847-F19E-4969-B510-F19B46566093}" type="slidenum">
              <a:rPr lang="en-GB" smtClean="0"/>
              <a:t>15</a:t>
            </a:fld>
            <a:endParaRPr lang="en-GB"/>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94" y="0"/>
            <a:ext cx="4458770" cy="6309320"/>
          </a:xfrm>
          <a:prstGeom prst="rect">
            <a:avLst/>
          </a:prstGeom>
        </p:spPr>
      </p:pic>
      <p:sp>
        <p:nvSpPr>
          <p:cNvPr id="7" name="Double Bracket 6"/>
          <p:cNvSpPr/>
          <p:nvPr/>
        </p:nvSpPr>
        <p:spPr>
          <a:xfrm>
            <a:off x="1" y="5445224"/>
            <a:ext cx="936104" cy="216024"/>
          </a:xfrm>
          <a:prstGeom prst="bracketPair">
            <a:avLst/>
          </a:prstGeom>
          <a:solidFill>
            <a:srgbClr val="DEEBF7">
              <a:alpha val="40000"/>
            </a:srgb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GB" sz="1200" b="1" dirty="0" err="1" smtClean="0"/>
              <a:t>Ampahitra</a:t>
            </a:r>
            <a:endParaRPr lang="en-GB" sz="1200" b="1" dirty="0"/>
          </a:p>
        </p:txBody>
      </p:sp>
      <p:sp>
        <p:nvSpPr>
          <p:cNvPr id="8" name="Double Bracket 7"/>
          <p:cNvSpPr/>
          <p:nvPr/>
        </p:nvSpPr>
        <p:spPr>
          <a:xfrm>
            <a:off x="1115616" y="69250"/>
            <a:ext cx="1296144" cy="459730"/>
          </a:xfrm>
          <a:prstGeom prst="bracketPair">
            <a:avLst/>
          </a:prstGeom>
          <a:solidFill>
            <a:srgbClr val="DEEBF7">
              <a:alpha val="40000"/>
            </a:srgb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GB" sz="1200" b="1" dirty="0" err="1" smtClean="0"/>
              <a:t>Antevibe</a:t>
            </a:r>
            <a:r>
              <a:rPr lang="en-GB" sz="1200" b="1" dirty="0"/>
              <a:t> </a:t>
            </a:r>
            <a:r>
              <a:rPr lang="en-GB" sz="1200" b="1" dirty="0" smtClean="0"/>
              <a:t>- </a:t>
            </a:r>
            <a:r>
              <a:rPr lang="en-GB" sz="1200" b="1" dirty="0" err="1" smtClean="0"/>
              <a:t>Ambodivoangy</a:t>
            </a:r>
            <a:endParaRPr lang="en-GB" sz="1200" b="1" dirty="0"/>
          </a:p>
        </p:txBody>
      </p:sp>
      <p:sp>
        <p:nvSpPr>
          <p:cNvPr id="9" name="Double Bracket 8"/>
          <p:cNvSpPr/>
          <p:nvPr/>
        </p:nvSpPr>
        <p:spPr>
          <a:xfrm>
            <a:off x="2014384" y="1049348"/>
            <a:ext cx="1008112" cy="235808"/>
          </a:xfrm>
          <a:prstGeom prst="bracketPair">
            <a:avLst/>
          </a:prstGeom>
          <a:solidFill>
            <a:srgbClr val="DEEBF7">
              <a:alpha val="40000"/>
            </a:srgb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GB" sz="1200" b="1" dirty="0" err="1" smtClean="0"/>
              <a:t>Sahavazina</a:t>
            </a:r>
            <a:endParaRPr lang="en-GB" sz="1200" b="1" dirty="0"/>
          </a:p>
        </p:txBody>
      </p:sp>
      <p:sp>
        <p:nvSpPr>
          <p:cNvPr id="10" name="Double Bracket 9"/>
          <p:cNvSpPr/>
          <p:nvPr/>
        </p:nvSpPr>
        <p:spPr>
          <a:xfrm>
            <a:off x="3397665" y="1315636"/>
            <a:ext cx="1038899" cy="263024"/>
          </a:xfrm>
          <a:prstGeom prst="bracketPair">
            <a:avLst/>
          </a:prstGeom>
          <a:solidFill>
            <a:srgbClr val="DEEBF7">
              <a:alpha val="40000"/>
            </a:srgb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GB" sz="1200" b="1" dirty="0" err="1" smtClean="0"/>
              <a:t>Amporoforo</a:t>
            </a:r>
            <a:endParaRPr lang="en-GB" sz="1200" b="1" dirty="0"/>
          </a:p>
        </p:txBody>
      </p:sp>
      <p:sp>
        <p:nvSpPr>
          <p:cNvPr id="3" name="Rectangle 2"/>
          <p:cNvSpPr/>
          <p:nvPr/>
        </p:nvSpPr>
        <p:spPr>
          <a:xfrm>
            <a:off x="1115616" y="1578660"/>
            <a:ext cx="576064" cy="55419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rgbClr val="FFFF00"/>
                </a:solidFill>
                <a:latin typeface="Century Gothic" panose="020B0502020202020204" pitchFamily="34" charset="0"/>
              </a:rPr>
              <a:t>ZOI 4</a:t>
            </a:r>
            <a:endParaRPr lang="en-GB" sz="1200" b="1" dirty="0">
              <a:solidFill>
                <a:srgbClr val="FFFF00"/>
              </a:solidFill>
              <a:latin typeface="Century Gothic" panose="020B0502020202020204" pitchFamily="34" charset="0"/>
            </a:endParaRPr>
          </a:p>
        </p:txBody>
      </p:sp>
      <p:sp>
        <p:nvSpPr>
          <p:cNvPr id="13" name="Rectangle 12"/>
          <p:cNvSpPr/>
          <p:nvPr/>
        </p:nvSpPr>
        <p:spPr>
          <a:xfrm>
            <a:off x="2594514" y="3419903"/>
            <a:ext cx="576064" cy="5347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rgbClr val="FFFF00"/>
                </a:solidFill>
                <a:latin typeface="Century Gothic" panose="020B0502020202020204" pitchFamily="34" charset="0"/>
              </a:rPr>
              <a:t>ZOI 3</a:t>
            </a:r>
            <a:endParaRPr lang="en-GB" sz="1200" b="1" dirty="0">
              <a:solidFill>
                <a:srgbClr val="FFFF00"/>
              </a:solidFill>
              <a:latin typeface="Century Gothic" panose="020B0502020202020204" pitchFamily="34" charset="0"/>
            </a:endParaRPr>
          </a:p>
        </p:txBody>
      </p:sp>
      <p:sp>
        <p:nvSpPr>
          <p:cNvPr id="20" name="Rectangle 19"/>
          <p:cNvSpPr/>
          <p:nvPr/>
        </p:nvSpPr>
        <p:spPr>
          <a:xfrm>
            <a:off x="668684" y="4910524"/>
            <a:ext cx="662956" cy="5347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rgbClr val="FFFF00"/>
                </a:solidFill>
                <a:latin typeface="Century Gothic" panose="020B0502020202020204" pitchFamily="34" charset="0"/>
              </a:rPr>
              <a:t>ZOI 2</a:t>
            </a:r>
            <a:endParaRPr lang="en-GB" sz="1200" b="1" dirty="0">
              <a:solidFill>
                <a:srgbClr val="FFFF00"/>
              </a:solidFill>
              <a:latin typeface="Century Gothic" panose="020B0502020202020204" pitchFamily="34" charset="0"/>
            </a:endParaRPr>
          </a:p>
        </p:txBody>
      </p:sp>
      <p:sp>
        <p:nvSpPr>
          <p:cNvPr id="21" name="Rectangle 20"/>
          <p:cNvSpPr/>
          <p:nvPr/>
        </p:nvSpPr>
        <p:spPr>
          <a:xfrm>
            <a:off x="516869" y="5737718"/>
            <a:ext cx="662956" cy="5347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rgbClr val="FFFF00"/>
                </a:solidFill>
                <a:latin typeface="Century Gothic" panose="020B0502020202020204" pitchFamily="34" charset="0"/>
              </a:rPr>
              <a:t>ZOI 1</a:t>
            </a:r>
            <a:endParaRPr lang="en-GB" sz="1200" b="1" dirty="0">
              <a:solidFill>
                <a:srgbClr val="FFFF00"/>
              </a:solidFill>
              <a:latin typeface="Century Gothic" panose="020B0502020202020204" pitchFamily="34" charset="0"/>
            </a:endParaRPr>
          </a:p>
        </p:txBody>
      </p:sp>
      <p:sp>
        <p:nvSpPr>
          <p:cNvPr id="4" name="Rectangle 3"/>
          <p:cNvSpPr/>
          <p:nvPr/>
        </p:nvSpPr>
        <p:spPr>
          <a:xfrm>
            <a:off x="1251833" y="4941168"/>
            <a:ext cx="295831" cy="5040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ouble Bracket 21"/>
          <p:cNvSpPr/>
          <p:nvPr/>
        </p:nvSpPr>
        <p:spPr>
          <a:xfrm>
            <a:off x="1575128" y="4896228"/>
            <a:ext cx="1038899" cy="593936"/>
          </a:xfrm>
          <a:prstGeom prst="bracketPair">
            <a:avLst/>
          </a:prstGeom>
          <a:solidFill>
            <a:srgbClr val="DEEBF7">
              <a:alpha val="40000"/>
            </a:srgb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GB" sz="1200" b="1" dirty="0" err="1" smtClean="0"/>
              <a:t>Mantadia</a:t>
            </a:r>
            <a:r>
              <a:rPr lang="en-GB" sz="1200" b="1" dirty="0" smtClean="0"/>
              <a:t> </a:t>
            </a:r>
            <a:r>
              <a:rPr lang="en-GB" sz="1100" b="1" dirty="0" smtClean="0"/>
              <a:t>(</a:t>
            </a:r>
            <a:endParaRPr lang="en-GB" sz="1200" b="1" dirty="0"/>
          </a:p>
        </p:txBody>
      </p:sp>
      <p:pic>
        <p:nvPicPr>
          <p:cNvPr id="24" name="Picture 2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125" y="21752"/>
            <a:ext cx="1018790" cy="1440314"/>
          </a:xfrm>
          <a:prstGeom prst="rect">
            <a:avLst/>
          </a:prstGeom>
        </p:spPr>
      </p:pic>
      <p:sp>
        <p:nvSpPr>
          <p:cNvPr id="17" name="Title 1"/>
          <p:cNvSpPr txBox="1">
            <a:spLocks/>
          </p:cNvSpPr>
          <p:nvPr/>
        </p:nvSpPr>
        <p:spPr>
          <a:xfrm>
            <a:off x="4530472" y="274638"/>
            <a:ext cx="415632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chemeClr val="bg1"/>
                </a:solidFill>
              </a:rPr>
              <a:t>Sites </a:t>
            </a:r>
            <a:r>
              <a:rPr lang="en-GB" dirty="0" err="1" smtClean="0">
                <a:solidFill>
                  <a:schemeClr val="bg1"/>
                </a:solidFill>
              </a:rPr>
              <a:t>d’étude</a:t>
            </a:r>
            <a:endParaRPr lang="en-GB" dirty="0">
              <a:solidFill>
                <a:schemeClr val="bg1"/>
              </a:solidFill>
            </a:endParaRPr>
          </a:p>
        </p:txBody>
      </p:sp>
    </p:spTree>
    <p:extLst>
      <p:ext uri="{BB962C8B-B14F-4D97-AF65-F5344CB8AC3E}">
        <p14:creationId xmlns:p14="http://schemas.microsoft.com/office/powerpoint/2010/main" val="55160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9392"/>
            <a:ext cx="8229600" cy="1143000"/>
          </a:xfrm>
        </p:spPr>
        <p:txBody>
          <a:bodyPr/>
          <a:lstStyle/>
          <a:p>
            <a:r>
              <a:rPr lang="en-GB" dirty="0" smtClean="0"/>
              <a:t>Comment </a:t>
            </a:r>
            <a:r>
              <a:rPr lang="en-GB" dirty="0" err="1" smtClean="0"/>
              <a:t>travaillons</a:t>
            </a:r>
            <a:r>
              <a:rPr lang="en-GB" dirty="0" smtClean="0"/>
              <a:t>-nous ?</a:t>
            </a:r>
            <a:endParaRPr lang="en-GB"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20072" y="1196752"/>
            <a:ext cx="3731907" cy="2798930"/>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32754" y="4293096"/>
            <a:ext cx="7438913" cy="1944216"/>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76008" y="1160918"/>
            <a:ext cx="4395992" cy="2834764"/>
          </a:xfrm>
          <a:prstGeom prst="rect">
            <a:avLst/>
          </a:prstGeom>
        </p:spPr>
      </p:pic>
    </p:spTree>
    <p:extLst>
      <p:ext uri="{BB962C8B-B14F-4D97-AF65-F5344CB8AC3E}">
        <p14:creationId xmlns:p14="http://schemas.microsoft.com/office/powerpoint/2010/main" val="202761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1750" y="1674813"/>
            <a:ext cx="9142413" cy="1641475"/>
          </a:xfrm>
        </p:spPr>
        <p:txBody>
          <a:bodyPr/>
          <a:lstStyle/>
          <a:p>
            <a:pPr eaLnBrk="1" hangingPunct="1"/>
            <a:r>
              <a:rPr lang="en-GB" altLang="en-US" sz="3200" smtClean="0"/>
              <a:t>Can REDD+ social safeguards reach the ‘right’ people?</a:t>
            </a:r>
            <a:endParaRPr lang="en-US" altLang="en-US" sz="3200" smtClean="0"/>
          </a:p>
        </p:txBody>
      </p:sp>
      <p:sp>
        <p:nvSpPr>
          <p:cNvPr id="13315" name="Subtitle 2"/>
          <p:cNvSpPr>
            <a:spLocks noGrp="1"/>
          </p:cNvSpPr>
          <p:nvPr>
            <p:ph type="subTitle" idx="1"/>
          </p:nvPr>
        </p:nvSpPr>
        <p:spPr>
          <a:xfrm>
            <a:off x="28575" y="3341688"/>
            <a:ext cx="9096375" cy="798512"/>
          </a:xfrm>
        </p:spPr>
        <p:txBody>
          <a:bodyPr>
            <a:normAutofit fontScale="85000" lnSpcReduction="20000"/>
          </a:bodyPr>
          <a:lstStyle/>
          <a:p>
            <a:pPr eaLnBrk="1" hangingPunct="1">
              <a:spcBef>
                <a:spcPct val="0"/>
              </a:spcBef>
            </a:pPr>
            <a:r>
              <a:rPr lang="en-US" altLang="en-US" sz="2400" dirty="0" smtClean="0"/>
              <a:t>Mahesh Poudyal, Bruno S. Ramamonjisoa, Alexandra Rasoamanana, Rina Mandimbiniaina, James Gibbons, Neal J. Hockley, Sarobidy Rakotonarivo, </a:t>
            </a:r>
            <a:r>
              <a:rPr lang="en-GB" altLang="en-US" sz="2400" dirty="0" smtClean="0"/>
              <a:t>Julia P.G. Jones</a:t>
            </a:r>
            <a:endParaRPr lang="en-US" altLang="en-US" sz="2400" dirty="0" smtClean="0"/>
          </a:p>
        </p:txBody>
      </p:sp>
      <p:pic>
        <p:nvPicPr>
          <p:cNvPr id="13316"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505325"/>
            <a:ext cx="91440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1"/>
          <p:cNvSpPr txBox="1">
            <a:spLocks noChangeArrowheads="1"/>
          </p:cNvSpPr>
          <p:nvPr/>
        </p:nvSpPr>
        <p:spPr bwMode="auto">
          <a:xfrm>
            <a:off x="600075" y="4140200"/>
            <a:ext cx="699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GB" altLang="en-US">
                <a:solidFill>
                  <a:schemeClr val="bg1"/>
                </a:solidFill>
              </a:rPr>
              <a:t>@juliapgjones, julia.jones@bangor.ac.uk, www.p4ges.org</a:t>
            </a:r>
          </a:p>
        </p:txBody>
      </p:sp>
      <p:pic>
        <p:nvPicPr>
          <p:cNvPr id="13318" name="Picture 6" descr="https://lh3.ggpht.com/lSLM0xhCA1RZOwaQcjhlwmsvaIQYaP3c5qbDKCgLALhydrgExnaSKZdGa8S3YtRuVA=w30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5900" y="4140200"/>
            <a:ext cx="369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88" y="-12700"/>
            <a:ext cx="9156701" cy="2087563"/>
          </a:xfrm>
          <a:prstGeom prst="rect">
            <a:avLst/>
          </a:prstGeom>
          <a:solidFill>
            <a:srgbClr val="1A804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p:cNvSpPr/>
          <p:nvPr/>
        </p:nvSpPr>
        <p:spPr>
          <a:xfrm>
            <a:off x="-3175" y="-12700"/>
            <a:ext cx="9469438" cy="1535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3321" name="Picture 14"/>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73438" y="0"/>
            <a:ext cx="57372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6" descr="https://encrypted-tbn3.gstatic.com/images?q=tbn:ANd9GcQf5YbQvAGca0qFhU9NU3YyekuL2Q5D_IcuYvwsSJ1-WfWJp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9963" y="0"/>
            <a:ext cx="114617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24" descr="http://essaforets.files.wordpress.com/2013/03/entc3aate-2013-50c3a8m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038" y="0"/>
            <a:ext cx="170497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65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23850" y="188913"/>
            <a:ext cx="8070850" cy="1144587"/>
          </a:xfrm>
        </p:spPr>
        <p:txBody>
          <a:bodyPr>
            <a:normAutofit fontScale="90000"/>
          </a:bodyPr>
          <a:lstStyle/>
          <a:p>
            <a:pPr>
              <a:defRPr/>
            </a:pPr>
            <a:r>
              <a:rPr lang="en-GB" altLang="en-US" dirty="0" smtClean="0"/>
              <a:t>Social safeguards in REDD+ (Reducing Emissions from Deforestation and Degradation)</a:t>
            </a:r>
          </a:p>
        </p:txBody>
      </p:sp>
      <p:sp>
        <p:nvSpPr>
          <p:cNvPr id="14339" name="Content Placeholder 2"/>
          <p:cNvSpPr>
            <a:spLocks noGrp="1"/>
          </p:cNvSpPr>
          <p:nvPr>
            <p:ph idx="1"/>
          </p:nvPr>
        </p:nvSpPr>
        <p:spPr>
          <a:xfrm>
            <a:off x="80963" y="1458913"/>
            <a:ext cx="6075362" cy="4254500"/>
          </a:xfrm>
        </p:spPr>
        <p:txBody>
          <a:bodyPr/>
          <a:lstStyle/>
          <a:p>
            <a:r>
              <a:rPr lang="en-GB" altLang="en-US" smtClean="0"/>
              <a:t>Aims to ensure that people are not harmed or made worse off by REDD+ activities: recent commitments BUT criticism that planned provision is weak</a:t>
            </a:r>
          </a:p>
          <a:p>
            <a:endParaRPr lang="en-GB" altLang="en-US" smtClean="0"/>
          </a:p>
          <a:p>
            <a:endParaRPr lang="en-GB" altLang="en-US" smtClean="0"/>
          </a:p>
          <a:p>
            <a:r>
              <a:rPr lang="en-GB" altLang="en-US" smtClean="0"/>
              <a:t>Social safeguards are not new-many donors have their own social safeguard procedures in place e.g. World Bank identifies Project Affected Persons (PAP) for compensation</a:t>
            </a:r>
          </a:p>
          <a:p>
            <a:endParaRPr lang="en-GB" altLang="en-US" smtClean="0"/>
          </a:p>
        </p:txBody>
      </p:sp>
      <p:sp>
        <p:nvSpPr>
          <p:cNvPr id="143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fld id="{A0DB3415-9431-4496-91B5-4F413CA614AF}" type="slidenum">
              <a:rPr lang="en-US" altLang="en-US">
                <a:latin typeface="Century Gothic" panose="020B0502020202020204" pitchFamily="34" charset="0"/>
              </a:rPr>
              <a:pPr/>
              <a:t>18</a:t>
            </a:fld>
            <a:endParaRPr lang="en-US" altLang="en-US">
              <a:latin typeface="Century Gothic" panose="020B0502020202020204" pitchFamily="34" charset="0"/>
            </a:endParaRPr>
          </a:p>
        </p:txBody>
      </p:sp>
      <p:pic>
        <p:nvPicPr>
          <p:cNvPr id="14341" name="Picture 2" descr="https://consultations.worldbank.org/Data/hub/files/styles/consultation_image/public/bannerversions_11_updated.png?itok=MfdS-j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238" y="3789363"/>
            <a:ext cx="2808287"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0" descr="http://www.meghanmoebeitiks.com/wp-content/uploads/2010/11/COP16-cancun-mexico.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0425" y="1458913"/>
            <a:ext cx="1436688"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descr="http://www.mrfcj.org/images/projects/cops/cop19.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35825" y="1652588"/>
            <a:ext cx="12985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02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205038"/>
            <a:ext cx="8353425" cy="1143000"/>
          </a:xfrm>
        </p:spPr>
        <p:txBody>
          <a:bodyPr>
            <a:normAutofit fontScale="90000"/>
          </a:bodyPr>
          <a:lstStyle/>
          <a:p>
            <a:pPr>
              <a:defRPr/>
            </a:pPr>
            <a:r>
              <a:rPr lang="en-GB" b="0" dirty="0" smtClean="0"/>
              <a:t>Our Aim: to compare characteristics of households identified as PAPs with a random sample of households in the area </a:t>
            </a:r>
            <a:br>
              <a:rPr lang="en-GB" b="0" dirty="0" smtClean="0"/>
            </a:br>
            <a:r>
              <a:rPr lang="en-GB" b="0" dirty="0"/>
              <a:t>(</a:t>
            </a:r>
            <a:r>
              <a:rPr lang="en-GB" b="0" dirty="0" smtClean="0"/>
              <a:t>to explore characteristics which make it more or less likely for households to be identified as eligible for compensation under safeguards)</a:t>
            </a:r>
            <a:endParaRPr lang="en-GB" b="0" dirty="0"/>
          </a:p>
        </p:txBody>
      </p:sp>
      <p:sp>
        <p:nvSpPr>
          <p:cNvPr id="1843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fld id="{2AEC2668-6998-4541-A07C-E3F5F0520ABD}" type="slidenum">
              <a:rPr lang="en-US" altLang="en-US">
                <a:latin typeface="Century Gothic" panose="020B0502020202020204" pitchFamily="34" charset="0"/>
              </a:rPr>
              <a:pPr/>
              <a:t>19</a:t>
            </a:fld>
            <a:endParaRPr lang="en-US" altLang="en-US">
              <a:latin typeface="Century Gothic" panose="020B0502020202020204" pitchFamily="34" charset="0"/>
            </a:endParaRPr>
          </a:p>
        </p:txBody>
      </p:sp>
      <p:pic>
        <p:nvPicPr>
          <p:cNvPr id="18436" name="Picture 8"/>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860800"/>
            <a:ext cx="329406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86088" y="3849688"/>
            <a:ext cx="3294062"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0"/>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43613" y="3838575"/>
            <a:ext cx="3109912"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10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92696"/>
            <a:ext cx="8856984" cy="4255368"/>
          </a:xfrm>
        </p:spPr>
        <p:txBody>
          <a:bodyPr/>
          <a:lstStyle/>
          <a:p>
            <a:pPr marL="0" indent="0">
              <a:buNone/>
            </a:pPr>
            <a:r>
              <a:rPr lang="en-GB" sz="2800" dirty="0" smtClean="0"/>
              <a:t>There has been a big change in approaches to forest conservation over the last decades</a:t>
            </a:r>
          </a:p>
          <a:p>
            <a:pPr marL="0" indent="0">
              <a:buNone/>
            </a:pPr>
            <a:r>
              <a:rPr lang="en-GB" sz="2800" dirty="0" smtClean="0"/>
              <a:t>There is  now recognition that full consideration of the impacts of conservation on local welfare is needed</a:t>
            </a:r>
          </a:p>
          <a:p>
            <a:pPr marL="0" indent="0">
              <a:buNone/>
            </a:pPr>
            <a:r>
              <a:rPr lang="en-GB" sz="2800" dirty="0" smtClean="0"/>
              <a:t>Our project p4ges comes firmly from that perspective</a:t>
            </a:r>
            <a:endParaRPr lang="en-GB" dirty="0"/>
          </a:p>
        </p:txBody>
      </p:sp>
      <p:sp>
        <p:nvSpPr>
          <p:cNvPr id="4" name="Slide Number Placeholder 3"/>
          <p:cNvSpPr>
            <a:spLocks noGrp="1"/>
          </p:cNvSpPr>
          <p:nvPr>
            <p:ph type="sldNum" sz="quarter" idx="12"/>
          </p:nvPr>
        </p:nvSpPr>
        <p:spPr/>
        <p:txBody>
          <a:bodyPr/>
          <a:lstStyle/>
          <a:p>
            <a:fld id="{693B167E-EA96-4147-81DE-549160052C22}" type="slidenum">
              <a:rPr lang="en-GB" smtClean="0"/>
              <a:t>2</a:t>
            </a:fld>
            <a:endParaRPr lang="en-GB"/>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60" y="3295205"/>
            <a:ext cx="4051684" cy="30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3284234"/>
            <a:ext cx="4067944" cy="3050958"/>
          </a:xfrm>
          <a:prstGeom prst="rect">
            <a:avLst/>
          </a:prstGeom>
        </p:spPr>
      </p:pic>
    </p:spTree>
    <p:extLst>
      <p:ext uri="{BB962C8B-B14F-4D97-AF65-F5344CB8AC3E}">
        <p14:creationId xmlns:p14="http://schemas.microsoft.com/office/powerpoint/2010/main" val="61544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dirty="0" smtClean="0"/>
              <a:t>Methods (NB this was done in </a:t>
            </a:r>
            <a:r>
              <a:rPr lang="en-GB" altLang="en-US" dirty="0" err="1" smtClean="0"/>
              <a:t>Ampahitra</a:t>
            </a:r>
            <a:r>
              <a:rPr lang="en-GB" altLang="en-US" dirty="0" smtClean="0"/>
              <a:t>)</a:t>
            </a:r>
          </a:p>
        </p:txBody>
      </p:sp>
      <p:sp>
        <p:nvSpPr>
          <p:cNvPr id="1945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fld id="{8F3246A7-A438-4B20-A8AA-B6111B844CB2}" type="slidenum">
              <a:rPr lang="en-US" altLang="en-US">
                <a:latin typeface="Century Gothic" panose="020B0502020202020204" pitchFamily="34" charset="0"/>
              </a:rPr>
              <a:pPr/>
              <a:t>20</a:t>
            </a:fld>
            <a:endParaRPr lang="en-US" altLang="en-US">
              <a:latin typeface="Century Gothic" panose="020B0502020202020204" pitchFamily="34" charset="0"/>
            </a:endParaRPr>
          </a:p>
        </p:txBody>
      </p:sp>
      <p:pic>
        <p:nvPicPr>
          <p:cNvPr id="19460" name="Picture 2" descr="P101001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76638" y="2127250"/>
            <a:ext cx="2357437" cy="17700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46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950" y="2060575"/>
            <a:ext cx="2447925" cy="18367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9462" name="Text Box 4"/>
          <p:cNvSpPr txBox="1">
            <a:spLocks noChangeArrowheads="1"/>
          </p:cNvSpPr>
          <p:nvPr/>
        </p:nvSpPr>
        <p:spPr bwMode="auto">
          <a:xfrm>
            <a:off x="107950" y="2178050"/>
            <a:ext cx="2447925" cy="8191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GB" altLang="en-US">
                <a:solidFill>
                  <a:srgbClr val="FFFFFF"/>
                </a:solidFill>
                <a:latin typeface="Calibri" panose="020F0502020204030204" pitchFamily="34" charset="0"/>
              </a:rPr>
              <a:t>Sketch maps with key informants to identify villages</a:t>
            </a:r>
            <a:endParaRPr lang="en-US" altLang="en-US"/>
          </a:p>
        </p:txBody>
      </p:sp>
      <p:sp>
        <p:nvSpPr>
          <p:cNvPr id="19463" name="Text Box 5"/>
          <p:cNvSpPr txBox="1">
            <a:spLocks noChangeArrowheads="1"/>
          </p:cNvSpPr>
          <p:nvPr/>
        </p:nvSpPr>
        <p:spPr bwMode="auto">
          <a:xfrm>
            <a:off x="3671888" y="2106613"/>
            <a:ext cx="1692275" cy="8175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GB" altLang="en-US">
                <a:solidFill>
                  <a:srgbClr val="FFFFFF"/>
                </a:solidFill>
                <a:latin typeface="Calibri" panose="020F0502020204030204" pitchFamily="34" charset="0"/>
              </a:rPr>
              <a:t>Visiting each village/hamlet to map location</a:t>
            </a:r>
            <a:endParaRPr lang="en-US" altLang="en-US"/>
          </a:p>
        </p:txBody>
      </p:sp>
      <p:sp>
        <p:nvSpPr>
          <p:cNvPr id="19464" name="AutoShape 6"/>
          <p:cNvSpPr>
            <a:spLocks noChangeArrowheads="1"/>
          </p:cNvSpPr>
          <p:nvPr/>
        </p:nvSpPr>
        <p:spPr bwMode="auto">
          <a:xfrm>
            <a:off x="2463800" y="2789238"/>
            <a:ext cx="1046163" cy="271462"/>
          </a:xfrm>
          <a:prstGeom prst="rightArrow">
            <a:avLst>
              <a:gd name="adj1" fmla="val 50000"/>
              <a:gd name="adj2" fmla="val 74186"/>
            </a:avLst>
          </a:prstGeom>
          <a:solidFill>
            <a:srgbClr val="FFFFFF"/>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endParaRPr lang="en-GB" altLang="en-US"/>
          </a:p>
        </p:txBody>
      </p:sp>
      <p:sp>
        <p:nvSpPr>
          <p:cNvPr id="19465" name="AutoShape 7"/>
          <p:cNvSpPr>
            <a:spLocks noChangeArrowheads="1"/>
          </p:cNvSpPr>
          <p:nvPr/>
        </p:nvSpPr>
        <p:spPr bwMode="auto">
          <a:xfrm>
            <a:off x="9671050" y="3330575"/>
            <a:ext cx="530225" cy="334963"/>
          </a:xfrm>
          <a:prstGeom prst="rightArrow">
            <a:avLst>
              <a:gd name="adj1" fmla="val 50000"/>
              <a:gd name="adj2" fmla="val 79301"/>
            </a:avLst>
          </a:prstGeom>
          <a:solidFill>
            <a:srgbClr val="FFFFFF"/>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endParaRPr lang="en-GB" altLang="en-US"/>
          </a:p>
        </p:txBody>
      </p:sp>
      <p:sp>
        <p:nvSpPr>
          <p:cNvPr id="19466" name="Text Box 9"/>
          <p:cNvSpPr txBox="1">
            <a:spLocks noChangeArrowheads="1"/>
          </p:cNvSpPr>
          <p:nvPr/>
        </p:nvSpPr>
        <p:spPr bwMode="auto">
          <a:xfrm>
            <a:off x="6834188" y="2127250"/>
            <a:ext cx="2265362" cy="27559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GB" altLang="en-US" sz="2800">
                <a:solidFill>
                  <a:srgbClr val="FFFFFF"/>
                </a:solidFill>
                <a:latin typeface="Calibri" panose="020F0502020204030204" pitchFamily="34" charset="0"/>
              </a:rPr>
              <a:t>417 households identified</a:t>
            </a:r>
            <a:endParaRPr lang="en-US" altLang="en-US" sz="2800"/>
          </a:p>
        </p:txBody>
      </p:sp>
      <p:sp>
        <p:nvSpPr>
          <p:cNvPr id="19467" name="AutoShape 6"/>
          <p:cNvSpPr>
            <a:spLocks noChangeArrowheads="1"/>
          </p:cNvSpPr>
          <p:nvPr/>
        </p:nvSpPr>
        <p:spPr bwMode="auto">
          <a:xfrm>
            <a:off x="5740400" y="2789238"/>
            <a:ext cx="1046163" cy="271462"/>
          </a:xfrm>
          <a:prstGeom prst="rightArrow">
            <a:avLst>
              <a:gd name="adj1" fmla="val 50000"/>
              <a:gd name="adj2" fmla="val 74186"/>
            </a:avLst>
          </a:prstGeom>
          <a:solidFill>
            <a:srgbClr val="FFFFFF"/>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endParaRPr lang="en-GB" altLang="en-US"/>
          </a:p>
        </p:txBody>
      </p:sp>
      <p:sp>
        <p:nvSpPr>
          <p:cNvPr id="19468" name="Content Placeholder 2"/>
          <p:cNvSpPr txBox="1">
            <a:spLocks/>
          </p:cNvSpPr>
          <p:nvPr/>
        </p:nvSpPr>
        <p:spPr bwMode="auto">
          <a:xfrm>
            <a:off x="34925" y="13589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1350"/>
              </a:spcBef>
              <a:buSzPct val="110000"/>
              <a:buFont typeface="Arial" panose="020B0604020202020204" pitchFamily="34" charset="0"/>
              <a:buChar char="▪"/>
              <a:defRPr sz="2400">
                <a:solidFill>
                  <a:schemeClr val="bg1"/>
                </a:solidFill>
                <a:latin typeface="Corbel" panose="020B0503020204020204" pitchFamily="34" charset="0"/>
              </a:defRPr>
            </a:lvl1pPr>
            <a:lvl2pPr marL="342900" indent="-204788" defTabSz="685800">
              <a:lnSpc>
                <a:spcPct val="90000"/>
              </a:lnSpc>
              <a:spcBef>
                <a:spcPts val="450"/>
              </a:spcBef>
              <a:buSzPct val="110000"/>
              <a:buFont typeface="Arial" panose="020B0604020202020204" pitchFamily="34" charset="0"/>
              <a:buChar char="▪"/>
              <a:defRPr>
                <a:solidFill>
                  <a:schemeClr val="bg1"/>
                </a:solidFill>
                <a:latin typeface="Corbel" panose="020B0503020204020204" pitchFamily="34" charset="0"/>
              </a:defRPr>
            </a:lvl2pPr>
            <a:lvl3pPr marL="685800" indent="-204788" defTabSz="685800">
              <a:lnSpc>
                <a:spcPct val="90000"/>
              </a:lnSpc>
              <a:spcBef>
                <a:spcPts val="450"/>
              </a:spcBef>
              <a:buSzPct val="110000"/>
              <a:buFont typeface="Arial" panose="020B0604020202020204" pitchFamily="34" charset="0"/>
              <a:buChar char="▪"/>
              <a:defRPr sz="1600">
                <a:solidFill>
                  <a:schemeClr val="bg1"/>
                </a:solidFill>
                <a:latin typeface="Corbel" panose="020B0503020204020204" pitchFamily="34" charset="0"/>
              </a:defRPr>
            </a:lvl3pPr>
            <a:lvl4pPr marL="1028700" indent="-204788" defTabSz="685800">
              <a:lnSpc>
                <a:spcPct val="90000"/>
              </a:lnSpc>
              <a:spcBef>
                <a:spcPts val="450"/>
              </a:spcBef>
              <a:buSzPct val="110000"/>
              <a:buFont typeface="Arial" panose="020B0604020202020204" pitchFamily="34" charset="0"/>
              <a:buChar char="▪"/>
              <a:defRPr sz="1600">
                <a:solidFill>
                  <a:schemeClr val="bg1"/>
                </a:solidFill>
                <a:latin typeface="Corbel" panose="020B0503020204020204" pitchFamily="34" charset="0"/>
              </a:defRPr>
            </a:lvl4pPr>
            <a:lvl5pPr marL="1371600" indent="-204788" defTabSz="685800">
              <a:lnSpc>
                <a:spcPct val="90000"/>
              </a:lnSpc>
              <a:spcBef>
                <a:spcPts val="450"/>
              </a:spcBef>
              <a:buSzPct val="110000"/>
              <a:buFont typeface="Arial" panose="020B0604020202020204" pitchFamily="34" charset="0"/>
              <a:buChar char="▪"/>
              <a:defRPr sz="1600">
                <a:solidFill>
                  <a:schemeClr val="bg1"/>
                </a:solidFill>
                <a:latin typeface="Corbel" panose="020B0503020204020204" pitchFamily="34" charset="0"/>
              </a:defRPr>
            </a:lvl5pPr>
            <a:lvl6pPr marL="1828800" indent="-204788" defTabSz="685800" eaLnBrk="0" fontAlgn="base" hangingPunct="0">
              <a:lnSpc>
                <a:spcPct val="90000"/>
              </a:lnSpc>
              <a:spcBef>
                <a:spcPts val="450"/>
              </a:spcBef>
              <a:spcAft>
                <a:spcPct val="0"/>
              </a:spcAft>
              <a:buSzPct val="110000"/>
              <a:buFont typeface="Arial" panose="020B0604020202020204" pitchFamily="34" charset="0"/>
              <a:buChar char="▪"/>
              <a:defRPr sz="1600">
                <a:solidFill>
                  <a:schemeClr val="bg1"/>
                </a:solidFill>
                <a:latin typeface="Corbel" panose="020B0503020204020204" pitchFamily="34" charset="0"/>
              </a:defRPr>
            </a:lvl6pPr>
            <a:lvl7pPr marL="2286000" indent="-204788" defTabSz="685800" eaLnBrk="0" fontAlgn="base" hangingPunct="0">
              <a:lnSpc>
                <a:spcPct val="90000"/>
              </a:lnSpc>
              <a:spcBef>
                <a:spcPts val="450"/>
              </a:spcBef>
              <a:spcAft>
                <a:spcPct val="0"/>
              </a:spcAft>
              <a:buSzPct val="110000"/>
              <a:buFont typeface="Arial" panose="020B0604020202020204" pitchFamily="34" charset="0"/>
              <a:buChar char="▪"/>
              <a:defRPr sz="1600">
                <a:solidFill>
                  <a:schemeClr val="bg1"/>
                </a:solidFill>
                <a:latin typeface="Corbel" panose="020B0503020204020204" pitchFamily="34" charset="0"/>
              </a:defRPr>
            </a:lvl7pPr>
            <a:lvl8pPr marL="2743200" indent="-204788" defTabSz="685800" eaLnBrk="0" fontAlgn="base" hangingPunct="0">
              <a:lnSpc>
                <a:spcPct val="90000"/>
              </a:lnSpc>
              <a:spcBef>
                <a:spcPts val="450"/>
              </a:spcBef>
              <a:spcAft>
                <a:spcPct val="0"/>
              </a:spcAft>
              <a:buSzPct val="110000"/>
              <a:buFont typeface="Arial" panose="020B0604020202020204" pitchFamily="34" charset="0"/>
              <a:buChar char="▪"/>
              <a:defRPr sz="1600">
                <a:solidFill>
                  <a:schemeClr val="bg1"/>
                </a:solidFill>
                <a:latin typeface="Corbel" panose="020B0503020204020204" pitchFamily="34" charset="0"/>
              </a:defRPr>
            </a:lvl8pPr>
            <a:lvl9pPr marL="3200400" indent="-204788" defTabSz="685800" eaLnBrk="0" fontAlgn="base" hangingPunct="0">
              <a:lnSpc>
                <a:spcPct val="90000"/>
              </a:lnSpc>
              <a:spcBef>
                <a:spcPts val="450"/>
              </a:spcBef>
              <a:spcAft>
                <a:spcPct val="0"/>
              </a:spcAft>
              <a:buSzPct val="110000"/>
              <a:buFont typeface="Arial" panose="020B0604020202020204" pitchFamily="34" charset="0"/>
              <a:buChar char="▪"/>
              <a:defRPr sz="1600">
                <a:solidFill>
                  <a:schemeClr val="bg1"/>
                </a:solidFill>
                <a:latin typeface="Corbel" panose="020B0503020204020204" pitchFamily="34" charset="0"/>
              </a:defRPr>
            </a:lvl9pPr>
          </a:lstStyle>
          <a:p>
            <a:pPr eaLnBrk="1" hangingPunct="1">
              <a:buFont typeface="Arial" panose="020B0604020202020204" pitchFamily="34" charset="0"/>
              <a:buNone/>
            </a:pPr>
            <a:r>
              <a:rPr lang="en-GB" altLang="en-US" sz="2800" dirty="0"/>
              <a:t>Constructing a sampling frame (33% of field time!)</a:t>
            </a:r>
          </a:p>
          <a:p>
            <a:pPr eaLnBrk="1" hangingPunct="1">
              <a:buFont typeface="Arial" panose="020B0604020202020204" pitchFamily="34" charset="0"/>
              <a:buNone/>
            </a:pPr>
            <a:endParaRPr lang="en-GB" altLang="en-US" sz="2800" dirty="0"/>
          </a:p>
          <a:p>
            <a:pPr eaLnBrk="1" hangingPunct="1">
              <a:buFont typeface="Arial" panose="020B0604020202020204" pitchFamily="34" charset="0"/>
              <a:buNone/>
            </a:pPr>
            <a:endParaRPr lang="en-GB" altLang="en-US" sz="2800" dirty="0"/>
          </a:p>
          <a:p>
            <a:pPr eaLnBrk="1" hangingPunct="1">
              <a:buFont typeface="Arial" panose="020B0604020202020204" pitchFamily="34" charset="0"/>
              <a:buNone/>
            </a:pPr>
            <a:endParaRPr lang="en-GB" altLang="en-US" sz="2800" dirty="0"/>
          </a:p>
          <a:p>
            <a:pPr eaLnBrk="1" hangingPunct="1">
              <a:buFont typeface="Arial" panose="020B0604020202020204" pitchFamily="34" charset="0"/>
              <a:buNone/>
            </a:pPr>
            <a:endParaRPr lang="en-GB" altLang="en-US" sz="2800" dirty="0"/>
          </a:p>
          <a:p>
            <a:pPr eaLnBrk="1" hangingPunct="1">
              <a:buFont typeface="Arial" panose="020B0604020202020204" pitchFamily="34" charset="0"/>
              <a:buNone/>
            </a:pPr>
            <a:endParaRPr lang="en-GB" altLang="en-US" sz="2800" dirty="0"/>
          </a:p>
        </p:txBody>
      </p:sp>
      <p:pic>
        <p:nvPicPr>
          <p:cNvPr id="19469" name="Picture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38875" y="4173538"/>
            <a:ext cx="2905125"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Content Placeholder 2"/>
          <p:cNvSpPr txBox="1">
            <a:spLocks/>
          </p:cNvSpPr>
          <p:nvPr/>
        </p:nvSpPr>
        <p:spPr bwMode="auto">
          <a:xfrm>
            <a:off x="85725" y="4483100"/>
            <a:ext cx="610235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1350"/>
              </a:spcBef>
              <a:buSzPct val="110000"/>
              <a:buFont typeface="Arial" panose="020B0604020202020204" pitchFamily="34" charset="0"/>
              <a:buChar char="▪"/>
              <a:defRPr sz="2400">
                <a:solidFill>
                  <a:schemeClr val="bg1"/>
                </a:solidFill>
                <a:latin typeface="Corbel" panose="020B0503020204020204" pitchFamily="34" charset="0"/>
              </a:defRPr>
            </a:lvl1pPr>
            <a:lvl2pPr marL="342900" indent="-204788" defTabSz="685800">
              <a:lnSpc>
                <a:spcPct val="90000"/>
              </a:lnSpc>
              <a:spcBef>
                <a:spcPts val="450"/>
              </a:spcBef>
              <a:buSzPct val="110000"/>
              <a:buFont typeface="Arial" panose="020B0604020202020204" pitchFamily="34" charset="0"/>
              <a:buChar char="▪"/>
              <a:defRPr>
                <a:solidFill>
                  <a:schemeClr val="bg1"/>
                </a:solidFill>
                <a:latin typeface="Corbel" panose="020B0503020204020204" pitchFamily="34" charset="0"/>
              </a:defRPr>
            </a:lvl2pPr>
            <a:lvl3pPr marL="685800" indent="-204788" defTabSz="685800">
              <a:lnSpc>
                <a:spcPct val="90000"/>
              </a:lnSpc>
              <a:spcBef>
                <a:spcPts val="450"/>
              </a:spcBef>
              <a:buSzPct val="110000"/>
              <a:buFont typeface="Arial" panose="020B0604020202020204" pitchFamily="34" charset="0"/>
              <a:buChar char="▪"/>
              <a:defRPr sz="1600">
                <a:solidFill>
                  <a:schemeClr val="bg1"/>
                </a:solidFill>
                <a:latin typeface="Corbel" panose="020B0503020204020204" pitchFamily="34" charset="0"/>
              </a:defRPr>
            </a:lvl3pPr>
            <a:lvl4pPr marL="1028700" indent="-204788" defTabSz="685800">
              <a:lnSpc>
                <a:spcPct val="90000"/>
              </a:lnSpc>
              <a:spcBef>
                <a:spcPts val="450"/>
              </a:spcBef>
              <a:buSzPct val="110000"/>
              <a:buFont typeface="Arial" panose="020B0604020202020204" pitchFamily="34" charset="0"/>
              <a:buChar char="▪"/>
              <a:defRPr sz="1600">
                <a:solidFill>
                  <a:schemeClr val="bg1"/>
                </a:solidFill>
                <a:latin typeface="Corbel" panose="020B0503020204020204" pitchFamily="34" charset="0"/>
              </a:defRPr>
            </a:lvl4pPr>
            <a:lvl5pPr marL="1371600" indent="-204788" defTabSz="685800">
              <a:lnSpc>
                <a:spcPct val="90000"/>
              </a:lnSpc>
              <a:spcBef>
                <a:spcPts val="450"/>
              </a:spcBef>
              <a:buSzPct val="110000"/>
              <a:buFont typeface="Arial" panose="020B0604020202020204" pitchFamily="34" charset="0"/>
              <a:buChar char="▪"/>
              <a:defRPr sz="1600">
                <a:solidFill>
                  <a:schemeClr val="bg1"/>
                </a:solidFill>
                <a:latin typeface="Corbel" panose="020B0503020204020204" pitchFamily="34" charset="0"/>
              </a:defRPr>
            </a:lvl5pPr>
            <a:lvl6pPr marL="1828800" indent="-204788" defTabSz="685800" eaLnBrk="0" fontAlgn="base" hangingPunct="0">
              <a:lnSpc>
                <a:spcPct val="90000"/>
              </a:lnSpc>
              <a:spcBef>
                <a:spcPts val="450"/>
              </a:spcBef>
              <a:spcAft>
                <a:spcPct val="0"/>
              </a:spcAft>
              <a:buSzPct val="110000"/>
              <a:buFont typeface="Arial" panose="020B0604020202020204" pitchFamily="34" charset="0"/>
              <a:buChar char="▪"/>
              <a:defRPr sz="1600">
                <a:solidFill>
                  <a:schemeClr val="bg1"/>
                </a:solidFill>
                <a:latin typeface="Corbel" panose="020B0503020204020204" pitchFamily="34" charset="0"/>
              </a:defRPr>
            </a:lvl6pPr>
            <a:lvl7pPr marL="2286000" indent="-204788" defTabSz="685800" eaLnBrk="0" fontAlgn="base" hangingPunct="0">
              <a:lnSpc>
                <a:spcPct val="90000"/>
              </a:lnSpc>
              <a:spcBef>
                <a:spcPts val="450"/>
              </a:spcBef>
              <a:spcAft>
                <a:spcPct val="0"/>
              </a:spcAft>
              <a:buSzPct val="110000"/>
              <a:buFont typeface="Arial" panose="020B0604020202020204" pitchFamily="34" charset="0"/>
              <a:buChar char="▪"/>
              <a:defRPr sz="1600">
                <a:solidFill>
                  <a:schemeClr val="bg1"/>
                </a:solidFill>
                <a:latin typeface="Corbel" panose="020B0503020204020204" pitchFamily="34" charset="0"/>
              </a:defRPr>
            </a:lvl7pPr>
            <a:lvl8pPr marL="2743200" indent="-204788" defTabSz="685800" eaLnBrk="0" fontAlgn="base" hangingPunct="0">
              <a:lnSpc>
                <a:spcPct val="90000"/>
              </a:lnSpc>
              <a:spcBef>
                <a:spcPts val="450"/>
              </a:spcBef>
              <a:spcAft>
                <a:spcPct val="0"/>
              </a:spcAft>
              <a:buSzPct val="110000"/>
              <a:buFont typeface="Arial" panose="020B0604020202020204" pitchFamily="34" charset="0"/>
              <a:buChar char="▪"/>
              <a:defRPr sz="1600">
                <a:solidFill>
                  <a:schemeClr val="bg1"/>
                </a:solidFill>
                <a:latin typeface="Corbel" panose="020B0503020204020204" pitchFamily="34" charset="0"/>
              </a:defRPr>
            </a:lvl8pPr>
            <a:lvl9pPr marL="3200400" indent="-204788" defTabSz="685800" eaLnBrk="0" fontAlgn="base" hangingPunct="0">
              <a:lnSpc>
                <a:spcPct val="90000"/>
              </a:lnSpc>
              <a:spcBef>
                <a:spcPts val="450"/>
              </a:spcBef>
              <a:spcAft>
                <a:spcPct val="0"/>
              </a:spcAft>
              <a:buSzPct val="110000"/>
              <a:buFont typeface="Arial" panose="020B0604020202020204" pitchFamily="34" charset="0"/>
              <a:buChar char="▪"/>
              <a:defRPr sz="1600">
                <a:solidFill>
                  <a:schemeClr val="bg1"/>
                </a:solidFill>
                <a:latin typeface="Corbel" panose="020B0503020204020204" pitchFamily="34" charset="0"/>
              </a:defRPr>
            </a:lvl9pPr>
          </a:lstStyle>
          <a:p>
            <a:pPr eaLnBrk="1" hangingPunct="1">
              <a:buFont typeface="Arial" panose="020B0604020202020204" pitchFamily="34" charset="0"/>
              <a:buNone/>
            </a:pPr>
            <a:r>
              <a:rPr lang="en-GB" altLang="en-US" sz="2800" dirty="0"/>
              <a:t>Household interviews with stratified random sample (203)</a:t>
            </a:r>
          </a:p>
          <a:p>
            <a:pPr eaLnBrk="1" hangingPunct="1">
              <a:buFont typeface="Arial" panose="020B0604020202020204" pitchFamily="34" charset="0"/>
              <a:buNone/>
            </a:pPr>
            <a:r>
              <a:rPr lang="en-GB" altLang="en-US" sz="2800" dirty="0"/>
              <a:t>39 had been identified as PAPs</a:t>
            </a:r>
          </a:p>
        </p:txBody>
      </p:sp>
    </p:spTree>
    <p:extLst>
      <p:ext uri="{BB962C8B-B14F-4D97-AF65-F5344CB8AC3E}">
        <p14:creationId xmlns:p14="http://schemas.microsoft.com/office/powerpoint/2010/main" val="325516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070179" cy="1144556"/>
          </a:xfrm>
        </p:spPr>
        <p:txBody>
          <a:bodyPr/>
          <a:lstStyle/>
          <a:p>
            <a:r>
              <a:rPr lang="en-GB" dirty="0" smtClean="0"/>
              <a:t>Results</a:t>
            </a:r>
            <a:endParaRPr lang="en-GB" dirty="0"/>
          </a:p>
        </p:txBody>
      </p:sp>
      <p:sp>
        <p:nvSpPr>
          <p:cNvPr id="4" name="Slide Number Placeholder 3"/>
          <p:cNvSpPr>
            <a:spLocks noGrp="1"/>
          </p:cNvSpPr>
          <p:nvPr>
            <p:ph type="sldNum" sz="quarter" idx="12"/>
          </p:nvPr>
        </p:nvSpPr>
        <p:spPr/>
        <p:txBody>
          <a:bodyPr/>
          <a:lstStyle/>
          <a:p>
            <a:fld id="{693B167E-EA96-4147-81DE-549160052C22}" type="slidenum">
              <a:rPr lang="en-GB" smtClean="0"/>
              <a:t>21</a:t>
            </a:fld>
            <a:endParaRPr lang="en-GB"/>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7824" y="2697132"/>
            <a:ext cx="5980439" cy="3612185"/>
          </a:xfrm>
          <a:prstGeom prst="rect">
            <a:avLst/>
          </a:prstGeom>
        </p:spPr>
      </p:pic>
      <p:sp>
        <p:nvSpPr>
          <p:cNvPr id="7" name="Title 1"/>
          <p:cNvSpPr txBox="1">
            <a:spLocks/>
          </p:cNvSpPr>
          <p:nvPr/>
        </p:nvSpPr>
        <p:spPr>
          <a:xfrm>
            <a:off x="32810" y="1523481"/>
            <a:ext cx="9111190" cy="1143000"/>
          </a:xfrm>
          <a:prstGeom prst="rect">
            <a:avLst/>
          </a:prstGeom>
        </p:spPr>
        <p:txBody>
          <a:bodyPr vert="horz" lIns="91440" tIns="45720" rIns="91440" bIns="45720" rtlCol="0" anchor="b">
            <a:normAutofit fontScale="90000" lnSpcReduction="20000"/>
          </a:bodyPr>
          <a:lstStyle>
            <a:lvl1pPr algn="l" defTabSz="685983" rtl="0" eaLnBrk="1" latinLnBrk="0" hangingPunct="1">
              <a:lnSpc>
                <a:spcPct val="90000"/>
              </a:lnSpc>
              <a:spcBef>
                <a:spcPct val="0"/>
              </a:spcBef>
              <a:buNone/>
              <a:defRPr sz="32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GB" b="0" dirty="0" smtClean="0"/>
              <a:t>There are many households (including those long established) which were not identified as eligible for safeguards</a:t>
            </a:r>
            <a:endParaRPr lang="en-GB" b="0" dirty="0"/>
          </a:p>
        </p:txBody>
      </p:sp>
      <p:sp>
        <p:nvSpPr>
          <p:cNvPr id="8" name="TextBox 7"/>
          <p:cNvSpPr txBox="1"/>
          <p:nvPr/>
        </p:nvSpPr>
        <p:spPr>
          <a:xfrm rot="16200000">
            <a:off x="1874339" y="3102037"/>
            <a:ext cx="1447758" cy="646331"/>
          </a:xfrm>
          <a:prstGeom prst="rect">
            <a:avLst/>
          </a:prstGeom>
          <a:noFill/>
        </p:spPr>
        <p:txBody>
          <a:bodyPr wrap="square" rtlCol="0">
            <a:spAutoFit/>
          </a:bodyPr>
          <a:lstStyle/>
          <a:p>
            <a:r>
              <a:rPr lang="en-GB" dirty="0" smtClean="0">
                <a:solidFill>
                  <a:schemeClr val="bg1"/>
                </a:solidFill>
              </a:rPr>
              <a:t>Outside PA boundary</a:t>
            </a:r>
            <a:endParaRPr lang="en-GB" dirty="0">
              <a:solidFill>
                <a:schemeClr val="bg1"/>
              </a:solidFill>
            </a:endParaRPr>
          </a:p>
        </p:txBody>
      </p:sp>
      <p:sp>
        <p:nvSpPr>
          <p:cNvPr id="9" name="TextBox 8"/>
          <p:cNvSpPr txBox="1"/>
          <p:nvPr/>
        </p:nvSpPr>
        <p:spPr>
          <a:xfrm rot="16200000">
            <a:off x="1848921" y="4995795"/>
            <a:ext cx="1631476" cy="646331"/>
          </a:xfrm>
          <a:prstGeom prst="rect">
            <a:avLst/>
          </a:prstGeom>
          <a:noFill/>
        </p:spPr>
        <p:txBody>
          <a:bodyPr wrap="square" rtlCol="0">
            <a:spAutoFit/>
          </a:bodyPr>
          <a:lstStyle/>
          <a:p>
            <a:r>
              <a:rPr lang="en-GB" dirty="0" smtClean="0">
                <a:solidFill>
                  <a:schemeClr val="bg1"/>
                </a:solidFill>
              </a:rPr>
              <a:t>Inside CAZ boundary</a:t>
            </a:r>
            <a:endParaRPr lang="en-GB" dirty="0">
              <a:solidFill>
                <a:schemeClr val="bg1"/>
              </a:solidFill>
            </a:endParaRPr>
          </a:p>
        </p:txBody>
      </p:sp>
      <p:cxnSp>
        <p:nvCxnSpPr>
          <p:cNvPr id="13" name="Straight Arrow Connector 12"/>
          <p:cNvCxnSpPr/>
          <p:nvPr/>
        </p:nvCxnSpPr>
        <p:spPr>
          <a:xfrm flipH="1" flipV="1">
            <a:off x="2186408" y="2876364"/>
            <a:ext cx="17712" cy="162685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204120" y="4765340"/>
            <a:ext cx="0" cy="150378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63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 y="16042"/>
            <a:ext cx="9143999" cy="786344"/>
          </a:xfrm>
        </p:spPr>
        <p:txBody>
          <a:bodyPr anchor="ctr">
            <a:noAutofit/>
          </a:bodyPr>
          <a:lstStyle/>
          <a:p>
            <a:r>
              <a:rPr lang="en-GB" dirty="0" smtClean="0"/>
              <a:t>Which factors influence the likelihood of being identified as a PAP?</a:t>
            </a:r>
            <a:endParaRPr lang="en-GB" dirty="0"/>
          </a:p>
        </p:txBody>
      </p:sp>
      <p:sp>
        <p:nvSpPr>
          <p:cNvPr id="3" name="Slide Number Placeholder 2"/>
          <p:cNvSpPr>
            <a:spLocks noGrp="1"/>
          </p:cNvSpPr>
          <p:nvPr>
            <p:ph type="sldNum" sz="quarter" idx="12"/>
          </p:nvPr>
        </p:nvSpPr>
        <p:spPr/>
        <p:txBody>
          <a:bodyPr/>
          <a:lstStyle/>
          <a:p>
            <a:fld id="{8A17D847-F19E-4969-B510-F19B46566093}" type="slidenum">
              <a:rPr lang="en-GB" smtClean="0"/>
              <a:t>22</a:t>
            </a:fld>
            <a:endParaRPr lang="en-GB"/>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86344"/>
            <a:ext cx="9144000" cy="5522976"/>
          </a:xfrm>
          <a:prstGeom prst="rect">
            <a:avLst/>
          </a:prstGeom>
        </p:spPr>
      </p:pic>
      <p:grpSp>
        <p:nvGrpSpPr>
          <p:cNvPr id="37" name="Group 36"/>
          <p:cNvGrpSpPr/>
          <p:nvPr/>
        </p:nvGrpSpPr>
        <p:grpSpPr>
          <a:xfrm>
            <a:off x="30480" y="935008"/>
            <a:ext cx="8917475" cy="2061944"/>
            <a:chOff x="30480" y="935008"/>
            <a:chExt cx="8917475" cy="2061944"/>
          </a:xfrm>
        </p:grpSpPr>
        <p:sp>
          <p:nvSpPr>
            <p:cNvPr id="7" name="Oval 6"/>
            <p:cNvSpPr/>
            <p:nvPr/>
          </p:nvSpPr>
          <p:spPr>
            <a:xfrm>
              <a:off x="6876256" y="980728"/>
              <a:ext cx="792088" cy="43204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955392" y="1469192"/>
              <a:ext cx="792088" cy="43204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932040" y="2492896"/>
              <a:ext cx="792088" cy="43204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a:stCxn id="9" idx="6"/>
              <a:endCxn id="16" idx="1"/>
            </p:cNvCxnSpPr>
            <p:nvPr/>
          </p:nvCxnSpPr>
          <p:spPr>
            <a:xfrm flipV="1">
              <a:off x="5724128" y="2492896"/>
              <a:ext cx="1578825" cy="21602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747480" y="1844824"/>
              <a:ext cx="596153" cy="44801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4"/>
            </p:cNvCxnSpPr>
            <p:nvPr/>
          </p:nvCxnSpPr>
          <p:spPr>
            <a:xfrm>
              <a:off x="7272300" y="1412776"/>
              <a:ext cx="246863" cy="88006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02953" y="2292841"/>
              <a:ext cx="1645002" cy="400110"/>
            </a:xfrm>
            <a:prstGeom prst="rect">
              <a:avLst/>
            </a:prstGeom>
            <a:noFill/>
            <a:ln>
              <a:solidFill>
                <a:srgbClr val="00B050"/>
              </a:solidFill>
            </a:ln>
          </p:spPr>
          <p:txBody>
            <a:bodyPr wrap="none" rtlCol="0">
              <a:spAutoFit/>
            </a:bodyPr>
            <a:lstStyle/>
            <a:p>
              <a:r>
                <a:rPr lang="en-GB" sz="2000" b="1" dirty="0" smtClean="0">
                  <a:solidFill>
                    <a:srgbClr val="00B050"/>
                  </a:solidFill>
                </a:rPr>
                <a:t>+</a:t>
              </a:r>
              <a:r>
                <a:rPr lang="en-GB" sz="2000" b="1" dirty="0" err="1" smtClean="0">
                  <a:solidFill>
                    <a:srgbClr val="00B050"/>
                  </a:solidFill>
                </a:rPr>
                <a:t>ve</a:t>
              </a:r>
              <a:r>
                <a:rPr lang="en-GB" sz="2000" b="1" dirty="0" smtClean="0">
                  <a:solidFill>
                    <a:srgbClr val="00B050"/>
                  </a:solidFill>
                </a:rPr>
                <a:t> influence</a:t>
              </a:r>
              <a:endParaRPr lang="en-GB" sz="2000" b="1" dirty="0">
                <a:solidFill>
                  <a:srgbClr val="00B050"/>
                </a:solidFill>
              </a:endParaRPr>
            </a:p>
          </p:txBody>
        </p:sp>
        <p:sp>
          <p:nvSpPr>
            <p:cNvPr id="27" name="Rectangle 26"/>
            <p:cNvSpPr/>
            <p:nvPr/>
          </p:nvSpPr>
          <p:spPr>
            <a:xfrm>
              <a:off x="30480" y="935008"/>
              <a:ext cx="3707904" cy="1188132"/>
            </a:xfrm>
            <a:prstGeom prst="rect">
              <a:avLst/>
            </a:prstGeom>
            <a:solidFill>
              <a:srgbClr val="00B050">
                <a:alpha val="25098"/>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30480" y="2564905"/>
              <a:ext cx="3707904" cy="432047"/>
            </a:xfrm>
            <a:prstGeom prst="rect">
              <a:avLst/>
            </a:prstGeom>
            <a:solidFill>
              <a:srgbClr val="00B050">
                <a:alpha val="25098"/>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p:cNvGrpSpPr/>
          <p:nvPr/>
        </p:nvGrpSpPr>
        <p:grpSpPr>
          <a:xfrm>
            <a:off x="35496" y="5085184"/>
            <a:ext cx="8105792" cy="617592"/>
            <a:chOff x="35496" y="5085184"/>
            <a:chExt cx="8105792" cy="617592"/>
          </a:xfrm>
        </p:grpSpPr>
        <p:sp>
          <p:nvSpPr>
            <p:cNvPr id="17" name="Oval 16"/>
            <p:cNvSpPr/>
            <p:nvPr/>
          </p:nvSpPr>
          <p:spPr>
            <a:xfrm>
              <a:off x="4367141" y="5115664"/>
              <a:ext cx="79208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a:endCxn id="23" idx="1"/>
            </p:cNvCxnSpPr>
            <p:nvPr/>
          </p:nvCxnSpPr>
          <p:spPr>
            <a:xfrm flipV="1">
              <a:off x="5159229" y="5398801"/>
              <a:ext cx="1386750" cy="12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545979" y="5198746"/>
              <a:ext cx="1595309" cy="400110"/>
            </a:xfrm>
            <a:prstGeom prst="rect">
              <a:avLst/>
            </a:prstGeom>
            <a:noFill/>
            <a:ln>
              <a:solidFill>
                <a:srgbClr val="FF0000"/>
              </a:solidFill>
            </a:ln>
          </p:spPr>
          <p:txBody>
            <a:bodyPr wrap="none" rtlCol="0">
              <a:spAutoFit/>
            </a:bodyPr>
            <a:lstStyle/>
            <a:p>
              <a:r>
                <a:rPr lang="en-GB" sz="2000" b="1" dirty="0" smtClean="0">
                  <a:solidFill>
                    <a:srgbClr val="FF0000"/>
                  </a:solidFill>
                </a:rPr>
                <a:t>-</a:t>
              </a:r>
              <a:r>
                <a:rPr lang="en-GB" sz="2000" b="1" dirty="0" err="1" smtClean="0">
                  <a:solidFill>
                    <a:srgbClr val="FF0000"/>
                  </a:solidFill>
                </a:rPr>
                <a:t>ve</a:t>
              </a:r>
              <a:r>
                <a:rPr lang="en-GB" sz="2000" b="1" dirty="0" smtClean="0">
                  <a:solidFill>
                    <a:srgbClr val="FF0000"/>
                  </a:solidFill>
                </a:rPr>
                <a:t> influence</a:t>
              </a:r>
              <a:endParaRPr lang="en-GB" sz="2000" b="1" dirty="0">
                <a:solidFill>
                  <a:srgbClr val="FF0000"/>
                </a:solidFill>
              </a:endParaRPr>
            </a:p>
          </p:txBody>
        </p:sp>
        <p:sp>
          <p:nvSpPr>
            <p:cNvPr id="29" name="Rectangle 28"/>
            <p:cNvSpPr/>
            <p:nvPr/>
          </p:nvSpPr>
          <p:spPr>
            <a:xfrm>
              <a:off x="35496" y="5085184"/>
              <a:ext cx="3707904" cy="617592"/>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6250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86344"/>
          </a:xfrm>
        </p:spPr>
        <p:txBody>
          <a:bodyPr anchor="ctr">
            <a:noAutofit/>
          </a:bodyPr>
          <a:lstStyle/>
          <a:p>
            <a:r>
              <a:rPr lang="en-GB" dirty="0" smtClean="0"/>
              <a:t>Impacts of </a:t>
            </a:r>
            <a:r>
              <a:rPr lang="en-GB" u="sng" dirty="0" smtClean="0"/>
              <a:t>Access</a:t>
            </a:r>
            <a:r>
              <a:rPr lang="en-GB" dirty="0" smtClean="0"/>
              <a:t>, </a:t>
            </a:r>
            <a:r>
              <a:rPr lang="en-GB" u="sng" dirty="0" smtClean="0"/>
              <a:t>Food Security</a:t>
            </a:r>
            <a:r>
              <a:rPr lang="en-GB" dirty="0" smtClean="0"/>
              <a:t>, and </a:t>
            </a:r>
            <a:r>
              <a:rPr lang="en-GB" u="sng" dirty="0" smtClean="0"/>
              <a:t>COBA Membership</a:t>
            </a:r>
            <a:r>
              <a:rPr lang="en-GB" dirty="0" smtClean="0"/>
              <a:t> on PAP Identification</a:t>
            </a:r>
            <a:endParaRPr lang="en-GB" dirty="0"/>
          </a:p>
        </p:txBody>
      </p:sp>
      <p:sp>
        <p:nvSpPr>
          <p:cNvPr id="3" name="Slide Number Placeholder 2"/>
          <p:cNvSpPr>
            <a:spLocks noGrp="1"/>
          </p:cNvSpPr>
          <p:nvPr>
            <p:ph type="sldNum" sz="quarter" idx="12"/>
          </p:nvPr>
        </p:nvSpPr>
        <p:spPr/>
        <p:txBody>
          <a:bodyPr/>
          <a:lstStyle/>
          <a:p>
            <a:fld id="{8A17D847-F19E-4969-B510-F19B46566093}" type="slidenum">
              <a:rPr lang="en-GB" smtClean="0"/>
              <a:t>23</a:t>
            </a:fld>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86344"/>
            <a:ext cx="9144000" cy="5522976"/>
          </a:xfrm>
          <a:prstGeom prst="rect">
            <a:avLst/>
          </a:prstGeom>
        </p:spPr>
      </p:pic>
      <p:cxnSp>
        <p:nvCxnSpPr>
          <p:cNvPr id="10" name="Straight Arrow Connector 9"/>
          <p:cNvCxnSpPr/>
          <p:nvPr/>
        </p:nvCxnSpPr>
        <p:spPr>
          <a:xfrm>
            <a:off x="2771800" y="1484784"/>
            <a:ext cx="216024" cy="864096"/>
          </a:xfrm>
          <a:prstGeom prst="straightConnector1">
            <a:avLst/>
          </a:prstGeom>
          <a:ln w="28575">
            <a:solidFill>
              <a:schemeClr val="accent6">
                <a:lumMod val="7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87824" y="2348880"/>
            <a:ext cx="1080120" cy="936104"/>
          </a:xfrm>
          <a:prstGeom prst="straightConnector1">
            <a:avLst/>
          </a:prstGeom>
          <a:ln w="28575">
            <a:solidFill>
              <a:srgbClr val="0070C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067944" y="3284984"/>
            <a:ext cx="2520280" cy="936104"/>
          </a:xfrm>
          <a:prstGeom prst="straightConnector1">
            <a:avLst/>
          </a:prstGeom>
          <a:ln w="28575">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588224" y="4221088"/>
            <a:ext cx="1368152" cy="936104"/>
          </a:xfrm>
          <a:prstGeom prst="straightConnector1">
            <a:avLst/>
          </a:prstGeom>
          <a:ln w="28575">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97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86344"/>
          </a:xfrm>
        </p:spPr>
        <p:txBody>
          <a:bodyPr anchor="ctr">
            <a:noAutofit/>
          </a:bodyPr>
          <a:lstStyle/>
          <a:p>
            <a:r>
              <a:rPr lang="en-GB" dirty="0" smtClean="0"/>
              <a:t>Impacts of </a:t>
            </a:r>
            <a:r>
              <a:rPr lang="en-GB" u="sng" dirty="0" smtClean="0"/>
              <a:t>Access</a:t>
            </a:r>
            <a:r>
              <a:rPr lang="en-GB" dirty="0" smtClean="0"/>
              <a:t>, </a:t>
            </a:r>
            <a:r>
              <a:rPr lang="en-GB" u="sng" dirty="0" smtClean="0"/>
              <a:t>Food Security</a:t>
            </a:r>
            <a:r>
              <a:rPr lang="en-GB" dirty="0" smtClean="0"/>
              <a:t>, and </a:t>
            </a:r>
            <a:r>
              <a:rPr lang="en-GB" u="sng" dirty="0" smtClean="0"/>
              <a:t>COBA Membership</a:t>
            </a:r>
            <a:r>
              <a:rPr lang="en-GB" dirty="0" smtClean="0"/>
              <a:t> on PAP Identification</a:t>
            </a:r>
            <a:endParaRPr lang="en-GB" dirty="0"/>
          </a:p>
        </p:txBody>
      </p:sp>
      <p:sp>
        <p:nvSpPr>
          <p:cNvPr id="3" name="Slide Number Placeholder 2"/>
          <p:cNvSpPr>
            <a:spLocks noGrp="1"/>
          </p:cNvSpPr>
          <p:nvPr>
            <p:ph type="sldNum" sz="quarter" idx="12"/>
          </p:nvPr>
        </p:nvSpPr>
        <p:spPr/>
        <p:txBody>
          <a:bodyPr/>
          <a:lstStyle/>
          <a:p>
            <a:fld id="{8A17D847-F19E-4969-B510-F19B46566093}" type="slidenum">
              <a:rPr lang="en-GB" smtClean="0"/>
              <a:t>24</a:t>
            </a:fld>
            <a:endParaRPr lang="en-GB"/>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86344"/>
            <a:ext cx="9144000" cy="5522976"/>
          </a:xfrm>
          <a:prstGeom prst="rect">
            <a:avLst/>
          </a:prstGeom>
        </p:spPr>
      </p:pic>
      <p:cxnSp>
        <p:nvCxnSpPr>
          <p:cNvPr id="31" name="Straight Arrow Connector 30"/>
          <p:cNvCxnSpPr/>
          <p:nvPr/>
        </p:nvCxnSpPr>
        <p:spPr>
          <a:xfrm>
            <a:off x="2771800" y="5157192"/>
            <a:ext cx="5184576" cy="0"/>
          </a:xfrm>
          <a:prstGeom prst="straightConnector1">
            <a:avLst/>
          </a:prstGeom>
          <a:ln w="381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2339753" y="1484784"/>
            <a:ext cx="432047" cy="3672409"/>
            <a:chOff x="2339753" y="1484784"/>
            <a:chExt cx="432047" cy="3672409"/>
          </a:xfrm>
        </p:grpSpPr>
        <p:cxnSp>
          <p:nvCxnSpPr>
            <p:cNvPr id="28" name="Straight Arrow Connector 27"/>
            <p:cNvCxnSpPr/>
            <p:nvPr/>
          </p:nvCxnSpPr>
          <p:spPr>
            <a:xfrm flipH="1">
              <a:off x="2339753" y="5157192"/>
              <a:ext cx="432046" cy="1"/>
            </a:xfrm>
            <a:prstGeom prst="straightConnector1">
              <a:avLst/>
            </a:prstGeom>
            <a:ln w="38100">
              <a:solidFill>
                <a:srgbClr val="7A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71800" y="1484784"/>
              <a:ext cx="0" cy="3672408"/>
            </a:xfrm>
            <a:prstGeom prst="line">
              <a:avLst/>
            </a:prstGeom>
            <a:ln w="38100">
              <a:solidFill>
                <a:srgbClr val="7A0000"/>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339753" y="1484784"/>
              <a:ext cx="432046" cy="0"/>
            </a:xfrm>
            <a:prstGeom prst="line">
              <a:avLst/>
            </a:prstGeom>
            <a:ln w="38100">
              <a:solidFill>
                <a:srgbClr val="7A0000"/>
              </a:solidFill>
              <a:prstDash val="dash"/>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2771800" y="1484784"/>
            <a:ext cx="5184576" cy="3672408"/>
            <a:chOff x="2771800" y="1484784"/>
            <a:chExt cx="5184576" cy="3672408"/>
          </a:xfrm>
        </p:grpSpPr>
        <p:cxnSp>
          <p:nvCxnSpPr>
            <p:cNvPr id="55" name="Straight Arrow Connector 54"/>
            <p:cNvCxnSpPr/>
            <p:nvPr/>
          </p:nvCxnSpPr>
          <p:spPr>
            <a:xfrm>
              <a:off x="2771800" y="1484784"/>
              <a:ext cx="216024" cy="864096"/>
            </a:xfrm>
            <a:prstGeom prst="straightConnector1">
              <a:avLst/>
            </a:prstGeom>
            <a:ln w="28575">
              <a:solidFill>
                <a:schemeClr val="accent6">
                  <a:lumMod val="7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987824" y="2348880"/>
              <a:ext cx="1080120" cy="936104"/>
            </a:xfrm>
            <a:prstGeom prst="straightConnector1">
              <a:avLst/>
            </a:prstGeom>
            <a:ln w="28575">
              <a:solidFill>
                <a:srgbClr val="0070C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067944" y="3284984"/>
              <a:ext cx="2520280" cy="936104"/>
            </a:xfrm>
            <a:prstGeom prst="straightConnector1">
              <a:avLst/>
            </a:prstGeom>
            <a:ln w="28575">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588224" y="4221088"/>
              <a:ext cx="1368152" cy="936104"/>
            </a:xfrm>
            <a:prstGeom prst="straightConnector1">
              <a:avLst/>
            </a:prstGeom>
            <a:ln w="28575">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472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up)">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4269" y="189723"/>
            <a:ext cx="8070179" cy="1007029"/>
          </a:xfrm>
        </p:spPr>
        <p:txBody>
          <a:bodyPr/>
          <a:lstStyle/>
          <a:p>
            <a:r>
              <a:rPr lang="en-GB" dirty="0" smtClean="0"/>
              <a:t>Key Findings</a:t>
            </a:r>
            <a:endParaRPr lang="en-GB" dirty="0"/>
          </a:p>
        </p:txBody>
      </p:sp>
      <p:sp>
        <p:nvSpPr>
          <p:cNvPr id="4" name="Content Placeholder 3"/>
          <p:cNvSpPr>
            <a:spLocks noGrp="1"/>
          </p:cNvSpPr>
          <p:nvPr>
            <p:ph type="body" sz="half" idx="2"/>
          </p:nvPr>
        </p:nvSpPr>
        <p:spPr>
          <a:xfrm>
            <a:off x="0" y="1412776"/>
            <a:ext cx="5364088" cy="4891620"/>
          </a:xfrm>
        </p:spPr>
        <p:txBody>
          <a:bodyPr>
            <a:normAutofit/>
          </a:bodyPr>
          <a:lstStyle/>
          <a:p>
            <a:pPr marL="342900" indent="-342900">
              <a:buFont typeface="Arial" panose="020B0604020202020204" pitchFamily="34" charset="0"/>
              <a:buChar char="•"/>
            </a:pPr>
            <a:r>
              <a:rPr lang="en-GB" altLang="en-US" sz="2400" dirty="0" smtClean="0"/>
              <a:t>Many HHs likely </a:t>
            </a:r>
            <a:r>
              <a:rPr lang="en-GB" altLang="en-US" sz="2400" dirty="0"/>
              <a:t>to be affected </a:t>
            </a:r>
            <a:r>
              <a:rPr lang="en-GB" altLang="en-US" sz="2400" dirty="0" smtClean="0"/>
              <a:t>by the project were not identified as PAPs, and this appears </a:t>
            </a:r>
            <a:r>
              <a:rPr lang="en-GB" altLang="en-US" sz="2400" dirty="0"/>
              <a:t>to be a systematic bias in safeguard assessments process due to local elite </a:t>
            </a:r>
            <a:r>
              <a:rPr lang="en-GB" altLang="en-US" sz="2400" dirty="0" smtClean="0"/>
              <a:t>capture</a:t>
            </a:r>
          </a:p>
          <a:p>
            <a:pPr marL="342900" indent="-342900">
              <a:buFont typeface="Arial" panose="020B0604020202020204" pitchFamily="34" charset="0"/>
              <a:buChar char="•"/>
            </a:pPr>
            <a:r>
              <a:rPr lang="en-GB" altLang="en-US" sz="2400" dirty="0" smtClean="0"/>
              <a:t>This would be very difficult to avoid due to:</a:t>
            </a:r>
          </a:p>
          <a:p>
            <a:pPr marL="342900" indent="-342900">
              <a:buFont typeface="Arial" panose="020B0604020202020204" pitchFamily="34" charset="0"/>
              <a:buChar char="•"/>
            </a:pPr>
            <a:r>
              <a:rPr lang="en-GB" altLang="en-US" sz="2400" dirty="0" smtClean="0"/>
              <a:t>A) poor information on the location of population and </a:t>
            </a:r>
          </a:p>
          <a:p>
            <a:pPr marL="342900" indent="-342900">
              <a:buFont typeface="Arial" panose="020B0604020202020204" pitchFamily="34" charset="0"/>
              <a:buChar char="•"/>
            </a:pPr>
            <a:r>
              <a:rPr lang="en-GB" altLang="en-US" sz="2400" dirty="0" smtClean="0"/>
              <a:t>B) unwillingness to ‘self-identify’</a:t>
            </a:r>
          </a:p>
        </p:txBody>
      </p:sp>
      <p:sp>
        <p:nvSpPr>
          <p:cNvPr id="2" name="Slide Number Placeholder 1"/>
          <p:cNvSpPr>
            <a:spLocks noGrp="1"/>
          </p:cNvSpPr>
          <p:nvPr>
            <p:ph type="sldNum" sz="quarter" idx="12"/>
          </p:nvPr>
        </p:nvSpPr>
        <p:spPr/>
        <p:txBody>
          <a:bodyPr/>
          <a:lstStyle/>
          <a:p>
            <a:fld id="{693B167E-EA96-4147-81DE-549160052C22}" type="slidenum">
              <a:rPr lang="en-GB" noProof="0" smtClean="0"/>
              <a:t>25</a:t>
            </a:fld>
            <a:endParaRPr lang="en-GB" noProof="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71592" y="1165468"/>
            <a:ext cx="3672408" cy="5138928"/>
          </a:xfrm>
          <a:prstGeom prst="rect">
            <a:avLst/>
          </a:prstGeom>
        </p:spPr>
      </p:pic>
    </p:spTree>
    <p:extLst>
      <p:ext uri="{BB962C8B-B14F-4D97-AF65-F5344CB8AC3E}">
        <p14:creationId xmlns:p14="http://schemas.microsoft.com/office/powerpoint/2010/main" val="424921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4269" y="189723"/>
            <a:ext cx="8070179" cy="1007029"/>
          </a:xfrm>
        </p:spPr>
        <p:txBody>
          <a:bodyPr/>
          <a:lstStyle/>
          <a:p>
            <a:r>
              <a:rPr lang="en-GB" dirty="0" smtClean="0"/>
              <a:t>Policy Implication</a:t>
            </a:r>
            <a:endParaRPr lang="en-GB" dirty="0"/>
          </a:p>
        </p:txBody>
      </p:sp>
      <p:sp>
        <p:nvSpPr>
          <p:cNvPr id="4" name="Content Placeholder 3"/>
          <p:cNvSpPr>
            <a:spLocks noGrp="1"/>
          </p:cNvSpPr>
          <p:nvPr>
            <p:ph type="body" sz="half" idx="2"/>
          </p:nvPr>
        </p:nvSpPr>
        <p:spPr>
          <a:xfrm>
            <a:off x="0" y="1412776"/>
            <a:ext cx="5148064" cy="4824536"/>
          </a:xfrm>
        </p:spPr>
        <p:txBody>
          <a:bodyPr>
            <a:normAutofit/>
          </a:bodyPr>
          <a:lstStyle/>
          <a:p>
            <a:pPr marL="342900" indent="-342900">
              <a:buFont typeface="Arial" panose="020B0604020202020204" pitchFamily="34" charset="0"/>
              <a:buChar char="•"/>
            </a:pPr>
            <a:r>
              <a:rPr lang="en-GB" altLang="en-US" sz="2400" dirty="0" smtClean="0"/>
              <a:t>An </a:t>
            </a:r>
            <a:r>
              <a:rPr lang="en-GB" altLang="en-US" sz="2400" dirty="0"/>
              <a:t>effective social safeguard assessment to identify individual households affected by a REDD+ project may not be practical (or cost-effective) in settings with poor information on local populations and challenging access.</a:t>
            </a:r>
          </a:p>
          <a:p>
            <a:pPr marL="342900" indent="-342900">
              <a:buFont typeface="Arial" panose="020B0604020202020204" pitchFamily="34" charset="0"/>
              <a:buChar char="•"/>
            </a:pPr>
            <a:r>
              <a:rPr lang="en-GB" altLang="en-US" sz="2400" dirty="0"/>
              <a:t>Blanket compensation of all households may be the optimal solution.</a:t>
            </a:r>
          </a:p>
        </p:txBody>
      </p:sp>
      <p:sp>
        <p:nvSpPr>
          <p:cNvPr id="2" name="Slide Number Placeholder 1"/>
          <p:cNvSpPr>
            <a:spLocks noGrp="1"/>
          </p:cNvSpPr>
          <p:nvPr>
            <p:ph type="sldNum" sz="quarter" idx="12"/>
          </p:nvPr>
        </p:nvSpPr>
        <p:spPr/>
        <p:txBody>
          <a:bodyPr/>
          <a:lstStyle/>
          <a:p>
            <a:fld id="{693B167E-EA96-4147-81DE-549160052C22}" type="slidenum">
              <a:rPr lang="en-GB" noProof="0" smtClean="0"/>
              <a:t>26</a:t>
            </a:fld>
            <a:endParaRPr lang="en-GB" noProof="0"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55568" y="1196752"/>
            <a:ext cx="3888432" cy="5112568"/>
          </a:xfrm>
          <a:prstGeom prst="rect">
            <a:avLst/>
          </a:prstGeom>
        </p:spPr>
      </p:pic>
    </p:spTree>
    <p:extLst>
      <p:ext uri="{BB962C8B-B14F-4D97-AF65-F5344CB8AC3E}">
        <p14:creationId xmlns:p14="http://schemas.microsoft.com/office/powerpoint/2010/main" val="342960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97305"/>
            <a:ext cx="8071048" cy="4255368"/>
          </a:xfrm>
        </p:spPr>
        <p:txBody>
          <a:bodyPr>
            <a:noAutofit/>
          </a:bodyPr>
          <a:lstStyle/>
          <a:p>
            <a:pPr marL="0" indent="0">
              <a:buNone/>
            </a:pPr>
            <a:r>
              <a:rPr lang="en-GB" sz="2800" dirty="0" smtClean="0"/>
              <a:t>P4ges was launched in November 2013 (many of you attended)</a:t>
            </a:r>
          </a:p>
          <a:p>
            <a:pPr marL="0" indent="0">
              <a:buNone/>
            </a:pPr>
            <a:endParaRPr lang="en-GB" sz="2800" dirty="0" smtClean="0"/>
          </a:p>
          <a:p>
            <a:pPr marL="0" indent="0">
              <a:buNone/>
            </a:pPr>
            <a:endParaRPr lang="en-GB" sz="2800" dirty="0" smtClean="0"/>
          </a:p>
          <a:p>
            <a:pPr marL="0" indent="0">
              <a:buNone/>
            </a:pPr>
            <a:endParaRPr lang="en-GB" sz="2800" dirty="0"/>
          </a:p>
          <a:p>
            <a:pPr marL="0" indent="0">
              <a:buNone/>
            </a:pPr>
            <a:endParaRPr lang="en-GB" sz="2800" dirty="0" smtClean="0"/>
          </a:p>
          <a:p>
            <a:pPr marL="0" indent="0">
              <a:buNone/>
            </a:pPr>
            <a:endParaRPr lang="en-GB" sz="2800" dirty="0" smtClean="0"/>
          </a:p>
          <a:p>
            <a:pPr marL="0" indent="0">
              <a:buNone/>
            </a:pPr>
            <a:r>
              <a:rPr lang="en-GB" sz="2800" dirty="0" smtClean="0"/>
              <a:t>We aim to increase knowledge of how globally and locally valued ecosystem services are affected by land use change</a:t>
            </a:r>
            <a:endParaRPr lang="en-GB" sz="2800" dirty="0"/>
          </a:p>
        </p:txBody>
      </p:sp>
      <p:sp>
        <p:nvSpPr>
          <p:cNvPr id="4" name="Slide Number Placeholder 3"/>
          <p:cNvSpPr>
            <a:spLocks noGrp="1"/>
          </p:cNvSpPr>
          <p:nvPr>
            <p:ph type="sldNum" sz="quarter" idx="12"/>
          </p:nvPr>
        </p:nvSpPr>
        <p:spPr/>
        <p:txBody>
          <a:bodyPr/>
          <a:lstStyle/>
          <a:p>
            <a:fld id="{693B167E-EA96-4147-81DE-549160052C22}" type="slidenum">
              <a:rPr lang="en-GB" smtClean="0"/>
              <a:t>3</a:t>
            </a:fld>
            <a:endParaRPr lang="en-GB"/>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197768"/>
            <a:ext cx="9144000" cy="2454443"/>
          </a:xfrm>
          <a:prstGeom prst="rect">
            <a:avLst/>
          </a:prstGeom>
        </p:spPr>
      </p:pic>
    </p:spTree>
    <p:extLst>
      <p:ext uri="{BB962C8B-B14F-4D97-AF65-F5344CB8AC3E}">
        <p14:creationId xmlns:p14="http://schemas.microsoft.com/office/powerpoint/2010/main" val="229937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00808"/>
            <a:ext cx="8071048" cy="4255368"/>
          </a:xfrm>
        </p:spPr>
        <p:txBody>
          <a:bodyPr/>
          <a:lstStyle/>
          <a:p>
            <a:pPr marL="0" indent="0">
              <a:buNone/>
            </a:pPr>
            <a:r>
              <a:rPr lang="en-GB" sz="2800" dirty="0" smtClean="0"/>
              <a:t>REDD+ (</a:t>
            </a:r>
            <a:r>
              <a:rPr lang="fr-FR" sz="2800" dirty="0"/>
              <a:t>Réduction des émissions dues à la </a:t>
            </a:r>
            <a:r>
              <a:rPr lang="fr-FR" sz="2800" dirty="0" smtClean="0"/>
              <a:t>déforestation </a:t>
            </a:r>
            <a:r>
              <a:rPr lang="fr-FR" sz="2800" dirty="0"/>
              <a:t>et à la dégradation des </a:t>
            </a:r>
            <a:r>
              <a:rPr lang="fr-FR" sz="2800" dirty="0" smtClean="0"/>
              <a:t>forêts) </a:t>
            </a:r>
            <a:r>
              <a:rPr lang="fr-FR" sz="2800" dirty="0" err="1" smtClean="0"/>
              <a:t>is</a:t>
            </a:r>
            <a:r>
              <a:rPr lang="fr-FR" sz="2800" dirty="0" smtClean="0"/>
              <a:t> a </a:t>
            </a:r>
            <a:r>
              <a:rPr lang="fr-FR" sz="2800" dirty="0" err="1" smtClean="0"/>
              <a:t>climate</a:t>
            </a:r>
            <a:r>
              <a:rPr lang="fr-FR" sz="2800" dirty="0" smtClean="0"/>
              <a:t> </a:t>
            </a:r>
            <a:r>
              <a:rPr lang="fr-FR" sz="2800" dirty="0" err="1" smtClean="0"/>
              <a:t>mechanism</a:t>
            </a:r>
            <a:r>
              <a:rPr lang="fr-FR" sz="2800" dirty="0" smtClean="0"/>
              <a:t> BUT </a:t>
            </a:r>
            <a:r>
              <a:rPr lang="fr-FR" sz="2800" dirty="0" err="1" smtClean="0"/>
              <a:t>there</a:t>
            </a:r>
            <a:r>
              <a:rPr lang="fr-FR" sz="2800" dirty="0" smtClean="0"/>
              <a:t> are </a:t>
            </a:r>
            <a:r>
              <a:rPr lang="fr-FR" sz="2800" dirty="0" err="1" smtClean="0"/>
              <a:t>concerns</a:t>
            </a:r>
            <a:r>
              <a:rPr lang="fr-FR" sz="2800" dirty="0" smtClean="0"/>
              <a:t> about how </a:t>
            </a:r>
            <a:r>
              <a:rPr lang="fr-FR" sz="2800" dirty="0" err="1" smtClean="0"/>
              <a:t>it</a:t>
            </a:r>
            <a:r>
              <a:rPr lang="fr-FR" sz="2800" dirty="0" smtClean="0"/>
              <a:t> </a:t>
            </a:r>
            <a:r>
              <a:rPr lang="fr-FR" sz="2800" dirty="0" err="1" smtClean="0"/>
              <a:t>will</a:t>
            </a:r>
            <a:r>
              <a:rPr lang="fr-FR" sz="2800" dirty="0" smtClean="0"/>
              <a:t> impact local </a:t>
            </a:r>
            <a:r>
              <a:rPr lang="fr-FR" sz="2800" dirty="0" err="1" smtClean="0"/>
              <a:t>livelihoods</a:t>
            </a:r>
            <a:endParaRPr lang="fr-FR" sz="2800" dirty="0" smtClean="0"/>
          </a:p>
          <a:p>
            <a:pPr marL="0" indent="0">
              <a:buNone/>
            </a:pPr>
            <a:r>
              <a:rPr lang="fr-FR" sz="2800" dirty="0" err="1" smtClean="0"/>
              <a:t>We</a:t>
            </a:r>
            <a:r>
              <a:rPr lang="fr-FR" sz="2800" dirty="0" smtClean="0"/>
              <a:t> are </a:t>
            </a:r>
            <a:r>
              <a:rPr lang="fr-FR" sz="2800" dirty="0" err="1" smtClean="0"/>
              <a:t>exploring</a:t>
            </a:r>
            <a:r>
              <a:rPr lang="fr-FR" sz="2800" dirty="0" smtClean="0"/>
              <a:t> how REDD+ </a:t>
            </a:r>
            <a:r>
              <a:rPr lang="fr-FR" sz="2800" dirty="0" err="1" smtClean="0"/>
              <a:t>can</a:t>
            </a:r>
            <a:r>
              <a:rPr lang="fr-FR" sz="2800" dirty="0" smtClean="0"/>
              <a:t> </a:t>
            </a:r>
            <a:r>
              <a:rPr lang="fr-FR" sz="2800" dirty="0" err="1" smtClean="0"/>
              <a:t>be</a:t>
            </a:r>
            <a:r>
              <a:rPr lang="fr-FR" sz="2800" dirty="0" smtClean="0"/>
              <a:t> best </a:t>
            </a:r>
            <a:r>
              <a:rPr lang="fr-FR" sz="2800" dirty="0" err="1" smtClean="0"/>
              <a:t>designed</a:t>
            </a:r>
            <a:r>
              <a:rPr lang="fr-FR" sz="2800" dirty="0" smtClean="0"/>
              <a:t> to have a positive impact on </a:t>
            </a:r>
            <a:r>
              <a:rPr lang="fr-FR" sz="2800" dirty="0" err="1" smtClean="0"/>
              <a:t>poverty</a:t>
            </a:r>
            <a:endParaRPr lang="fr-FR" dirty="0"/>
          </a:p>
        </p:txBody>
      </p:sp>
      <p:sp>
        <p:nvSpPr>
          <p:cNvPr id="4" name="Slide Number Placeholder 3"/>
          <p:cNvSpPr>
            <a:spLocks noGrp="1"/>
          </p:cNvSpPr>
          <p:nvPr>
            <p:ph type="sldNum" sz="quarter" idx="12"/>
          </p:nvPr>
        </p:nvSpPr>
        <p:spPr/>
        <p:txBody>
          <a:bodyPr/>
          <a:lstStyle/>
          <a:p>
            <a:fld id="{693B167E-EA96-4147-81DE-549160052C22}" type="slidenum">
              <a:rPr lang="en-GB" smtClean="0"/>
              <a:t>4</a:t>
            </a:fld>
            <a:endParaRPr lang="en-GB"/>
          </a:p>
        </p:txBody>
      </p:sp>
      <p:pic>
        <p:nvPicPr>
          <p:cNvPr id="6" name="Picture 11" descr="http://mongabay-images.s3.amazonaws.com/12/1025_MAS1D2A34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4" y="4504152"/>
            <a:ext cx="2873970" cy="183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61060"/>
            <a:ext cx="3406775"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3269269" y="4511828"/>
            <a:ext cx="3030924" cy="182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37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975" y="404664"/>
            <a:ext cx="8430652" cy="5697259"/>
          </a:xfrm>
        </p:spPr>
        <p:txBody>
          <a:bodyPr>
            <a:noAutofit/>
          </a:bodyPr>
          <a:lstStyle/>
          <a:p>
            <a:pPr marL="0" indent="0">
              <a:buNone/>
            </a:pPr>
            <a:r>
              <a:rPr lang="en-GB" sz="2800" dirty="0" smtClean="0"/>
              <a:t>Our funders (and all us researchers) really care that the results are not left to rot in papers and reports but can be used by those making decisions about REDD+, land use &amp; land management in Madagascar</a:t>
            </a:r>
          </a:p>
          <a:p>
            <a:pPr marL="0" indent="0">
              <a:buNone/>
            </a:pPr>
            <a:endParaRPr lang="en-GB" sz="2800" dirty="0"/>
          </a:p>
          <a:p>
            <a:pPr marL="0" indent="0">
              <a:buNone/>
            </a:pPr>
            <a:endParaRPr lang="en-GB" sz="2800" dirty="0" smtClean="0"/>
          </a:p>
          <a:p>
            <a:pPr marL="0" indent="0">
              <a:buNone/>
            </a:pPr>
            <a:endParaRPr lang="en-GB" sz="2800" dirty="0"/>
          </a:p>
          <a:p>
            <a:pPr marL="0" indent="0">
              <a:buNone/>
            </a:pPr>
            <a:endParaRPr lang="en-GB" sz="2800" dirty="0" smtClean="0"/>
          </a:p>
          <a:p>
            <a:pPr marL="0" indent="0">
              <a:buNone/>
            </a:pPr>
            <a:endParaRPr lang="en-GB" sz="2800" dirty="0"/>
          </a:p>
          <a:p>
            <a:pPr marL="0" indent="0">
              <a:buNone/>
            </a:pPr>
            <a:endParaRPr lang="en-GB" sz="2800" dirty="0" smtClean="0"/>
          </a:p>
          <a:p>
            <a:pPr marL="0" indent="0">
              <a:buNone/>
            </a:pPr>
            <a:r>
              <a:rPr lang="en-GB" sz="2800" dirty="0" smtClean="0"/>
              <a:t>We invited you here today so you can help us make that happen</a:t>
            </a:r>
            <a:endParaRPr lang="en-GB" sz="2800" dirty="0"/>
          </a:p>
        </p:txBody>
      </p:sp>
      <p:sp>
        <p:nvSpPr>
          <p:cNvPr id="4" name="Slide Number Placeholder 3"/>
          <p:cNvSpPr>
            <a:spLocks noGrp="1"/>
          </p:cNvSpPr>
          <p:nvPr>
            <p:ph type="sldNum" sz="quarter" idx="12"/>
          </p:nvPr>
        </p:nvSpPr>
        <p:spPr/>
        <p:txBody>
          <a:bodyPr/>
          <a:lstStyle/>
          <a:p>
            <a:fld id="{693B167E-EA96-4147-81DE-549160052C22}" type="slidenum">
              <a:rPr lang="en-GB" smtClean="0"/>
              <a:t>5</a:t>
            </a:fld>
            <a:endParaRPr lang="en-GB"/>
          </a:p>
        </p:txBody>
      </p:sp>
      <p:sp>
        <p:nvSpPr>
          <p:cNvPr id="5" name="AutoShape 2" descr="Image result for espa nerc esr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http://www.ucl.ac.uk/pima/images/espa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60848"/>
            <a:ext cx="76200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47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3" y="2034721"/>
            <a:ext cx="9142413" cy="2042351"/>
          </a:xfrm>
        </p:spPr>
        <p:txBody>
          <a:bodyPr>
            <a:normAutofit/>
          </a:bodyPr>
          <a:lstStyle/>
          <a:p>
            <a:pPr algn="ctr"/>
            <a:r>
              <a:rPr lang="en-GB" dirty="0" smtClean="0"/>
              <a:t>Introduction to the p4ges project and introduction to the day </a:t>
            </a:r>
            <a:endParaRPr lang="en-US" dirty="0"/>
          </a:p>
        </p:txBody>
      </p:sp>
      <p:sp>
        <p:nvSpPr>
          <p:cNvPr id="3" name="Subtitle 2"/>
          <p:cNvSpPr>
            <a:spLocks noGrp="1"/>
          </p:cNvSpPr>
          <p:nvPr>
            <p:ph type="subTitle" idx="1"/>
          </p:nvPr>
        </p:nvSpPr>
        <p:spPr/>
        <p:txBody>
          <a:bodyPr/>
          <a:lstStyle/>
          <a:p>
            <a:r>
              <a:rPr lang="en-US" dirty="0" smtClean="0"/>
              <a:t>Bruno </a:t>
            </a:r>
            <a:r>
              <a:rPr lang="en-US" dirty="0" err="1"/>
              <a:t>R</a:t>
            </a:r>
            <a:r>
              <a:rPr lang="en-US" dirty="0" err="1" smtClean="0"/>
              <a:t>amamonjisoa</a:t>
            </a:r>
            <a:r>
              <a:rPr lang="en-US" dirty="0" smtClean="0"/>
              <a:t> (ESSA, University of Antananarivo)</a:t>
            </a:r>
          </a:p>
        </p:txBody>
      </p:sp>
    </p:spTree>
    <p:extLst>
      <p:ext uri="{BB962C8B-B14F-4D97-AF65-F5344CB8AC3E}">
        <p14:creationId xmlns:p14="http://schemas.microsoft.com/office/powerpoint/2010/main" val="34058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350"/>
              </a:spcBef>
              <a:buSzPct val="110000"/>
              <a:buFont typeface="Arial" panose="020B0604020202020204" pitchFamily="34" charset="0"/>
              <a:buChar char="▪"/>
              <a:defRPr sz="2400">
                <a:solidFill>
                  <a:schemeClr val="bg1"/>
                </a:solidFill>
                <a:latin typeface="Corbel" panose="020B0503020204020204" pitchFamily="34" charset="0"/>
              </a:defRPr>
            </a:lvl1pPr>
            <a:lvl2pPr marL="742950" indent="-285750">
              <a:lnSpc>
                <a:spcPct val="90000"/>
              </a:lnSpc>
              <a:spcBef>
                <a:spcPts val="450"/>
              </a:spcBef>
              <a:buSzPct val="110000"/>
              <a:buFont typeface="Arial" panose="020B0604020202020204" pitchFamily="34" charset="0"/>
              <a:buChar char="▪"/>
              <a:defRPr>
                <a:solidFill>
                  <a:schemeClr val="bg1"/>
                </a:solidFill>
                <a:latin typeface="Corbel" panose="020B0503020204020204" pitchFamily="34" charset="0"/>
              </a:defRPr>
            </a:lvl2pPr>
            <a:lvl3pPr marL="1143000" indent="-228600">
              <a:lnSpc>
                <a:spcPct val="90000"/>
              </a:lnSpc>
              <a:spcBef>
                <a:spcPts val="450"/>
              </a:spcBef>
              <a:buSzPct val="110000"/>
              <a:buFont typeface="Arial" panose="020B0604020202020204" pitchFamily="34" charset="0"/>
              <a:buChar char="▪"/>
              <a:defRPr sz="1600">
                <a:solidFill>
                  <a:schemeClr val="bg1"/>
                </a:solidFill>
                <a:latin typeface="Corbel" panose="020B0503020204020204" pitchFamily="34" charset="0"/>
              </a:defRPr>
            </a:lvl3pPr>
            <a:lvl4pPr marL="1600200" indent="-228600">
              <a:lnSpc>
                <a:spcPct val="90000"/>
              </a:lnSpc>
              <a:spcBef>
                <a:spcPts val="450"/>
              </a:spcBef>
              <a:buSzPct val="110000"/>
              <a:buFont typeface="Arial" panose="020B0604020202020204" pitchFamily="34" charset="0"/>
              <a:buChar char="▪"/>
              <a:defRPr sz="1600">
                <a:solidFill>
                  <a:schemeClr val="bg1"/>
                </a:solidFill>
                <a:latin typeface="Corbel" panose="020B0503020204020204" pitchFamily="34" charset="0"/>
              </a:defRPr>
            </a:lvl4pPr>
            <a:lvl5pPr marL="2057400" indent="-228600">
              <a:lnSpc>
                <a:spcPct val="90000"/>
              </a:lnSpc>
              <a:spcBef>
                <a:spcPts val="450"/>
              </a:spcBef>
              <a:buSzPct val="110000"/>
              <a:buFont typeface="Arial" panose="020B0604020202020204" pitchFamily="34" charset="0"/>
              <a:buChar char="▪"/>
              <a:defRPr sz="1600">
                <a:solidFill>
                  <a:schemeClr val="bg1"/>
                </a:solidFill>
                <a:latin typeface="Corbel" panose="020B0503020204020204" pitchFamily="34" charset="0"/>
              </a:defRPr>
            </a:lvl5pPr>
            <a:lvl6pPr marL="2514600" indent="-228600" eaLnBrk="0" fontAlgn="base" hangingPunct="0">
              <a:lnSpc>
                <a:spcPct val="90000"/>
              </a:lnSpc>
              <a:spcBef>
                <a:spcPts val="450"/>
              </a:spcBef>
              <a:spcAft>
                <a:spcPct val="0"/>
              </a:spcAft>
              <a:buSzPct val="110000"/>
              <a:buFont typeface="Arial" panose="020B0604020202020204" pitchFamily="34" charset="0"/>
              <a:buChar char="▪"/>
              <a:defRPr sz="1600">
                <a:solidFill>
                  <a:schemeClr val="bg1"/>
                </a:solidFill>
                <a:latin typeface="Corbel" panose="020B0503020204020204" pitchFamily="34" charset="0"/>
              </a:defRPr>
            </a:lvl6pPr>
            <a:lvl7pPr marL="2971800" indent="-228600" eaLnBrk="0" fontAlgn="base" hangingPunct="0">
              <a:lnSpc>
                <a:spcPct val="90000"/>
              </a:lnSpc>
              <a:spcBef>
                <a:spcPts val="450"/>
              </a:spcBef>
              <a:spcAft>
                <a:spcPct val="0"/>
              </a:spcAft>
              <a:buSzPct val="110000"/>
              <a:buFont typeface="Arial" panose="020B0604020202020204" pitchFamily="34" charset="0"/>
              <a:buChar char="▪"/>
              <a:defRPr sz="1600">
                <a:solidFill>
                  <a:schemeClr val="bg1"/>
                </a:solidFill>
                <a:latin typeface="Corbel" panose="020B0503020204020204" pitchFamily="34" charset="0"/>
              </a:defRPr>
            </a:lvl7pPr>
            <a:lvl8pPr marL="3429000" indent="-228600" eaLnBrk="0" fontAlgn="base" hangingPunct="0">
              <a:lnSpc>
                <a:spcPct val="90000"/>
              </a:lnSpc>
              <a:spcBef>
                <a:spcPts val="450"/>
              </a:spcBef>
              <a:spcAft>
                <a:spcPct val="0"/>
              </a:spcAft>
              <a:buSzPct val="110000"/>
              <a:buFont typeface="Arial" panose="020B0604020202020204" pitchFamily="34" charset="0"/>
              <a:buChar char="▪"/>
              <a:defRPr sz="1600">
                <a:solidFill>
                  <a:schemeClr val="bg1"/>
                </a:solidFill>
                <a:latin typeface="Corbel" panose="020B0503020204020204" pitchFamily="34" charset="0"/>
              </a:defRPr>
            </a:lvl8pPr>
            <a:lvl9pPr marL="3886200" indent="-228600" eaLnBrk="0" fontAlgn="base" hangingPunct="0">
              <a:lnSpc>
                <a:spcPct val="90000"/>
              </a:lnSpc>
              <a:spcBef>
                <a:spcPts val="450"/>
              </a:spcBef>
              <a:spcAft>
                <a:spcPct val="0"/>
              </a:spcAft>
              <a:buSzPct val="110000"/>
              <a:buFont typeface="Arial" panose="020B0604020202020204" pitchFamily="34" charset="0"/>
              <a:buChar char="▪"/>
              <a:defRPr sz="1600">
                <a:solidFill>
                  <a:schemeClr val="bg1"/>
                </a:solidFill>
                <a:latin typeface="Corbel" panose="020B0503020204020204" pitchFamily="34" charset="0"/>
              </a:defRPr>
            </a:lvl9pPr>
          </a:lstStyle>
          <a:p>
            <a:pPr>
              <a:lnSpc>
                <a:spcPct val="100000"/>
              </a:lnSpc>
              <a:spcBef>
                <a:spcPct val="0"/>
              </a:spcBef>
              <a:buSzTx/>
              <a:buFontTx/>
              <a:buNone/>
            </a:pPr>
            <a:fld id="{C2FFB3EA-5B38-468D-A332-B33F933DED09}" type="slidenum">
              <a:rPr lang="en-GB" altLang="en-US" sz="800">
                <a:solidFill>
                  <a:schemeClr val="tx1"/>
                </a:solidFill>
                <a:latin typeface="Century Gothic" panose="020B0502020202020204" pitchFamily="34" charset="0"/>
              </a:rPr>
              <a:pPr>
                <a:lnSpc>
                  <a:spcPct val="100000"/>
                </a:lnSpc>
                <a:spcBef>
                  <a:spcPct val="0"/>
                </a:spcBef>
                <a:buSzTx/>
                <a:buFontTx/>
                <a:buNone/>
              </a:pPr>
              <a:t>7</a:t>
            </a:fld>
            <a:endParaRPr lang="en-GB" altLang="en-US" sz="800">
              <a:solidFill>
                <a:schemeClr val="tx1"/>
              </a:solidFill>
              <a:latin typeface="Century Gothic" panose="020B0502020202020204" pitchFamily="34" charset="0"/>
            </a:endParaRPr>
          </a:p>
        </p:txBody>
      </p:sp>
      <p:pic>
        <p:nvPicPr>
          <p:cNvPr id="1741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575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1"/>
          <p:cNvSpPr txBox="1">
            <a:spLocks noChangeArrowheads="1"/>
          </p:cNvSpPr>
          <p:nvPr/>
        </p:nvSpPr>
        <p:spPr bwMode="auto">
          <a:xfrm>
            <a:off x="195262" y="2204864"/>
            <a:ext cx="87852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350"/>
              </a:spcBef>
              <a:buSzPct val="110000"/>
              <a:buFont typeface="Arial" panose="020B0604020202020204" pitchFamily="34" charset="0"/>
              <a:buChar char="▪"/>
              <a:defRPr sz="2400">
                <a:solidFill>
                  <a:schemeClr val="bg1"/>
                </a:solidFill>
                <a:latin typeface="Corbel" panose="020B0503020204020204" pitchFamily="34" charset="0"/>
              </a:defRPr>
            </a:lvl1pPr>
            <a:lvl2pPr marL="742950" indent="-285750">
              <a:lnSpc>
                <a:spcPct val="90000"/>
              </a:lnSpc>
              <a:spcBef>
                <a:spcPts val="450"/>
              </a:spcBef>
              <a:buSzPct val="110000"/>
              <a:buFont typeface="Arial" panose="020B0604020202020204" pitchFamily="34" charset="0"/>
              <a:buChar char="▪"/>
              <a:defRPr>
                <a:solidFill>
                  <a:schemeClr val="bg1"/>
                </a:solidFill>
                <a:latin typeface="Corbel" panose="020B0503020204020204" pitchFamily="34" charset="0"/>
              </a:defRPr>
            </a:lvl2pPr>
            <a:lvl3pPr marL="1143000" indent="-228600">
              <a:lnSpc>
                <a:spcPct val="90000"/>
              </a:lnSpc>
              <a:spcBef>
                <a:spcPts val="450"/>
              </a:spcBef>
              <a:buSzPct val="110000"/>
              <a:buFont typeface="Arial" panose="020B0604020202020204" pitchFamily="34" charset="0"/>
              <a:buChar char="▪"/>
              <a:defRPr sz="1600">
                <a:solidFill>
                  <a:schemeClr val="bg1"/>
                </a:solidFill>
                <a:latin typeface="Corbel" panose="020B0503020204020204" pitchFamily="34" charset="0"/>
              </a:defRPr>
            </a:lvl3pPr>
            <a:lvl4pPr marL="1600200" indent="-228600">
              <a:lnSpc>
                <a:spcPct val="90000"/>
              </a:lnSpc>
              <a:spcBef>
                <a:spcPts val="450"/>
              </a:spcBef>
              <a:buSzPct val="110000"/>
              <a:buFont typeface="Arial" panose="020B0604020202020204" pitchFamily="34" charset="0"/>
              <a:buChar char="▪"/>
              <a:defRPr sz="1600">
                <a:solidFill>
                  <a:schemeClr val="bg1"/>
                </a:solidFill>
                <a:latin typeface="Corbel" panose="020B0503020204020204" pitchFamily="34" charset="0"/>
              </a:defRPr>
            </a:lvl4pPr>
            <a:lvl5pPr marL="2057400" indent="-228600">
              <a:lnSpc>
                <a:spcPct val="90000"/>
              </a:lnSpc>
              <a:spcBef>
                <a:spcPts val="450"/>
              </a:spcBef>
              <a:buSzPct val="110000"/>
              <a:buFont typeface="Arial" panose="020B0604020202020204" pitchFamily="34" charset="0"/>
              <a:buChar char="▪"/>
              <a:defRPr sz="1600">
                <a:solidFill>
                  <a:schemeClr val="bg1"/>
                </a:solidFill>
                <a:latin typeface="Corbel" panose="020B0503020204020204" pitchFamily="34" charset="0"/>
              </a:defRPr>
            </a:lvl5pPr>
            <a:lvl6pPr marL="2514600" indent="-228600" eaLnBrk="0" fontAlgn="base" hangingPunct="0">
              <a:lnSpc>
                <a:spcPct val="90000"/>
              </a:lnSpc>
              <a:spcBef>
                <a:spcPts val="450"/>
              </a:spcBef>
              <a:spcAft>
                <a:spcPct val="0"/>
              </a:spcAft>
              <a:buSzPct val="110000"/>
              <a:buFont typeface="Arial" panose="020B0604020202020204" pitchFamily="34" charset="0"/>
              <a:buChar char="▪"/>
              <a:defRPr sz="1600">
                <a:solidFill>
                  <a:schemeClr val="bg1"/>
                </a:solidFill>
                <a:latin typeface="Corbel" panose="020B0503020204020204" pitchFamily="34" charset="0"/>
              </a:defRPr>
            </a:lvl6pPr>
            <a:lvl7pPr marL="2971800" indent="-228600" eaLnBrk="0" fontAlgn="base" hangingPunct="0">
              <a:lnSpc>
                <a:spcPct val="90000"/>
              </a:lnSpc>
              <a:spcBef>
                <a:spcPts val="450"/>
              </a:spcBef>
              <a:spcAft>
                <a:spcPct val="0"/>
              </a:spcAft>
              <a:buSzPct val="110000"/>
              <a:buFont typeface="Arial" panose="020B0604020202020204" pitchFamily="34" charset="0"/>
              <a:buChar char="▪"/>
              <a:defRPr sz="1600">
                <a:solidFill>
                  <a:schemeClr val="bg1"/>
                </a:solidFill>
                <a:latin typeface="Corbel" panose="020B0503020204020204" pitchFamily="34" charset="0"/>
              </a:defRPr>
            </a:lvl7pPr>
            <a:lvl8pPr marL="3429000" indent="-228600" eaLnBrk="0" fontAlgn="base" hangingPunct="0">
              <a:lnSpc>
                <a:spcPct val="90000"/>
              </a:lnSpc>
              <a:spcBef>
                <a:spcPts val="450"/>
              </a:spcBef>
              <a:spcAft>
                <a:spcPct val="0"/>
              </a:spcAft>
              <a:buSzPct val="110000"/>
              <a:buFont typeface="Arial" panose="020B0604020202020204" pitchFamily="34" charset="0"/>
              <a:buChar char="▪"/>
              <a:defRPr sz="1600">
                <a:solidFill>
                  <a:schemeClr val="bg1"/>
                </a:solidFill>
                <a:latin typeface="Corbel" panose="020B0503020204020204" pitchFamily="34" charset="0"/>
              </a:defRPr>
            </a:lvl8pPr>
            <a:lvl9pPr marL="3886200" indent="-228600" eaLnBrk="0" fontAlgn="base" hangingPunct="0">
              <a:lnSpc>
                <a:spcPct val="90000"/>
              </a:lnSpc>
              <a:spcBef>
                <a:spcPts val="450"/>
              </a:spcBef>
              <a:spcAft>
                <a:spcPct val="0"/>
              </a:spcAft>
              <a:buSzPct val="110000"/>
              <a:buFont typeface="Arial" panose="020B0604020202020204" pitchFamily="34" charset="0"/>
              <a:buChar char="▪"/>
              <a:defRPr sz="1600">
                <a:solidFill>
                  <a:schemeClr val="bg1"/>
                </a:solidFill>
                <a:latin typeface="Corbel" panose="020B0503020204020204" pitchFamily="34" charset="0"/>
              </a:defRPr>
            </a:lvl9pPr>
          </a:lstStyle>
          <a:p>
            <a:pPr eaLnBrk="1" hangingPunct="1">
              <a:lnSpc>
                <a:spcPct val="100000"/>
              </a:lnSpc>
              <a:spcBef>
                <a:spcPct val="0"/>
              </a:spcBef>
              <a:buSzTx/>
              <a:buFontTx/>
              <a:buNone/>
            </a:pPr>
            <a:r>
              <a:rPr lang="en-GB" altLang="en-US" sz="2800" dirty="0"/>
              <a:t>p</a:t>
            </a:r>
            <a:r>
              <a:rPr lang="en-GB" altLang="en-US" sz="2800" dirty="0" smtClean="0"/>
              <a:t>4ges </a:t>
            </a:r>
            <a:r>
              <a:rPr lang="en-GB" altLang="en-US" sz="2800" dirty="0" err="1" smtClean="0"/>
              <a:t>veut</a:t>
            </a:r>
            <a:r>
              <a:rPr lang="en-GB" altLang="en-US" sz="2800" dirty="0" smtClean="0"/>
              <a:t> </a:t>
            </a:r>
            <a:r>
              <a:rPr lang="en-GB" altLang="en-US" sz="2800" dirty="0" err="1" smtClean="0"/>
              <a:t>améliorer</a:t>
            </a:r>
            <a:r>
              <a:rPr lang="en-GB" altLang="en-US" sz="2800" dirty="0" smtClean="0"/>
              <a:t> la </a:t>
            </a:r>
            <a:r>
              <a:rPr lang="en-GB" altLang="en-US" sz="2800" dirty="0" err="1" smtClean="0"/>
              <a:t>compréhension</a:t>
            </a:r>
            <a:r>
              <a:rPr lang="en-GB" altLang="en-US" sz="2800" dirty="0" smtClean="0"/>
              <a:t> comment </a:t>
            </a:r>
            <a:r>
              <a:rPr lang="en-GB" altLang="en-US" sz="2800" dirty="0" err="1" smtClean="0"/>
              <a:t>l’utilisation</a:t>
            </a:r>
            <a:r>
              <a:rPr lang="en-GB" altLang="en-US" sz="2800" dirty="0" smtClean="0"/>
              <a:t> des </a:t>
            </a:r>
            <a:r>
              <a:rPr lang="en-GB" altLang="en-US" sz="2800" dirty="0" err="1" smtClean="0"/>
              <a:t>terres</a:t>
            </a:r>
            <a:r>
              <a:rPr lang="en-GB" altLang="en-US" sz="2800" dirty="0" smtClean="0"/>
              <a:t> </a:t>
            </a:r>
            <a:r>
              <a:rPr lang="en-GB" altLang="en-US" sz="2800" dirty="0" err="1" smtClean="0"/>
              <a:t>affecte</a:t>
            </a:r>
            <a:r>
              <a:rPr lang="en-GB" altLang="en-US" sz="2800" dirty="0" smtClean="0"/>
              <a:t>-t-</a:t>
            </a:r>
            <a:r>
              <a:rPr lang="en-GB" altLang="en-US" sz="2800" dirty="0" err="1" smtClean="0"/>
              <a:t>elle</a:t>
            </a:r>
            <a:r>
              <a:rPr lang="en-GB" altLang="en-US" sz="2800" dirty="0" smtClean="0"/>
              <a:t> les services </a:t>
            </a:r>
            <a:r>
              <a:rPr lang="en-GB" altLang="en-US" sz="2800" dirty="0" err="1" smtClean="0"/>
              <a:t>fournis</a:t>
            </a:r>
            <a:r>
              <a:rPr lang="en-GB" altLang="en-US" sz="2800" dirty="0" smtClean="0"/>
              <a:t> par </a:t>
            </a:r>
            <a:r>
              <a:rPr lang="en-GB" altLang="en-US" sz="2800" dirty="0" err="1" smtClean="0"/>
              <a:t>l’écosystème</a:t>
            </a:r>
            <a:r>
              <a:rPr lang="en-GB" altLang="en-US" sz="2800" dirty="0" smtClean="0"/>
              <a:t> (à la </a:t>
            </a:r>
            <a:r>
              <a:rPr lang="en-GB" altLang="en-US" sz="2800" dirty="0" err="1" smtClean="0"/>
              <a:t>fois</a:t>
            </a:r>
            <a:r>
              <a:rPr lang="en-GB" altLang="en-US" sz="2800" dirty="0" smtClean="0"/>
              <a:t> local et global) ET  </a:t>
            </a:r>
            <a:r>
              <a:rPr lang="en-GB" altLang="en-US" sz="2800" dirty="0" err="1" smtClean="0"/>
              <a:t>fournir</a:t>
            </a:r>
            <a:r>
              <a:rPr lang="en-GB" altLang="en-US" sz="2800" dirty="0" smtClean="0"/>
              <a:t> les information pour aider les </a:t>
            </a:r>
            <a:r>
              <a:rPr lang="en-GB" altLang="en-US" sz="2800" dirty="0" err="1" smtClean="0"/>
              <a:t>projets</a:t>
            </a:r>
            <a:r>
              <a:rPr lang="en-GB" altLang="en-US" sz="2800" dirty="0" smtClean="0"/>
              <a:t> </a:t>
            </a:r>
            <a:r>
              <a:rPr lang="en-GB" altLang="en-US" sz="2800" dirty="0" err="1" smtClean="0"/>
              <a:t>comme</a:t>
            </a:r>
            <a:r>
              <a:rPr lang="en-GB" altLang="en-US" sz="2800" dirty="0" smtClean="0"/>
              <a:t> le REDD+ </a:t>
            </a:r>
            <a:r>
              <a:rPr lang="en-GB" altLang="en-US" sz="2800" dirty="0" err="1" smtClean="0"/>
              <a:t>afin</a:t>
            </a:r>
            <a:r>
              <a:rPr lang="en-GB" altLang="en-US" sz="2800" dirty="0" smtClean="0"/>
              <a:t> de </a:t>
            </a:r>
            <a:r>
              <a:rPr lang="en-GB" altLang="en-US" sz="2800" dirty="0" err="1" smtClean="0"/>
              <a:t>contribuer</a:t>
            </a:r>
            <a:r>
              <a:rPr lang="en-GB" altLang="en-US" sz="2800" dirty="0" smtClean="0"/>
              <a:t> à la </a:t>
            </a:r>
            <a:r>
              <a:rPr lang="en-GB" altLang="en-US" sz="2800" dirty="0" err="1" smtClean="0"/>
              <a:t>réduction</a:t>
            </a:r>
            <a:r>
              <a:rPr lang="en-GB" altLang="en-US" sz="2800" dirty="0" smtClean="0"/>
              <a:t> de la </a:t>
            </a:r>
            <a:r>
              <a:rPr lang="en-GB" altLang="en-US" sz="2800" dirty="0" err="1" smtClean="0"/>
              <a:t>pauvreté</a:t>
            </a:r>
            <a:endParaRPr lang="en-GB" altLang="en-US" sz="2800" dirty="0"/>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 y="4690757"/>
            <a:ext cx="9144000" cy="2164931"/>
          </a:xfrm>
          <a:prstGeom prst="rect">
            <a:avLst/>
          </a:prstGeom>
        </p:spPr>
      </p:pic>
    </p:spTree>
    <p:extLst>
      <p:ext uri="{BB962C8B-B14F-4D97-AF65-F5344CB8AC3E}">
        <p14:creationId xmlns:p14="http://schemas.microsoft.com/office/powerpoint/2010/main" val="83834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793"/>
          <a:stretch/>
        </p:blipFill>
        <p:spPr>
          <a:xfrm>
            <a:off x="107504" y="103530"/>
            <a:ext cx="8871445" cy="6565830"/>
          </a:xfrm>
          <a:prstGeom prst="rect">
            <a:avLst/>
          </a:prstGeom>
        </p:spPr>
      </p:pic>
    </p:spTree>
    <p:extLst>
      <p:ext uri="{BB962C8B-B14F-4D97-AF65-F5344CB8AC3E}">
        <p14:creationId xmlns:p14="http://schemas.microsoft.com/office/powerpoint/2010/main" val="35672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fr-FR" dirty="0"/>
              <a:t>Recherche sur l’hydrologie (façon empirique et par </a:t>
            </a:r>
            <a:r>
              <a:rPr lang="fr-FR" dirty="0" err="1"/>
              <a:t>modelisation</a:t>
            </a:r>
            <a:r>
              <a:rPr lang="fr-FR" dirty="0" smtClean="0"/>
              <a:t>)</a:t>
            </a:r>
            <a:endParaRPr lang="en-GB" dirty="0"/>
          </a:p>
        </p:txBody>
      </p:sp>
      <p:pic>
        <p:nvPicPr>
          <p:cNvPr id="7" name="Image 11" descr="Logo LRI.ti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11341" y="2101318"/>
            <a:ext cx="1014416" cy="98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911627" y="2225524"/>
            <a:ext cx="1798502" cy="55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90994" y="1369556"/>
            <a:ext cx="1292034" cy="76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uzh_logo_e_pos_grau_1m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6612" y="1388961"/>
            <a:ext cx="1857388" cy="626887"/>
          </a:xfrm>
          <a:prstGeom prst="rect">
            <a:avLst/>
          </a:prstGeom>
          <a:noFill/>
        </p:spPr>
      </p:pic>
      <p:pic>
        <p:nvPicPr>
          <p:cNvPr id="3" name="Picture 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3991" y="1556792"/>
            <a:ext cx="3623914" cy="2717935"/>
          </a:xfrm>
          <a:prstGeom prst="rect">
            <a:avLst/>
          </a:prstGeom>
        </p:spPr>
      </p:pic>
      <p:pic>
        <p:nvPicPr>
          <p:cNvPr id="4" name="Picture 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842248" y="3676121"/>
            <a:ext cx="3444364" cy="2583273"/>
          </a:xfrm>
          <a:prstGeom prst="rect">
            <a:avLst/>
          </a:prstGeom>
        </p:spPr>
      </p:pic>
    </p:spTree>
    <p:extLst>
      <p:ext uri="{BB962C8B-B14F-4D97-AF65-F5344CB8AC3E}">
        <p14:creationId xmlns:p14="http://schemas.microsoft.com/office/powerpoint/2010/main" val="417151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4ges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P4ges.potx" id="{BCC112EA-B053-45AC-A01B-687D5787467A}" vid="{59C92900-2FB4-43E1-A7F5-A4F51C07A464}"/>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661D01-5C9C-48FA-9887-83B1E66B59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1135</Words>
  <Application>Microsoft Office PowerPoint</Application>
  <PresentationFormat>On-screen Show (4:3)</PresentationFormat>
  <Paragraphs>127</Paragraphs>
  <Slides>26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Corbel</vt:lpstr>
      <vt:lpstr>P4ges Master</vt:lpstr>
      <vt:lpstr>Welcome 11th September 2015 </vt:lpstr>
      <vt:lpstr>PowerPoint Presentation</vt:lpstr>
      <vt:lpstr>PowerPoint Presentation</vt:lpstr>
      <vt:lpstr>PowerPoint Presentation</vt:lpstr>
      <vt:lpstr>PowerPoint Presentation</vt:lpstr>
      <vt:lpstr>Introduction to the p4ges project and introduction to the day </vt:lpstr>
      <vt:lpstr>PowerPoint Presentation</vt:lpstr>
      <vt:lpstr>PowerPoint Presentation</vt:lpstr>
      <vt:lpstr>Recherche sur l’hydrologie (façon empirique et par modelisation)</vt:lpstr>
      <vt:lpstr>Recherche sur le carbone (façon empirique et par modelisation)</vt:lpstr>
      <vt:lpstr>Recherche sur la biodiversité</vt:lpstr>
      <vt:lpstr>Recherche sur la collecte des ressources sauvages</vt:lpstr>
      <vt:lpstr>Recherche sur les coûts locaux et les bénéfices de la conservation </vt:lpstr>
      <vt:lpstr>Recherche sur les rôles des institutions locales dans la prise de décisions sur l’utilisation des terres et la distribution des bénéfices du projet</vt:lpstr>
      <vt:lpstr>PowerPoint Presentation</vt:lpstr>
      <vt:lpstr>Comment travaillons-nous ?</vt:lpstr>
      <vt:lpstr>Can REDD+ social safeguards reach the ‘right’ people?</vt:lpstr>
      <vt:lpstr>Social safeguards in REDD+ (Reducing Emissions from Deforestation and Degradation)</vt:lpstr>
      <vt:lpstr>Our Aim: to compare characteristics of households identified as PAPs with a random sample of households in the area  (to explore characteristics which make it more or less likely for households to be identified as eligible for compensation under safeguards)</vt:lpstr>
      <vt:lpstr>Methods (NB this was done in Ampahitra)</vt:lpstr>
      <vt:lpstr>Results</vt:lpstr>
      <vt:lpstr>Which factors influence the likelihood of being identified as a PAP?</vt:lpstr>
      <vt:lpstr>Impacts of Access, Food Security, and COBA Membership on PAP Identification</vt:lpstr>
      <vt:lpstr>Impacts of Access, Food Security, and COBA Membership on PAP Identification</vt:lpstr>
      <vt:lpstr>Key Findings</vt:lpstr>
      <vt:lpstr>Policy Implication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2014-10-13T10:44:12Z</dcterms:created>
  <dcterms:modified xsi:type="dcterms:W3CDTF">2015-09-21T15:15:24Z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ies>
</file>